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74" r:id="rId3"/>
    <p:sldId id="282" r:id="rId4"/>
    <p:sldId id="280" r:id="rId5"/>
    <p:sldId id="277" r:id="rId6"/>
    <p:sldId id="292" r:id="rId7"/>
    <p:sldId id="291" r:id="rId8"/>
    <p:sldId id="283" r:id="rId9"/>
    <p:sldId id="284" r:id="rId10"/>
    <p:sldId id="286" r:id="rId11"/>
    <p:sldId id="287" r:id="rId12"/>
    <p:sldId id="288" r:id="rId13"/>
    <p:sldId id="289" r:id="rId14"/>
    <p:sldId id="290" r:id="rId15"/>
    <p:sldId id="293" r:id="rId16"/>
    <p:sldId id="278" r:id="rId17"/>
    <p:sldId id="257" r:id="rId18"/>
    <p:sldId id="275" r:id="rId19"/>
    <p:sldId id="260" r:id="rId20"/>
    <p:sldId id="258" r:id="rId21"/>
    <p:sldId id="266" r:id="rId22"/>
    <p:sldId id="267" r:id="rId23"/>
    <p:sldId id="268" r:id="rId24"/>
    <p:sldId id="269" r:id="rId25"/>
    <p:sldId id="271" r:id="rId26"/>
    <p:sldId id="273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3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7658A-10D7-480C-B478-66928C8B2306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16929-A756-4779-8B7B-D6F1A83AB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50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68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1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0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/>
            </a:r>
            <a:br>
              <a:rPr lang="en-GB"/>
            </a:br>
            <a:fld id="{4D6BE787-78B8-4698-AD57-2EBD829D1E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8450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44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19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5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69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1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00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3B57B-D52B-49B4-8EE6-F05C4FD96010}" type="datetimeFigureOut">
              <a:rPr lang="en-GB" smtClean="0"/>
              <a:t>21/02/2013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282D-1627-4ED2-81D5-537F03D8A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4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/>
              <a:t>Higgs boson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(s)</a:t>
            </a:r>
            <a:endParaRPr lang="en-GB" sz="6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</a:rPr>
              <a:t>Why do we need them?</a:t>
            </a:r>
          </a:p>
          <a:p>
            <a:endParaRPr lang="en-GB" sz="2400" b="1" dirty="0" smtClean="0"/>
          </a:p>
          <a:p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</a:rPr>
              <a:t>What do they look like?</a:t>
            </a:r>
          </a:p>
          <a:p>
            <a:endParaRPr lang="en-GB" sz="2400" b="1" dirty="0" smtClean="0"/>
          </a:p>
          <a:p>
            <a:r>
              <a:rPr lang="en-GB" sz="4800" b="1" dirty="0" smtClean="0"/>
              <a:t>Have we found them?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7953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Symmetry breaking in Higgs Field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dirty="0" smtClean="0"/>
              <a:t>Require that underlying theory is </a:t>
            </a:r>
            <a:r>
              <a:rPr lang="en-GB" b="1" dirty="0" smtClean="0">
                <a:solidFill>
                  <a:srgbClr val="FF0000"/>
                </a:solidFill>
              </a:rPr>
              <a:t>symmetric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Vacuum</a:t>
            </a:r>
            <a:r>
              <a:rPr lang="en-GB" dirty="0" smtClean="0"/>
              <a:t> or ground state has </a:t>
            </a:r>
            <a:r>
              <a:rPr lang="en-GB" b="1" dirty="0" smtClean="0">
                <a:solidFill>
                  <a:srgbClr val="FF0000"/>
                </a:solidFill>
              </a:rPr>
              <a:t>broken</a:t>
            </a:r>
            <a:r>
              <a:rPr lang="en-GB" dirty="0" smtClean="0"/>
              <a:t> symmetry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3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at </a:t>
            </a:r>
            <a:r>
              <a:rPr lang="en-GB" b="1" dirty="0" smtClean="0"/>
              <a:t>high temperatures</a:t>
            </a:r>
            <a:endParaRPr lang="en-GB" b="1" dirty="0"/>
          </a:p>
        </p:txBody>
      </p:sp>
      <p:sp>
        <p:nvSpPr>
          <p:cNvPr id="4" name="Right Arrow 3"/>
          <p:cNvSpPr/>
          <p:nvPr/>
        </p:nvSpPr>
        <p:spPr>
          <a:xfrm rot="21021659">
            <a:off x="1224831" y="376747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 rot="5595645">
            <a:off x="2296917" y="376747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12554100">
            <a:off x="1948174" y="491397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7053160">
            <a:off x="4229543" y="4234740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0464700">
            <a:off x="3241036" y="4219085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476230">
            <a:off x="4798809" y="3502370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21021659">
            <a:off x="2974215" y="212456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5595645">
            <a:off x="4046301" y="212456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 rot="14107160">
            <a:off x="3697558" y="3271067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122636">
            <a:off x="5978927" y="2591831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6739141">
            <a:off x="5038031" y="234621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rot="15093491">
            <a:off x="5584086" y="348345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6984686">
            <a:off x="6747787" y="3026772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6984686">
            <a:off x="439555" y="5257370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5595645">
            <a:off x="5256495" y="446439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122636">
            <a:off x="7189121" y="4931665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6739141">
            <a:off x="6248225" y="468605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9186476">
            <a:off x="1225336" y="554130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13043058">
            <a:off x="760459" y="245998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17516067">
            <a:off x="1787411" y="2689642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3081905" y="5717265"/>
            <a:ext cx="451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Symmetric in direction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at </a:t>
            </a:r>
            <a:r>
              <a:rPr lang="en-GB" b="1" dirty="0" smtClean="0"/>
              <a:t>low temperature</a:t>
            </a:r>
            <a:endParaRPr lang="en-GB" b="1" dirty="0"/>
          </a:p>
        </p:txBody>
      </p:sp>
      <p:sp>
        <p:nvSpPr>
          <p:cNvPr id="24" name="Right Arrow 23"/>
          <p:cNvSpPr/>
          <p:nvPr/>
        </p:nvSpPr>
        <p:spPr>
          <a:xfrm rot="17516067">
            <a:off x="1520345" y="252104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945013" y="5864262"/>
            <a:ext cx="7160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Symmetry broken – special direction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7516067">
            <a:off x="2041470" y="331313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7516067">
            <a:off x="2377457" y="2052726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17516067">
            <a:off x="2962509" y="257850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/>
          <p:cNvSpPr/>
          <p:nvPr/>
        </p:nvSpPr>
        <p:spPr>
          <a:xfrm rot="17516067">
            <a:off x="2593784" y="397023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 rot="17516067">
            <a:off x="3303860" y="348526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/>
          <p:cNvSpPr/>
          <p:nvPr/>
        </p:nvSpPr>
        <p:spPr>
          <a:xfrm rot="17516067">
            <a:off x="3824985" y="398932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 rot="17516067">
            <a:off x="3832701" y="201699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/>
          <p:cNvSpPr/>
          <p:nvPr/>
        </p:nvSpPr>
        <p:spPr>
          <a:xfrm rot="17516067">
            <a:off x="4353826" y="2809081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/>
          <p:cNvSpPr/>
          <p:nvPr/>
        </p:nvSpPr>
        <p:spPr>
          <a:xfrm rot="17516067">
            <a:off x="5063902" y="203607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ight Arrow 36"/>
          <p:cNvSpPr/>
          <p:nvPr/>
        </p:nvSpPr>
        <p:spPr>
          <a:xfrm rot="17516067">
            <a:off x="5112858" y="326044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/>
          <p:cNvSpPr/>
          <p:nvPr/>
        </p:nvSpPr>
        <p:spPr>
          <a:xfrm rot="17516067">
            <a:off x="5633983" y="4052531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Arrow 38"/>
          <p:cNvSpPr/>
          <p:nvPr/>
        </p:nvSpPr>
        <p:spPr>
          <a:xfrm rot="17516067">
            <a:off x="5822934" y="277547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/>
          <p:cNvSpPr/>
          <p:nvPr/>
        </p:nvSpPr>
        <p:spPr>
          <a:xfrm rot="17516067">
            <a:off x="6344059" y="327952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17516067">
            <a:off x="4591734" y="462169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Arrow 44"/>
          <p:cNvSpPr/>
          <p:nvPr/>
        </p:nvSpPr>
        <p:spPr>
          <a:xfrm rot="17516067">
            <a:off x="3114909" y="4762327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Arrow 45"/>
          <p:cNvSpPr/>
          <p:nvPr/>
        </p:nvSpPr>
        <p:spPr>
          <a:xfrm rot="17516067">
            <a:off x="3881658" y="510666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/>
          <p:cNvSpPr/>
          <p:nvPr/>
        </p:nvSpPr>
        <p:spPr>
          <a:xfrm rot="17516067">
            <a:off x="5112859" y="512574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Arrow 47"/>
          <p:cNvSpPr/>
          <p:nvPr/>
        </p:nvSpPr>
        <p:spPr>
          <a:xfrm rot="17516067">
            <a:off x="392917" y="332380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Arrow 48"/>
          <p:cNvSpPr/>
          <p:nvPr/>
        </p:nvSpPr>
        <p:spPr>
          <a:xfrm rot="17516067">
            <a:off x="1130369" y="4024693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ight Arrow 49"/>
          <p:cNvSpPr/>
          <p:nvPr/>
        </p:nvSpPr>
        <p:spPr>
          <a:xfrm rot="17516067">
            <a:off x="1774413" y="469030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Broken symmetry for a complex field</a:t>
            </a:r>
            <a:endParaRPr lang="en-GB" dirty="0"/>
          </a:p>
        </p:txBody>
      </p:sp>
      <p:pic>
        <p:nvPicPr>
          <p:cNvPr id="2052" name="Picture 4" descr="http://iktp.tu-dresden.de/%7Ecgumpert/pics/higgs_potent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1844824"/>
            <a:ext cx="698967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Standard Model has complex doublet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b="1" dirty="0" smtClean="0"/>
              <a:t>4</a:t>
            </a:r>
            <a:r>
              <a:rPr lang="en-GB" dirty="0" smtClean="0"/>
              <a:t> degrees of freedom</a:t>
            </a:r>
            <a:endParaRPr lang="en-GB" dirty="0"/>
          </a:p>
          <a:p>
            <a:r>
              <a:rPr lang="en-GB" b="1" dirty="0" smtClean="0"/>
              <a:t>3</a:t>
            </a:r>
            <a:r>
              <a:rPr lang="en-GB" dirty="0" smtClean="0"/>
              <a:t> give longitudinal polarisation to W and Z bosons</a:t>
            </a:r>
            <a:endParaRPr lang="en-GB" dirty="0"/>
          </a:p>
          <a:p>
            <a:r>
              <a:rPr lang="en-GB" b="1" dirty="0" smtClean="0"/>
              <a:t>1</a:t>
            </a:r>
            <a:r>
              <a:rPr lang="en-GB" dirty="0" smtClean="0"/>
              <a:t> left over – excitation of the field – </a:t>
            </a:r>
            <a:r>
              <a:rPr lang="en-GB" b="1" dirty="0" smtClean="0">
                <a:solidFill>
                  <a:srgbClr val="FF0000"/>
                </a:solidFill>
              </a:rPr>
              <a:t>Higgs Boson</a:t>
            </a:r>
            <a:endParaRPr lang="en-GB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483768" y="1384372"/>
                <a:ext cx="1512168" cy="2561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96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96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960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sz="9600" i="1">
                                        <a:latin typeface="Cambria Math"/>
                                        <a:ea typeface="Cambria Math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GB" sz="9600" b="0" i="1" smtClean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9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sz="9600" i="1">
                                        <a:latin typeface="Cambria Math"/>
                                        <a:ea typeface="Cambria Math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GB" sz="96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96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384372"/>
                <a:ext cx="1512168" cy="2561792"/>
              </a:xfrm>
              <a:prstGeom prst="rect">
                <a:avLst/>
              </a:prstGeom>
              <a:blipFill rotWithShape="1">
                <a:blip r:embed="rId2"/>
                <a:stretch>
                  <a:fillRect r="-698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450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908720"/>
            <a:ext cx="83803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In the Standard Model the </a:t>
            </a:r>
            <a:r>
              <a:rPr lang="en-GB" sz="3600" b="1" dirty="0" smtClean="0"/>
              <a:t>SAME</a:t>
            </a:r>
            <a:r>
              <a:rPr lang="en-GB" sz="3600" dirty="0" smtClean="0"/>
              <a:t> Higgs field</a:t>
            </a:r>
          </a:p>
          <a:p>
            <a:r>
              <a:rPr lang="en-GB" sz="3600" dirty="0" smtClean="0"/>
              <a:t>gives mass to the:</a:t>
            </a:r>
          </a:p>
          <a:p>
            <a:endParaRPr lang="en-GB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en-GB" sz="3600" b="1" dirty="0" smtClean="0">
                <a:solidFill>
                  <a:schemeClr val="accent3">
                    <a:lumMod val="50000"/>
                  </a:schemeClr>
                </a:solidFill>
              </a:rPr>
              <a:t>W boson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b="1" dirty="0" smtClean="0">
                <a:solidFill>
                  <a:srgbClr val="FF0000"/>
                </a:solidFill>
              </a:rPr>
              <a:t>Z </a:t>
            </a:r>
            <a:r>
              <a:rPr lang="en-GB" sz="3600" b="1" dirty="0">
                <a:solidFill>
                  <a:srgbClr val="FF0000"/>
                </a:solidFill>
              </a:rPr>
              <a:t>boson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b="1" dirty="0"/>
              <a:t>a</a:t>
            </a:r>
            <a:r>
              <a:rPr lang="en-GB" sz="3600" b="1" dirty="0" smtClean="0"/>
              <a:t>ll</a:t>
            </a:r>
            <a:r>
              <a:rPr lang="en-GB" sz="3600" dirty="0" smtClean="0"/>
              <a:t> the quarks and leptons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706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"/>
          <a:stretch/>
        </p:blipFill>
        <p:spPr bwMode="auto">
          <a:xfrm>
            <a:off x="816546" y="4437112"/>
            <a:ext cx="277768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5"/>
          <a:stretch/>
        </p:blipFill>
        <p:spPr bwMode="auto">
          <a:xfrm>
            <a:off x="5292080" y="4485774"/>
            <a:ext cx="3028055" cy="1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410197" y="1952836"/>
            <a:ext cx="0" cy="108012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509886" y="3032956"/>
            <a:ext cx="900311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410198" y="3032956"/>
            <a:ext cx="971896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698" y="1969939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H</a:t>
            </a:r>
            <a:endParaRPr lang="en-GB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264552" y="361940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f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344316" y="3656359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f</a:t>
            </a:r>
            <a:endParaRPr lang="en-GB" sz="3600" dirty="0"/>
          </a:p>
        </p:txBody>
      </p:sp>
      <p:sp>
        <p:nvSpPr>
          <p:cNvPr id="18" name="Oval 17"/>
          <p:cNvSpPr/>
          <p:nvPr/>
        </p:nvSpPr>
        <p:spPr>
          <a:xfrm>
            <a:off x="2292921" y="2933789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dirty="0" smtClean="0"/>
              <a:t>Higgs couplings to mass</a:t>
            </a:r>
            <a:endParaRPr lang="en-GB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588223" y="1688550"/>
            <a:ext cx="0" cy="108012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14724" y="1705653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H</a:t>
            </a:r>
            <a:endParaRPr lang="en-GB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5364088" y="3361667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V</a:t>
            </a:r>
            <a:endParaRPr lang="en-GB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7522342" y="3392073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V</a:t>
            </a:r>
            <a:endParaRPr lang="en-GB" sz="3600" dirty="0"/>
          </a:p>
        </p:txBody>
      </p:sp>
      <p:sp>
        <p:nvSpPr>
          <p:cNvPr id="29" name="Oval 28"/>
          <p:cNvSpPr/>
          <p:nvPr/>
        </p:nvSpPr>
        <p:spPr>
          <a:xfrm>
            <a:off x="6470947" y="2669503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5508104" y="2751737"/>
            <a:ext cx="1062461" cy="609930"/>
          </a:xfrm>
          <a:custGeom>
            <a:avLst/>
            <a:gdLst>
              <a:gd name="connsiteX0" fmla="*/ 7391 w 939898"/>
              <a:gd name="connsiteY0" fmla="*/ 609930 h 609930"/>
              <a:gd name="connsiteX1" fmla="*/ 34552 w 939898"/>
              <a:gd name="connsiteY1" fmla="*/ 456021 h 609930"/>
              <a:gd name="connsiteX2" fmla="*/ 278995 w 939898"/>
              <a:gd name="connsiteY2" fmla="*/ 591823 h 609930"/>
              <a:gd name="connsiteX3" fmla="*/ 278995 w 939898"/>
              <a:gd name="connsiteY3" fmla="*/ 311165 h 609930"/>
              <a:gd name="connsiteX4" fmla="*/ 550599 w 939898"/>
              <a:gd name="connsiteY4" fmla="*/ 419807 h 609930"/>
              <a:gd name="connsiteX5" fmla="*/ 514385 w 939898"/>
              <a:gd name="connsiteY5" fmla="*/ 157256 h 609930"/>
              <a:gd name="connsiteX6" fmla="*/ 740722 w 939898"/>
              <a:gd name="connsiteY6" fmla="*/ 293058 h 609930"/>
              <a:gd name="connsiteX7" fmla="*/ 722615 w 939898"/>
              <a:gd name="connsiteY7" fmla="*/ 12401 h 609930"/>
              <a:gd name="connsiteX8" fmla="*/ 939898 w 939898"/>
              <a:gd name="connsiteY8" fmla="*/ 75775 h 6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898" h="609930">
                <a:moveTo>
                  <a:pt x="7391" y="609930"/>
                </a:moveTo>
                <a:cubicBezTo>
                  <a:pt x="-1662" y="534484"/>
                  <a:pt x="-10715" y="459039"/>
                  <a:pt x="34552" y="456021"/>
                </a:cubicBezTo>
                <a:cubicBezTo>
                  <a:pt x="79819" y="453003"/>
                  <a:pt x="238255" y="615966"/>
                  <a:pt x="278995" y="591823"/>
                </a:cubicBezTo>
                <a:cubicBezTo>
                  <a:pt x="319736" y="567680"/>
                  <a:pt x="233728" y="339834"/>
                  <a:pt x="278995" y="311165"/>
                </a:cubicBezTo>
                <a:cubicBezTo>
                  <a:pt x="324262" y="282496"/>
                  <a:pt x="511367" y="445458"/>
                  <a:pt x="550599" y="419807"/>
                </a:cubicBezTo>
                <a:cubicBezTo>
                  <a:pt x="589831" y="394156"/>
                  <a:pt x="482698" y="178381"/>
                  <a:pt x="514385" y="157256"/>
                </a:cubicBezTo>
                <a:cubicBezTo>
                  <a:pt x="546072" y="136131"/>
                  <a:pt x="706017" y="317200"/>
                  <a:pt x="740722" y="293058"/>
                </a:cubicBezTo>
                <a:cubicBezTo>
                  <a:pt x="775427" y="268915"/>
                  <a:pt x="689419" y="48615"/>
                  <a:pt x="722615" y="12401"/>
                </a:cubicBezTo>
                <a:cubicBezTo>
                  <a:pt x="755811" y="-23813"/>
                  <a:pt x="847854" y="25981"/>
                  <a:pt x="939898" y="757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/>
          <p:cNvSpPr/>
          <p:nvPr/>
        </p:nvSpPr>
        <p:spPr>
          <a:xfrm flipH="1">
            <a:off x="6549528" y="2768670"/>
            <a:ext cx="1161403" cy="609930"/>
          </a:xfrm>
          <a:custGeom>
            <a:avLst/>
            <a:gdLst>
              <a:gd name="connsiteX0" fmla="*/ 7391 w 939898"/>
              <a:gd name="connsiteY0" fmla="*/ 609930 h 609930"/>
              <a:gd name="connsiteX1" fmla="*/ 34552 w 939898"/>
              <a:gd name="connsiteY1" fmla="*/ 456021 h 609930"/>
              <a:gd name="connsiteX2" fmla="*/ 278995 w 939898"/>
              <a:gd name="connsiteY2" fmla="*/ 591823 h 609930"/>
              <a:gd name="connsiteX3" fmla="*/ 278995 w 939898"/>
              <a:gd name="connsiteY3" fmla="*/ 311165 h 609930"/>
              <a:gd name="connsiteX4" fmla="*/ 550599 w 939898"/>
              <a:gd name="connsiteY4" fmla="*/ 419807 h 609930"/>
              <a:gd name="connsiteX5" fmla="*/ 514385 w 939898"/>
              <a:gd name="connsiteY5" fmla="*/ 157256 h 609930"/>
              <a:gd name="connsiteX6" fmla="*/ 740722 w 939898"/>
              <a:gd name="connsiteY6" fmla="*/ 293058 h 609930"/>
              <a:gd name="connsiteX7" fmla="*/ 722615 w 939898"/>
              <a:gd name="connsiteY7" fmla="*/ 12401 h 609930"/>
              <a:gd name="connsiteX8" fmla="*/ 939898 w 939898"/>
              <a:gd name="connsiteY8" fmla="*/ 75775 h 6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898" h="609930">
                <a:moveTo>
                  <a:pt x="7391" y="609930"/>
                </a:moveTo>
                <a:cubicBezTo>
                  <a:pt x="-1662" y="534484"/>
                  <a:pt x="-10715" y="459039"/>
                  <a:pt x="34552" y="456021"/>
                </a:cubicBezTo>
                <a:cubicBezTo>
                  <a:pt x="79819" y="453003"/>
                  <a:pt x="238255" y="615966"/>
                  <a:pt x="278995" y="591823"/>
                </a:cubicBezTo>
                <a:cubicBezTo>
                  <a:pt x="319736" y="567680"/>
                  <a:pt x="233728" y="339834"/>
                  <a:pt x="278995" y="311165"/>
                </a:cubicBezTo>
                <a:cubicBezTo>
                  <a:pt x="324262" y="282496"/>
                  <a:pt x="511367" y="445458"/>
                  <a:pt x="550599" y="419807"/>
                </a:cubicBezTo>
                <a:cubicBezTo>
                  <a:pt x="589831" y="394156"/>
                  <a:pt x="482698" y="178381"/>
                  <a:pt x="514385" y="157256"/>
                </a:cubicBezTo>
                <a:cubicBezTo>
                  <a:pt x="546072" y="136131"/>
                  <a:pt x="706017" y="317200"/>
                  <a:pt x="740722" y="293058"/>
                </a:cubicBezTo>
                <a:cubicBezTo>
                  <a:pt x="775427" y="268915"/>
                  <a:pt x="689419" y="48615"/>
                  <a:pt x="722615" y="12401"/>
                </a:cubicBezTo>
                <a:cubicBezTo>
                  <a:pt x="755811" y="-23813"/>
                  <a:pt x="847854" y="25981"/>
                  <a:pt x="939898" y="757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9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2905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3" name="Picture 9" descr="Denys_Wilkinson_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464050" cy="3097212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6" name="Picture 2" descr="DSC_03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4751387" cy="3157537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7" name="Picture 3" descr="DSC_03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57338"/>
            <a:ext cx="2449513" cy="15906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Detectors…</a:t>
            </a:r>
            <a:endParaRPr lang="en-GB" dirty="0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445125"/>
            <a:ext cx="8229600" cy="7747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GB" sz="2400" dirty="0"/>
              <a:t>Robotic assembly of precision silicon </a:t>
            </a:r>
            <a:r>
              <a:rPr lang="en-GB" sz="2400" dirty="0" smtClean="0"/>
              <a:t>tracker – </a:t>
            </a:r>
            <a:br>
              <a:rPr lang="en-GB" sz="2400" dirty="0" smtClean="0"/>
            </a:br>
            <a:r>
              <a:rPr lang="en-GB" sz="2400" dirty="0" smtClean="0"/>
              <a:t>Denys Wilkinson Building</a:t>
            </a:r>
            <a:endParaRPr lang="en-GB" sz="2400" dirty="0"/>
          </a:p>
        </p:txBody>
      </p:sp>
      <p:pic>
        <p:nvPicPr>
          <p:cNvPr id="149510" name="Picture 6" descr="cold_c3f8_fullbarrel_noclk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2449513" cy="149383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539552" y="6165304"/>
            <a:ext cx="439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Summer 2004 </a:t>
            </a:r>
            <a:r>
              <a:rPr lang="en-GB" sz="1600" dirty="0"/>
              <a:t>to</a:t>
            </a:r>
            <a:r>
              <a:rPr lang="en-GB" dirty="0"/>
              <a:t> Summer 2005</a:t>
            </a:r>
          </a:p>
        </p:txBody>
      </p:sp>
    </p:spTree>
    <p:extLst>
      <p:ext uri="{BB962C8B-B14F-4D97-AF65-F5344CB8AC3E}">
        <p14:creationId xmlns:p14="http://schemas.microsoft.com/office/powerpoint/2010/main" val="1836158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Detector_Cut_Section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61913"/>
            <a:ext cx="790575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90805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bg1"/>
                </a:solidFill>
              </a:rPr>
              <a:t>ATLAS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6896100" y="5705475"/>
            <a:ext cx="1550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solidFill>
                  <a:schemeClr val="bg1"/>
                </a:solidFill>
                <a:latin typeface="Arial" charset="0"/>
              </a:rPr>
              <a:t>Segment of </a:t>
            </a:r>
            <a:br>
              <a:rPr lang="en-GB">
                <a:solidFill>
                  <a:schemeClr val="bg1"/>
                </a:solidFill>
                <a:latin typeface="Arial" charset="0"/>
              </a:rPr>
            </a:br>
            <a:r>
              <a:rPr lang="en-GB">
                <a:solidFill>
                  <a:schemeClr val="bg1"/>
                </a:solidFill>
                <a:latin typeface="Arial" charset="0"/>
              </a:rPr>
              <a:t>detector</a:t>
            </a:r>
            <a:endParaRPr lang="el-GR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6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102" y="482664"/>
            <a:ext cx="1512168" cy="2304256"/>
            <a:chOff x="5256076" y="260648"/>
            <a:chExt cx="1512168" cy="2304256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256076" y="908720"/>
              <a:ext cx="1512168" cy="1656184"/>
            </a:xfrm>
            <a:prstGeom prst="rect">
              <a:avLst/>
            </a:prstGeom>
            <a:blipFill dpi="0" rotWithShape="1">
              <a:blip r:embed="rId2">
                <a:alphaModFix amt="40000"/>
              </a:blip>
              <a:srcRect/>
              <a:stretch>
                <a:fillRect/>
              </a:stretch>
            </a:blipFill>
            <a:ln w="9525">
              <a:miter lim="800000"/>
              <a:headEnd/>
              <a:tailEnd/>
            </a:ln>
            <a:effectLst/>
            <a:scene3d>
              <a:camera prst="legacyPerspectiveRight">
                <a:rot lat="60000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el-GR" sz="13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616116" y="260648"/>
              <a:ext cx="941790" cy="2215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9pPr>
            </a:lstStyle>
            <a:p>
              <a:r>
                <a:rPr lang="el-GR" sz="13800" b="1" dirty="0">
                  <a:latin typeface="Times New Roman" pitchFamily="18" charset="0"/>
                  <a:cs typeface="Times New Roman" pitchFamily="18" charset="0"/>
                </a:rPr>
                <a:t>γ</a:t>
              </a:r>
              <a:endParaRPr lang="en-US" sz="1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83768" y="1365252"/>
            <a:ext cx="62472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Quantum Electrodynamics</a:t>
            </a:r>
            <a:br>
              <a:rPr lang="en-GB" sz="4400" dirty="0" smtClean="0"/>
            </a:br>
            <a:r>
              <a:rPr lang="en-GB" sz="4400" dirty="0" smtClean="0"/>
              <a:t>predicts one </a:t>
            </a:r>
            <a:r>
              <a:rPr lang="en-GB" sz="4800" b="1" dirty="0" smtClean="0">
                <a:solidFill>
                  <a:srgbClr val="FF0000"/>
                </a:solidFill>
              </a:rPr>
              <a:t>massless</a:t>
            </a:r>
            <a:r>
              <a:rPr lang="en-GB" sz="4800" dirty="0" smtClean="0"/>
              <a:t> 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</a:rPr>
              <a:t>spin-1</a:t>
            </a:r>
            <a:r>
              <a:rPr lang="en-GB" sz="4400" dirty="0" smtClean="0"/>
              <a:t> gauge boson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636595" y="3861048"/>
            <a:ext cx="3248390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6600" b="1" dirty="0" smtClean="0"/>
              <a:t>PHOTON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18402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/>
              <a:t>P</a:t>
            </a:r>
          </a:p>
        </p:txBody>
      </p:sp>
      <p:pic>
        <p:nvPicPr>
          <p:cNvPr id="34819" name="Picture 5" descr="4-vtx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b="2272"/>
          <a:stretch>
            <a:fillRect/>
          </a:stretch>
        </p:blipFill>
        <p:spPr bwMode="auto">
          <a:xfrm>
            <a:off x="79375" y="188913"/>
            <a:ext cx="89646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979712" y="5790555"/>
            <a:ext cx="4557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400" dirty="0" smtClean="0">
                <a:solidFill>
                  <a:schemeClr val="bg1"/>
                </a:solidFill>
              </a:rPr>
              <a:t>Reconstructing the debris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4" b="33820"/>
          <a:stretch/>
        </p:blipFill>
        <p:spPr bwMode="auto">
          <a:xfrm>
            <a:off x="611560" y="836711"/>
            <a:ext cx="5616624" cy="5573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811" y="116632"/>
            <a:ext cx="9175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A collision producing 2 high-energy </a:t>
            </a:r>
            <a:r>
              <a:rPr lang="en-GB" sz="3200" b="1" dirty="0" smtClean="0"/>
              <a:t>photons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4221088"/>
            <a:ext cx="279294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Calibri" pitchFamily="34" charset="0"/>
                <a:cs typeface="Calibri" pitchFamily="34" charset="0"/>
              </a:rPr>
              <a:t>Higgs </a:t>
            </a:r>
            <a:r>
              <a:rPr lang="en-GB" sz="32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GB" sz="3200" b="1" dirty="0" smtClean="0">
                <a:latin typeface="Calibri" pitchFamily="34" charset="0"/>
                <a:cs typeface="Calibri" pitchFamily="34" charset="0"/>
                <a:sym typeface="Symbol"/>
              </a:rPr>
              <a:t> </a:t>
            </a:r>
            <a:r>
              <a:rPr lang="en-GB" sz="3200" dirty="0" smtClean="0">
                <a:latin typeface="Calibri" pitchFamily="34" charset="0"/>
                <a:cs typeface="Calibri" pitchFamily="34" charset="0"/>
                <a:sym typeface="Symbol"/>
              </a:rPr>
              <a:t>+</a:t>
            </a:r>
            <a:r>
              <a:rPr lang="en-GB" sz="3200" b="1" dirty="0" smtClean="0">
                <a:latin typeface="Calibri" pitchFamily="34" charset="0"/>
                <a:cs typeface="Calibri" pitchFamily="34" charset="0"/>
                <a:sym typeface="Symbol"/>
              </a:rPr>
              <a:t>   ?</a:t>
            </a:r>
            <a:endParaRPr lang="en-GB" sz="3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3608" y="3212976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95736" y="5301208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-99392"/>
            <a:ext cx="8229600" cy="1143000"/>
          </a:xfrm>
        </p:spPr>
        <p:txBody>
          <a:bodyPr/>
          <a:lstStyle/>
          <a:p>
            <a:r>
              <a:rPr lang="en-GB" sz="4000" dirty="0" smtClean="0"/>
              <a:t>Higgs </a:t>
            </a:r>
            <a:r>
              <a:rPr lang="en-GB" sz="4000" b="1" dirty="0" smtClean="0">
                <a:sym typeface="Wingdings" pitchFamily="2" charset="2"/>
              </a:rPr>
              <a:t></a:t>
            </a:r>
            <a:r>
              <a:rPr lang="en-GB" sz="4000" dirty="0" smtClean="0">
                <a:sym typeface="Wingdings" pitchFamily="2" charset="2"/>
              </a:rPr>
              <a:t> </a:t>
            </a:r>
            <a:r>
              <a:rPr lang="en-GB" sz="4800" dirty="0" smtClean="0">
                <a:sym typeface="Symbol"/>
              </a:rPr>
              <a:t>2 photons</a:t>
            </a:r>
            <a:endParaRPr lang="en-GB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4" y="980728"/>
            <a:ext cx="7290296" cy="52330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ight Arrow 2"/>
          <p:cNvSpPr/>
          <p:nvPr/>
        </p:nvSpPr>
        <p:spPr>
          <a:xfrm rot="16200000">
            <a:off x="4280470" y="5767511"/>
            <a:ext cx="576064" cy="5075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79712" y="6309320"/>
            <a:ext cx="55138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Bump at mass of new particle  - discovery</a:t>
            </a:r>
            <a:endParaRPr lang="en-GB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0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" y="162206"/>
            <a:ext cx="5429250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633537"/>
            <a:ext cx="4762500" cy="3590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04" y="-57508"/>
            <a:ext cx="59000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958329"/>
            <a:ext cx="9144000" cy="5541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12" y="3071737"/>
            <a:ext cx="2390775" cy="1914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37" y="162206"/>
            <a:ext cx="6087325" cy="6344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" y="144419"/>
            <a:ext cx="9144000" cy="4798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734"/>
            <a:ext cx="8564524" cy="6691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9144000" cy="490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5"/>
          <a:stretch/>
        </p:blipFill>
        <p:spPr>
          <a:xfrm>
            <a:off x="3779912" y="494225"/>
            <a:ext cx="3797100" cy="583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smtClean="0"/>
              <a:t>Almost all the papers…</a:t>
            </a:r>
            <a:endParaRPr lang="en-GB" dirty="0"/>
          </a:p>
        </p:txBody>
      </p:sp>
      <p:pic>
        <p:nvPicPr>
          <p:cNvPr id="18434" name="Picture 2" descr="C:\Users\BarrA\Documents\PUS\HiggsDiscovery\TheS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084656" cy="5517232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3141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65"/>
          <a:stretch/>
        </p:blipFill>
        <p:spPr bwMode="auto">
          <a:xfrm>
            <a:off x="566061" y="3861048"/>
            <a:ext cx="7660019" cy="217884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1346196" y="6165304"/>
            <a:ext cx="6099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December 2012    </a:t>
            </a:r>
            <a:r>
              <a:rPr lang="en-US" sz="1600" dirty="0" smtClean="0"/>
              <a:t>Science </a:t>
            </a:r>
            <a:r>
              <a:rPr lang="en-US" sz="1600" dirty="0"/>
              <a:t>338 (2012) 1576-1582</a:t>
            </a:r>
            <a:endParaRPr lang="en-GB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7504" y="1484784"/>
            <a:ext cx="8831327" cy="118813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ATLAS paper(s)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1520" y="2880785"/>
            <a:ext cx="4964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2012    </a:t>
            </a:r>
            <a:r>
              <a:rPr lang="en-GB" sz="1600" b="1" dirty="0" err="1"/>
              <a:t>Phys.Lett</a:t>
            </a:r>
            <a:r>
              <a:rPr lang="en-GB" sz="1600" b="1" dirty="0"/>
              <a:t>. B716 (2012) 1-29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2483768" y="1556792"/>
            <a:ext cx="2039399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3568" y="4221088"/>
            <a:ext cx="7200800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88373" y="4789709"/>
            <a:ext cx="1363347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8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term report card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</a:pPr>
            <a:r>
              <a:rPr lang="en-GB" dirty="0" smtClean="0"/>
              <a:t>New </a:t>
            </a:r>
            <a:r>
              <a:rPr lang="en-GB" dirty="0" smtClean="0"/>
              <a:t>particle discovered</a:t>
            </a:r>
          </a:p>
          <a:p>
            <a:pPr marL="457200" indent="-457200">
              <a:lnSpc>
                <a:spcPct val="120000"/>
              </a:lnSpc>
            </a:pPr>
            <a:r>
              <a:rPr lang="en-GB" dirty="0" smtClean="0"/>
              <a:t>Mass </a:t>
            </a:r>
            <a:r>
              <a:rPr lang="en-GB" dirty="0" smtClean="0"/>
              <a:t>measured to reasonable precision</a:t>
            </a:r>
            <a:endParaRPr lang="en-GB" dirty="0" smtClean="0"/>
          </a:p>
          <a:p>
            <a:pPr marL="857250" lvl="1" indent="-457200">
              <a:lnSpc>
                <a:spcPct val="120000"/>
              </a:lnSpc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4038600" cy="4525963"/>
          </a:xfrm>
        </p:spPr>
        <p:txBody>
          <a:bodyPr/>
          <a:lstStyle/>
          <a:p>
            <a:pPr marL="457200" indent="-457200">
              <a:lnSpc>
                <a:spcPct val="120000"/>
              </a:lnSpc>
            </a:pPr>
            <a:r>
              <a:rPr lang="en-GB" dirty="0" smtClean="0"/>
              <a:t>Measurement </a:t>
            </a:r>
            <a:r>
              <a:rPr lang="en-GB" dirty="0" smtClean="0"/>
              <a:t>of its spin?</a:t>
            </a:r>
          </a:p>
          <a:p>
            <a:pPr marL="457200" indent="-457200">
              <a:lnSpc>
                <a:spcPct val="120000"/>
              </a:lnSpc>
            </a:pPr>
            <a:r>
              <a:rPr lang="en-GB" dirty="0" smtClean="0"/>
              <a:t>How well does it play with others?</a:t>
            </a:r>
          </a:p>
          <a:p>
            <a:pPr marL="457200" indent="-457200">
              <a:lnSpc>
                <a:spcPct val="120000"/>
              </a:lnSpc>
            </a:pPr>
            <a:r>
              <a:rPr lang="en-GB" dirty="0" smtClean="0"/>
              <a:t>Does it have any friends?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85184"/>
            <a:ext cx="2391544" cy="130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42788"/>
            <a:ext cx="18383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ee Explanation.  Clicking on the picture will download&#10; a GIF movie featuring the imag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79388" y="3793256"/>
            <a:ext cx="6662737" cy="538163"/>
          </a:xfrm>
          <a:prstGeom prst="rect">
            <a:avLst/>
          </a:prstGeom>
          <a:solidFill>
            <a:schemeClr val="bg1">
              <a:alpha val="81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2800" b="1" dirty="0" smtClean="0">
                <a:solidFill>
                  <a:srgbClr val="000000"/>
                </a:solidFill>
                <a:latin typeface="Comic Sans MS" pitchFamily="66" charset="0"/>
                <a:ea typeface="+mn-ea"/>
                <a:cs typeface="Arial" charset="0"/>
              </a:rPr>
              <a:t>Where has all the anti-matter gone?</a:t>
            </a:r>
            <a:endParaRPr lang="en-US" sz="2800" b="1" dirty="0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987824" y="4763467"/>
            <a:ext cx="5586412" cy="538163"/>
          </a:xfrm>
          <a:prstGeom prst="rect">
            <a:avLst/>
          </a:prstGeom>
          <a:solidFill>
            <a:schemeClr val="bg1">
              <a:alpha val="81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2800" b="1" smtClean="0">
                <a:solidFill>
                  <a:srgbClr val="000000"/>
                </a:solidFill>
                <a:latin typeface="Comic Sans MS" pitchFamily="66" charset="0"/>
                <a:ea typeface="+mn-ea"/>
                <a:cs typeface="Arial" charset="0"/>
              </a:rPr>
              <a:t>What is dark matter made of?</a:t>
            </a:r>
            <a:endParaRPr lang="en-US" sz="2800" b="1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95288" y="5771158"/>
            <a:ext cx="4381500" cy="538162"/>
          </a:xfrm>
          <a:prstGeom prst="rect">
            <a:avLst/>
          </a:prstGeom>
          <a:solidFill>
            <a:schemeClr val="bg1">
              <a:alpha val="81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2800" b="1" smtClean="0">
                <a:solidFill>
                  <a:srgbClr val="000000"/>
                </a:solidFill>
                <a:latin typeface="Comic Sans MS" pitchFamily="66" charset="0"/>
                <a:ea typeface="+mn-ea"/>
                <a:cs typeface="Arial" charset="0"/>
              </a:rPr>
              <a:t>What else is out there?</a:t>
            </a:r>
            <a:endParaRPr lang="en-US" sz="2800" b="1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899592" y="332655"/>
            <a:ext cx="7200799" cy="792089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GB" sz="3600" b="1" dirty="0" smtClean="0">
                <a:solidFill>
                  <a:srgbClr val="000000"/>
                </a:solidFill>
                <a:ea typeface="+mn-ea"/>
              </a:rPr>
              <a:t>Many questions unanswered…</a:t>
            </a:r>
            <a:endParaRPr lang="en-US" sz="2000" b="1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80229" y="2473732"/>
            <a:ext cx="4588115" cy="523220"/>
          </a:xfrm>
          <a:prstGeom prst="rect">
            <a:avLst/>
          </a:prstGeom>
          <a:solidFill>
            <a:schemeClr val="bg1">
              <a:alpha val="81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2800" b="1" dirty="0" smtClean="0">
                <a:solidFill>
                  <a:srgbClr val="000000"/>
                </a:solidFill>
                <a:latin typeface="Comic Sans MS" pitchFamily="66" charset="0"/>
              </a:rPr>
              <a:t>What are its properties?</a:t>
            </a:r>
            <a:endParaRPr lang="en-US" sz="2800" b="1" dirty="0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5610" y="1844824"/>
            <a:ext cx="7935186" cy="523220"/>
          </a:xfrm>
          <a:prstGeom prst="rect">
            <a:avLst/>
          </a:prstGeom>
          <a:solidFill>
            <a:schemeClr val="bg1">
              <a:alpha val="81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2800" b="1" dirty="0" smtClean="0">
                <a:solidFill>
                  <a:srgbClr val="000000"/>
                </a:solidFill>
                <a:latin typeface="Comic Sans MS" pitchFamily="66" charset="0"/>
                <a:ea typeface="+mn-ea"/>
                <a:cs typeface="Arial" charset="0"/>
              </a:rPr>
              <a:t>Have we found the (or even a) Higgs boson?</a:t>
            </a:r>
            <a:endParaRPr lang="en-US" sz="2800" b="1" dirty="0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699" y="4005064"/>
            <a:ext cx="2411221" cy="2592290"/>
            <a:chOff x="1179004" y="718852"/>
            <a:chExt cx="1448780" cy="22781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179004" y="1061248"/>
              <a:ext cx="1448780" cy="1935704"/>
            </a:xfrm>
            <a:prstGeom prst="rect">
              <a:avLst/>
            </a:prstGeom>
            <a:blipFill dpi="0" rotWithShape="1">
              <a:blip r:embed="rId2">
                <a:alphaModFix amt="40000"/>
              </a:blip>
              <a:srcRect/>
              <a:stretch>
                <a:fillRect/>
              </a:stretch>
            </a:blipFill>
            <a:ln w="9525">
              <a:miter lim="800000"/>
              <a:headEnd/>
              <a:tailEnd/>
            </a:ln>
            <a:effectLst/>
            <a:scene3d>
              <a:camera prst="legacyPerspectiveRight">
                <a:rot lat="60000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en-US" sz="13800" b="1"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63308" y="718852"/>
              <a:ext cx="1364476" cy="2215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rebuchet MS" pitchFamily="34" charset="0"/>
                  <a:ea typeface="+mn-ea"/>
                  <a:cs typeface="+mn-cs"/>
                </a:defRPr>
              </a:lvl9pPr>
            </a:lstStyle>
            <a:p>
              <a:r>
                <a:rPr lang="en-GB" sz="13800" b="1" dirty="0">
                  <a:solidFill>
                    <a:srgbClr val="FF0000"/>
                  </a:solidFill>
                  <a:latin typeface="Arial Black" pitchFamily="34" charset="0"/>
                  <a:cs typeface="Arial" charset="0"/>
                </a:rPr>
                <a:t>g</a:t>
              </a:r>
              <a:endParaRPr lang="en-US" sz="13800" b="1" dirty="0">
                <a:solidFill>
                  <a:srgbClr val="FF0000"/>
                </a:solidFill>
                <a:latin typeface="Arial Black" pitchFamily="34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5911" y="1124744"/>
            <a:ext cx="7900817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/>
              <a:t>Quantum </a:t>
            </a:r>
            <a:r>
              <a:rPr lang="en-GB" sz="4400" dirty="0" err="1" smtClean="0"/>
              <a:t>Chromodynamics</a:t>
            </a:r>
            <a:r>
              <a:rPr lang="en-GB" sz="4400" dirty="0" smtClean="0"/>
              <a:t> </a:t>
            </a:r>
            <a:br>
              <a:rPr lang="en-GB" sz="4400" dirty="0" smtClean="0"/>
            </a:br>
            <a:r>
              <a:rPr lang="en-GB" sz="4400" dirty="0" smtClean="0"/>
              <a:t>predicts </a:t>
            </a:r>
            <a:r>
              <a:rPr lang="en-GB" sz="4000" dirty="0" smtClean="0">
                <a:solidFill>
                  <a:schemeClr val="bg1">
                    <a:lumMod val="50000"/>
                  </a:schemeClr>
                </a:solidFill>
              </a:rPr>
              <a:t>(3</a:t>
            </a:r>
            <a:r>
              <a:rPr lang="en-GB" sz="40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sz="4000" dirty="0" smtClean="0">
                <a:solidFill>
                  <a:schemeClr val="bg1">
                    <a:lumMod val="50000"/>
                  </a:schemeClr>
                </a:solidFill>
              </a:rPr>
              <a:t>-1) = </a:t>
            </a:r>
            <a:r>
              <a:rPr lang="en-GB" sz="4400" b="1" dirty="0" smtClean="0"/>
              <a:t>8 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5400" b="1" dirty="0" smtClean="0">
                <a:solidFill>
                  <a:srgbClr val="FF0000"/>
                </a:solidFill>
              </a:rPr>
              <a:t>massless</a:t>
            </a:r>
            <a:r>
              <a:rPr lang="en-GB" sz="5400" dirty="0" smtClean="0"/>
              <a:t> </a:t>
            </a:r>
            <a:r>
              <a:rPr lang="en-GB" sz="5400" b="1" dirty="0" smtClean="0">
                <a:solidFill>
                  <a:schemeClr val="accent3">
                    <a:lumMod val="50000"/>
                  </a:schemeClr>
                </a:solidFill>
              </a:rPr>
              <a:t>spin-1</a:t>
            </a:r>
            <a:r>
              <a:rPr lang="en-GB" sz="5400" dirty="0" smtClean="0"/>
              <a:t> </a:t>
            </a:r>
            <a:r>
              <a:rPr lang="en-GB" sz="4400" dirty="0" smtClean="0"/>
              <a:t>gauge bosons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4804206"/>
            <a:ext cx="260590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5400" b="1" dirty="0" smtClean="0"/>
              <a:t>GLUONS</a:t>
            </a:r>
            <a:endParaRPr lang="en-GB" sz="5400" b="1" dirty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691680" y="4005064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704772" y="4052178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solidFill>
                  <a:srgbClr val="F434CB"/>
                </a:solidFill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solidFill>
                <a:srgbClr val="F434CB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755304" y="4093074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835696" y="4149080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979712" y="4148569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solidFill>
                <a:schemeClr val="bg2">
                  <a:lumMod val="50000"/>
                </a:schemeClr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2085886" y="4300969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solidFill>
                <a:srgbClr val="FFFF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238286" y="4453369"/>
            <a:ext cx="13644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GB" sz="13800" b="1" dirty="0">
                <a:latin typeface="Arial Black" pitchFamily="34" charset="0"/>
                <a:cs typeface="Arial" charset="0"/>
              </a:rPr>
              <a:t>g</a:t>
            </a:r>
            <a:endParaRPr lang="en-US" sz="13800" b="1" dirty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3875" y="4365104"/>
            <a:ext cx="1922389" cy="1728192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PerspectiveRight">
              <a:rot lat="6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latin typeface="Arial Black" pitchFamily="34" charset="0"/>
                <a:cs typeface="Arial" charset="0"/>
              </a:rPr>
              <a:t>W</a:t>
            </a:r>
            <a:endParaRPr lang="en-US" sz="11500" b="1" dirty="0">
              <a:latin typeface="Arial Black" pitchFamily="34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33384" y="4362240"/>
            <a:ext cx="1944216" cy="1728192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PerspectiveRight">
              <a:rot lat="6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latin typeface="Arial Black" pitchFamily="34" charset="0"/>
                <a:cs typeface="Arial" charset="0"/>
              </a:rPr>
              <a:t>Z</a:t>
            </a:r>
            <a:endParaRPr lang="en-US" sz="11500" b="1" dirty="0">
              <a:latin typeface="Arial Black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83" y="1340768"/>
            <a:ext cx="89141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smtClean="0"/>
              <a:t>Quantum Flavour Dynamics</a:t>
            </a:r>
            <a:br>
              <a:rPr lang="en-GB" sz="4800" dirty="0" smtClean="0"/>
            </a:br>
            <a:r>
              <a:rPr lang="en-GB" sz="4800" dirty="0" smtClean="0"/>
              <a:t>predicts </a:t>
            </a:r>
            <a:r>
              <a:rPr lang="en-GB" sz="4400" dirty="0" smtClean="0">
                <a:solidFill>
                  <a:schemeClr val="bg1">
                    <a:lumMod val="50000"/>
                  </a:schemeClr>
                </a:solidFill>
              </a:rPr>
              <a:t>(2</a:t>
            </a:r>
            <a:r>
              <a:rPr lang="en-GB" sz="44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sz="4400" dirty="0" smtClean="0">
                <a:solidFill>
                  <a:schemeClr val="bg1">
                    <a:lumMod val="50000"/>
                  </a:schemeClr>
                </a:solidFill>
              </a:rPr>
              <a:t>-1) = </a:t>
            </a:r>
            <a:r>
              <a:rPr lang="en-GB" sz="4800" dirty="0" smtClean="0"/>
              <a:t>3 </a:t>
            </a:r>
            <a:br>
              <a:rPr lang="en-GB" sz="4800" dirty="0" smtClean="0"/>
            </a:br>
            <a:r>
              <a:rPr lang="en-GB" sz="6600" b="1" dirty="0" smtClean="0">
                <a:solidFill>
                  <a:srgbClr val="FF0000"/>
                </a:solidFill>
              </a:rPr>
              <a:t>massless</a:t>
            </a:r>
            <a:r>
              <a:rPr lang="en-GB" sz="4800" dirty="0" smtClean="0"/>
              <a:t> </a:t>
            </a:r>
            <a:r>
              <a:rPr lang="en-GB" sz="6000" b="1" dirty="0" smtClean="0">
                <a:solidFill>
                  <a:schemeClr val="accent3">
                    <a:lumMod val="50000"/>
                  </a:schemeClr>
                </a:solidFill>
              </a:rPr>
              <a:t>spin-1</a:t>
            </a:r>
            <a:r>
              <a:rPr lang="en-GB" sz="4800" dirty="0" smtClean="0"/>
              <a:t> gauge bosons</a:t>
            </a:r>
            <a:endParaRPr lang="en-GB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6435015" y="3717032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b="1" dirty="0" smtClean="0"/>
              <a:t>?</a:t>
            </a:r>
            <a:endParaRPr lang="en-GB" sz="16600" b="1" dirty="0"/>
          </a:p>
        </p:txBody>
      </p:sp>
    </p:spTree>
    <p:extLst>
      <p:ext uri="{BB962C8B-B14F-4D97-AF65-F5344CB8AC3E}">
        <p14:creationId xmlns:p14="http://schemas.microsoft.com/office/powerpoint/2010/main" val="9170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 and Z boson are </a:t>
            </a:r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b="1" dirty="0" smtClean="0"/>
              <a:t> massless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988840"/>
            <a:ext cx="72795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Mass of </a:t>
            </a:r>
            <a:r>
              <a:rPr lang="en-GB" sz="4800" b="1" dirty="0" smtClean="0">
                <a:solidFill>
                  <a:srgbClr val="FF0000"/>
                </a:solidFill>
              </a:rPr>
              <a:t>W</a:t>
            </a:r>
            <a:r>
              <a:rPr lang="en-GB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bosons… </a:t>
            </a:r>
            <a:r>
              <a:rPr lang="en-GB" sz="4800" b="1" dirty="0" smtClean="0">
                <a:solidFill>
                  <a:srgbClr val="FF0000"/>
                </a:solidFill>
              </a:rPr>
              <a:t>80 </a:t>
            </a:r>
            <a:r>
              <a:rPr lang="en-GB" sz="4800" b="1" dirty="0" err="1" smtClean="0">
                <a:solidFill>
                  <a:srgbClr val="FF0000"/>
                </a:solidFill>
              </a:rPr>
              <a:t>GeV</a:t>
            </a:r>
            <a:r>
              <a:rPr lang="en-GB" sz="4800" b="1" dirty="0" smtClean="0">
                <a:solidFill>
                  <a:srgbClr val="FF0000"/>
                </a:solidFill>
              </a:rPr>
              <a:t> </a:t>
            </a:r>
          </a:p>
          <a:p>
            <a:endParaRPr lang="en-GB" sz="4800" dirty="0" smtClean="0"/>
          </a:p>
          <a:p>
            <a:r>
              <a:rPr lang="en-GB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Mass of </a:t>
            </a:r>
            <a:r>
              <a:rPr lang="en-GB" sz="4800" b="1" dirty="0" smtClean="0">
                <a:solidFill>
                  <a:srgbClr val="FF0000"/>
                </a:solidFill>
              </a:rPr>
              <a:t>Z</a:t>
            </a:r>
            <a:r>
              <a:rPr lang="en-GB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bosons …  </a:t>
            </a:r>
            <a:r>
              <a:rPr lang="en-GB" sz="4800" b="1" dirty="0" smtClean="0">
                <a:solidFill>
                  <a:srgbClr val="FF0000"/>
                </a:solidFill>
              </a:rPr>
              <a:t>91 </a:t>
            </a:r>
            <a:r>
              <a:rPr lang="en-GB" sz="4800" b="1" dirty="0" err="1" smtClean="0">
                <a:solidFill>
                  <a:srgbClr val="FF0000"/>
                </a:solidFill>
              </a:rPr>
              <a:t>GeV</a:t>
            </a:r>
            <a:endParaRPr lang="en-GB" sz="48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6021288"/>
            <a:ext cx="5008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Weigh more than a copper atom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08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FF0000"/>
                </a:solidFill>
              </a:rPr>
              <a:t>Massive</a:t>
            </a:r>
            <a:r>
              <a:rPr lang="en-GB" sz="3600" dirty="0"/>
              <a:t> spin-1 particles have </a:t>
            </a:r>
            <a:r>
              <a:rPr lang="en-GB" sz="6000" b="1" dirty="0">
                <a:solidFill>
                  <a:srgbClr val="FF0000"/>
                </a:solidFill>
              </a:rPr>
              <a:t>3</a:t>
            </a:r>
            <a:r>
              <a:rPr lang="en-GB" sz="3600" dirty="0"/>
              <a:t> polarisations</a:t>
            </a:r>
          </a:p>
          <a:p>
            <a:pPr lvl="1"/>
            <a:r>
              <a:rPr lang="en-GB" sz="3600" dirty="0" err="1" smtClean="0"/>
              <a:t>Helicity</a:t>
            </a:r>
            <a:r>
              <a:rPr lang="en-GB" sz="3600" dirty="0" smtClean="0"/>
              <a:t> </a:t>
            </a:r>
            <a:r>
              <a:rPr lang="en-GB" sz="3600" dirty="0"/>
              <a:t>= </a:t>
            </a:r>
            <a:r>
              <a:rPr lang="en-GB" sz="3600" b="1" dirty="0"/>
              <a:t>+1</a:t>
            </a:r>
            <a:r>
              <a:rPr lang="en-GB" sz="3600" dirty="0"/>
              <a:t> or </a:t>
            </a:r>
            <a:r>
              <a:rPr lang="en-GB" sz="3600" b="1" dirty="0">
                <a:solidFill>
                  <a:srgbClr val="FF0000"/>
                </a:solidFill>
              </a:rPr>
              <a:t>0</a:t>
            </a:r>
            <a:r>
              <a:rPr lang="en-GB" sz="3600" dirty="0"/>
              <a:t> or </a:t>
            </a:r>
            <a:r>
              <a:rPr lang="en-GB" sz="3600" b="1" dirty="0"/>
              <a:t>-1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544616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accent3">
                    <a:lumMod val="50000"/>
                  </a:schemeClr>
                </a:solidFill>
              </a:rPr>
              <a:t>Massless</a:t>
            </a:r>
            <a:r>
              <a:rPr lang="en-GB" sz="3600" dirty="0" smtClean="0"/>
              <a:t> spin-1 particles have </a:t>
            </a:r>
            <a:br>
              <a:rPr lang="en-GB" sz="3600" dirty="0" smtClean="0"/>
            </a:br>
            <a:r>
              <a:rPr lang="en-GB" sz="3600" dirty="0" smtClean="0"/>
              <a:t>only </a:t>
            </a:r>
            <a:r>
              <a:rPr lang="en-GB" sz="6600" b="1" dirty="0" smtClean="0">
                <a:solidFill>
                  <a:schemeClr val="accent3">
                    <a:lumMod val="50000"/>
                  </a:schemeClr>
                </a:solidFill>
              </a:rPr>
              <a:t>2 </a:t>
            </a:r>
            <a:r>
              <a:rPr lang="en-GB" sz="3600" dirty="0" smtClean="0"/>
              <a:t>polarisations</a:t>
            </a:r>
          </a:p>
          <a:p>
            <a:pPr lvl="1"/>
            <a:r>
              <a:rPr lang="en-GB" sz="3600" dirty="0" smtClean="0"/>
              <a:t>Horizontal or vertical polarised photons</a:t>
            </a:r>
          </a:p>
          <a:p>
            <a:pPr lvl="1"/>
            <a:r>
              <a:rPr lang="en-GB" sz="3600" dirty="0" err="1" smtClean="0"/>
              <a:t>Helicity</a:t>
            </a:r>
            <a:r>
              <a:rPr lang="en-GB" sz="3600" dirty="0" smtClean="0"/>
              <a:t> = </a:t>
            </a:r>
            <a:r>
              <a:rPr lang="en-GB" sz="3600" b="1" dirty="0" smtClean="0"/>
              <a:t>+1</a:t>
            </a:r>
            <a:r>
              <a:rPr lang="en-GB" sz="3600" dirty="0" smtClean="0"/>
              <a:t> or </a:t>
            </a:r>
            <a:r>
              <a:rPr lang="en-GB" sz="3600" b="1" dirty="0" smtClean="0"/>
              <a:t>-1</a:t>
            </a:r>
            <a:r>
              <a:rPr lang="en-GB" sz="3600" dirty="0" smtClean="0"/>
              <a:t> only</a:t>
            </a:r>
          </a:p>
          <a:p>
            <a:pPr lvl="1"/>
            <a:r>
              <a:rPr lang="en-GB" sz="4000" b="1" dirty="0" smtClean="0">
                <a:solidFill>
                  <a:schemeClr val="accent3">
                    <a:lumMod val="50000"/>
                  </a:schemeClr>
                </a:solidFill>
              </a:rPr>
              <a:t>Longitudinal polarisation lost!</a:t>
            </a:r>
            <a:endParaRPr lang="en-GB" sz="4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877272"/>
            <a:ext cx="8174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 and Z bosons need </a:t>
            </a:r>
            <a:r>
              <a:rPr lang="en-GB" sz="3200" b="1" dirty="0" smtClean="0">
                <a:solidFill>
                  <a:srgbClr val="FF0000"/>
                </a:solidFill>
              </a:rPr>
              <a:t>extra</a:t>
            </a:r>
            <a:r>
              <a:rPr lang="en-GB" sz="2400" b="1" dirty="0" smtClean="0"/>
              <a:t> degree of polarisation as massive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279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Giving mass to the W and Z</a:t>
            </a:r>
            <a:endParaRPr lang="en-GB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321912" y="2381895"/>
            <a:ext cx="0" cy="108012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86110" y="1658711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H</a:t>
            </a:r>
            <a:endParaRPr lang="en-GB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377696" y="3242887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V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052486" y="3242885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V</a:t>
            </a:r>
            <a:endParaRPr lang="en-GB" sz="3600" dirty="0"/>
          </a:p>
        </p:txBody>
      </p:sp>
      <p:sp>
        <p:nvSpPr>
          <p:cNvPr id="8" name="Oval 7"/>
          <p:cNvSpPr/>
          <p:nvPr/>
        </p:nvSpPr>
        <p:spPr>
          <a:xfrm>
            <a:off x="4213900" y="3320969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 rot="1827584">
            <a:off x="3025769" y="3230171"/>
            <a:ext cx="1062461" cy="609930"/>
          </a:xfrm>
          <a:custGeom>
            <a:avLst/>
            <a:gdLst>
              <a:gd name="connsiteX0" fmla="*/ 7391 w 939898"/>
              <a:gd name="connsiteY0" fmla="*/ 609930 h 609930"/>
              <a:gd name="connsiteX1" fmla="*/ 34552 w 939898"/>
              <a:gd name="connsiteY1" fmla="*/ 456021 h 609930"/>
              <a:gd name="connsiteX2" fmla="*/ 278995 w 939898"/>
              <a:gd name="connsiteY2" fmla="*/ 591823 h 609930"/>
              <a:gd name="connsiteX3" fmla="*/ 278995 w 939898"/>
              <a:gd name="connsiteY3" fmla="*/ 311165 h 609930"/>
              <a:gd name="connsiteX4" fmla="*/ 550599 w 939898"/>
              <a:gd name="connsiteY4" fmla="*/ 419807 h 609930"/>
              <a:gd name="connsiteX5" fmla="*/ 514385 w 939898"/>
              <a:gd name="connsiteY5" fmla="*/ 157256 h 609930"/>
              <a:gd name="connsiteX6" fmla="*/ 740722 w 939898"/>
              <a:gd name="connsiteY6" fmla="*/ 293058 h 609930"/>
              <a:gd name="connsiteX7" fmla="*/ 722615 w 939898"/>
              <a:gd name="connsiteY7" fmla="*/ 12401 h 609930"/>
              <a:gd name="connsiteX8" fmla="*/ 939898 w 939898"/>
              <a:gd name="connsiteY8" fmla="*/ 75775 h 6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898" h="609930">
                <a:moveTo>
                  <a:pt x="7391" y="609930"/>
                </a:moveTo>
                <a:cubicBezTo>
                  <a:pt x="-1662" y="534484"/>
                  <a:pt x="-10715" y="459039"/>
                  <a:pt x="34552" y="456021"/>
                </a:cubicBezTo>
                <a:cubicBezTo>
                  <a:pt x="79819" y="453003"/>
                  <a:pt x="238255" y="615966"/>
                  <a:pt x="278995" y="591823"/>
                </a:cubicBezTo>
                <a:cubicBezTo>
                  <a:pt x="319736" y="567680"/>
                  <a:pt x="233728" y="339834"/>
                  <a:pt x="278995" y="311165"/>
                </a:cubicBezTo>
                <a:cubicBezTo>
                  <a:pt x="324262" y="282496"/>
                  <a:pt x="511367" y="445458"/>
                  <a:pt x="550599" y="419807"/>
                </a:cubicBezTo>
                <a:cubicBezTo>
                  <a:pt x="589831" y="394156"/>
                  <a:pt x="482698" y="178381"/>
                  <a:pt x="514385" y="157256"/>
                </a:cubicBezTo>
                <a:cubicBezTo>
                  <a:pt x="546072" y="136131"/>
                  <a:pt x="706017" y="317200"/>
                  <a:pt x="740722" y="293058"/>
                </a:cubicBezTo>
                <a:cubicBezTo>
                  <a:pt x="775427" y="268915"/>
                  <a:pt x="689419" y="48615"/>
                  <a:pt x="722615" y="12401"/>
                </a:cubicBezTo>
                <a:cubicBezTo>
                  <a:pt x="755811" y="-23813"/>
                  <a:pt x="847854" y="25981"/>
                  <a:pt x="939898" y="757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rot="1827584">
            <a:off x="3971144" y="3231176"/>
            <a:ext cx="1062461" cy="609930"/>
          </a:xfrm>
          <a:custGeom>
            <a:avLst/>
            <a:gdLst>
              <a:gd name="connsiteX0" fmla="*/ 7391 w 939898"/>
              <a:gd name="connsiteY0" fmla="*/ 609930 h 609930"/>
              <a:gd name="connsiteX1" fmla="*/ 34552 w 939898"/>
              <a:gd name="connsiteY1" fmla="*/ 456021 h 609930"/>
              <a:gd name="connsiteX2" fmla="*/ 278995 w 939898"/>
              <a:gd name="connsiteY2" fmla="*/ 591823 h 609930"/>
              <a:gd name="connsiteX3" fmla="*/ 278995 w 939898"/>
              <a:gd name="connsiteY3" fmla="*/ 311165 h 609930"/>
              <a:gd name="connsiteX4" fmla="*/ 550599 w 939898"/>
              <a:gd name="connsiteY4" fmla="*/ 419807 h 609930"/>
              <a:gd name="connsiteX5" fmla="*/ 514385 w 939898"/>
              <a:gd name="connsiteY5" fmla="*/ 157256 h 609930"/>
              <a:gd name="connsiteX6" fmla="*/ 740722 w 939898"/>
              <a:gd name="connsiteY6" fmla="*/ 293058 h 609930"/>
              <a:gd name="connsiteX7" fmla="*/ 722615 w 939898"/>
              <a:gd name="connsiteY7" fmla="*/ 12401 h 609930"/>
              <a:gd name="connsiteX8" fmla="*/ 939898 w 939898"/>
              <a:gd name="connsiteY8" fmla="*/ 75775 h 6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898" h="609930">
                <a:moveTo>
                  <a:pt x="7391" y="609930"/>
                </a:moveTo>
                <a:cubicBezTo>
                  <a:pt x="-1662" y="534484"/>
                  <a:pt x="-10715" y="459039"/>
                  <a:pt x="34552" y="456021"/>
                </a:cubicBezTo>
                <a:cubicBezTo>
                  <a:pt x="79819" y="453003"/>
                  <a:pt x="238255" y="615966"/>
                  <a:pt x="278995" y="591823"/>
                </a:cubicBezTo>
                <a:cubicBezTo>
                  <a:pt x="319736" y="567680"/>
                  <a:pt x="233728" y="339834"/>
                  <a:pt x="278995" y="311165"/>
                </a:cubicBezTo>
                <a:cubicBezTo>
                  <a:pt x="324262" y="282496"/>
                  <a:pt x="511367" y="445458"/>
                  <a:pt x="550599" y="419807"/>
                </a:cubicBezTo>
                <a:cubicBezTo>
                  <a:pt x="589831" y="394156"/>
                  <a:pt x="482698" y="178381"/>
                  <a:pt x="514385" y="157256"/>
                </a:cubicBezTo>
                <a:cubicBezTo>
                  <a:pt x="546072" y="136131"/>
                  <a:pt x="706017" y="317200"/>
                  <a:pt x="740722" y="293058"/>
                </a:cubicBezTo>
                <a:cubicBezTo>
                  <a:pt x="775427" y="268915"/>
                  <a:pt x="689419" y="48615"/>
                  <a:pt x="722615" y="12401"/>
                </a:cubicBezTo>
                <a:cubicBezTo>
                  <a:pt x="755811" y="-23813"/>
                  <a:pt x="847854" y="25981"/>
                  <a:pt x="939898" y="757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 rot="1827584">
            <a:off x="4907248" y="3261086"/>
            <a:ext cx="1062461" cy="609930"/>
          </a:xfrm>
          <a:custGeom>
            <a:avLst/>
            <a:gdLst>
              <a:gd name="connsiteX0" fmla="*/ 7391 w 939898"/>
              <a:gd name="connsiteY0" fmla="*/ 609930 h 609930"/>
              <a:gd name="connsiteX1" fmla="*/ 34552 w 939898"/>
              <a:gd name="connsiteY1" fmla="*/ 456021 h 609930"/>
              <a:gd name="connsiteX2" fmla="*/ 278995 w 939898"/>
              <a:gd name="connsiteY2" fmla="*/ 591823 h 609930"/>
              <a:gd name="connsiteX3" fmla="*/ 278995 w 939898"/>
              <a:gd name="connsiteY3" fmla="*/ 311165 h 609930"/>
              <a:gd name="connsiteX4" fmla="*/ 550599 w 939898"/>
              <a:gd name="connsiteY4" fmla="*/ 419807 h 609930"/>
              <a:gd name="connsiteX5" fmla="*/ 514385 w 939898"/>
              <a:gd name="connsiteY5" fmla="*/ 157256 h 609930"/>
              <a:gd name="connsiteX6" fmla="*/ 740722 w 939898"/>
              <a:gd name="connsiteY6" fmla="*/ 293058 h 609930"/>
              <a:gd name="connsiteX7" fmla="*/ 722615 w 939898"/>
              <a:gd name="connsiteY7" fmla="*/ 12401 h 609930"/>
              <a:gd name="connsiteX8" fmla="*/ 939898 w 939898"/>
              <a:gd name="connsiteY8" fmla="*/ 75775 h 6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898" h="609930">
                <a:moveTo>
                  <a:pt x="7391" y="609930"/>
                </a:moveTo>
                <a:cubicBezTo>
                  <a:pt x="-1662" y="534484"/>
                  <a:pt x="-10715" y="459039"/>
                  <a:pt x="34552" y="456021"/>
                </a:cubicBezTo>
                <a:cubicBezTo>
                  <a:pt x="79819" y="453003"/>
                  <a:pt x="238255" y="615966"/>
                  <a:pt x="278995" y="591823"/>
                </a:cubicBezTo>
                <a:cubicBezTo>
                  <a:pt x="319736" y="567680"/>
                  <a:pt x="233728" y="339834"/>
                  <a:pt x="278995" y="311165"/>
                </a:cubicBezTo>
                <a:cubicBezTo>
                  <a:pt x="324262" y="282496"/>
                  <a:pt x="511367" y="445458"/>
                  <a:pt x="550599" y="419807"/>
                </a:cubicBezTo>
                <a:cubicBezTo>
                  <a:pt x="589831" y="394156"/>
                  <a:pt x="482698" y="178381"/>
                  <a:pt x="514385" y="157256"/>
                </a:cubicBezTo>
                <a:cubicBezTo>
                  <a:pt x="546072" y="136131"/>
                  <a:pt x="706017" y="317200"/>
                  <a:pt x="740722" y="293058"/>
                </a:cubicBezTo>
                <a:cubicBezTo>
                  <a:pt x="775427" y="268915"/>
                  <a:pt x="689419" y="48615"/>
                  <a:pt x="722615" y="12401"/>
                </a:cubicBezTo>
                <a:cubicBezTo>
                  <a:pt x="755811" y="-23813"/>
                  <a:pt x="847854" y="25981"/>
                  <a:pt x="939898" y="7577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213900" y="2301278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67396" y="4149080"/>
            <a:ext cx="82699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/>
              <a:t>W and Z bosons (V) </a:t>
            </a:r>
            <a:r>
              <a:rPr lang="en-GB" sz="4000" b="1" dirty="0" smtClean="0">
                <a:solidFill>
                  <a:srgbClr val="FF0000"/>
                </a:solidFill>
              </a:rPr>
              <a:t>pick up </a:t>
            </a:r>
            <a:r>
              <a:rPr lang="en-GB" sz="4000" dirty="0" smtClean="0"/>
              <a:t>mass from </a:t>
            </a:r>
          </a:p>
          <a:p>
            <a:pPr algn="ctr"/>
            <a:r>
              <a:rPr lang="en-GB" sz="4000" b="1" dirty="0" smtClean="0"/>
              <a:t>interaction</a:t>
            </a:r>
            <a:r>
              <a:rPr lang="en-GB" sz="4000" dirty="0" smtClean="0"/>
              <a:t> with new </a:t>
            </a:r>
            <a:r>
              <a:rPr lang="en-GB" sz="4000" b="1" dirty="0" smtClean="0">
                <a:solidFill>
                  <a:srgbClr val="FF0000"/>
                </a:solidFill>
              </a:rPr>
              <a:t>scalar field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5950433"/>
            <a:ext cx="8891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Modifies V propagator from massless to </a:t>
            </a:r>
            <a:r>
              <a:rPr lang="en-GB" sz="2800" b="1" dirty="0" smtClean="0">
                <a:solidFill>
                  <a:srgbClr val="FF0000"/>
                </a:solidFill>
              </a:rPr>
              <a:t>effectively massive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25152" y="1844824"/>
            <a:ext cx="165031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4782" y="1425289"/>
            <a:ext cx="1771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New field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19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“Higgs” field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n-GB" dirty="0" smtClean="0"/>
              <a:t>Field must have </a:t>
            </a:r>
            <a:r>
              <a:rPr lang="en-GB" b="1" dirty="0" smtClean="0">
                <a:solidFill>
                  <a:srgbClr val="FF0000"/>
                </a:solidFill>
              </a:rPr>
              <a:t>non-zero vacuum value </a:t>
            </a:r>
            <a:r>
              <a:rPr lang="en-GB" b="1" dirty="0" smtClean="0"/>
              <a:t>everywhere</a:t>
            </a:r>
          </a:p>
          <a:p>
            <a:endParaRPr lang="en-GB" b="1" dirty="0"/>
          </a:p>
          <a:p>
            <a:r>
              <a:rPr lang="en-GB" dirty="0" smtClean="0"/>
              <a:t>Universe </a:t>
            </a:r>
            <a:r>
              <a:rPr lang="en-GB" b="1" dirty="0" smtClean="0"/>
              <a:t>filled</a:t>
            </a:r>
            <a:r>
              <a:rPr lang="en-GB" dirty="0" smtClean="0"/>
              <a:t> with “relativistic ether” of field</a:t>
            </a:r>
          </a:p>
          <a:p>
            <a:endParaRPr lang="en-GB" dirty="0"/>
          </a:p>
          <a:p>
            <a:r>
              <a:rPr lang="en-GB" b="1" dirty="0" smtClean="0"/>
              <a:t>Coupling</a:t>
            </a:r>
            <a:r>
              <a:rPr lang="en-GB" dirty="0" smtClean="0"/>
              <a:t> to the field gives </a:t>
            </a:r>
            <a:r>
              <a:rPr lang="en-GB" b="1" dirty="0" smtClean="0"/>
              <a:t>mass</a:t>
            </a:r>
            <a:r>
              <a:rPr lang="en-GB" dirty="0" smtClean="0"/>
              <a:t> to </a:t>
            </a:r>
            <a:r>
              <a:rPr lang="en-GB" b="1" dirty="0" smtClean="0"/>
              <a:t>W</a:t>
            </a:r>
            <a:r>
              <a:rPr lang="en-GB" dirty="0" smtClean="0"/>
              <a:t> and </a:t>
            </a:r>
            <a:r>
              <a:rPr lang="en-GB" b="1" dirty="0" smtClean="0"/>
              <a:t>Z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373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418</Words>
  <Application>Microsoft Office PowerPoint</Application>
  <PresentationFormat>On-screen Show (4:3)</PresentationFormat>
  <Paragraphs>109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Higgs boson(s)</vt:lpstr>
      <vt:lpstr>PowerPoint Presentation</vt:lpstr>
      <vt:lpstr>PowerPoint Presentation</vt:lpstr>
      <vt:lpstr>PowerPoint Presentation</vt:lpstr>
      <vt:lpstr>W and Z boson are NOT massless</vt:lpstr>
      <vt:lpstr>PowerPoint Presentation</vt:lpstr>
      <vt:lpstr>PowerPoint Presentation</vt:lpstr>
      <vt:lpstr>Giving mass to the W and Z</vt:lpstr>
      <vt:lpstr>“Higgs” field</vt:lpstr>
      <vt:lpstr>Symmetry breaking in Higgs Field</vt:lpstr>
      <vt:lpstr>Magnet at high temperatures</vt:lpstr>
      <vt:lpstr>Magnet at low temperature</vt:lpstr>
      <vt:lpstr>Broken symmetry for a complex field</vt:lpstr>
      <vt:lpstr>Standard Model has complex doublet</vt:lpstr>
      <vt:lpstr>PowerPoint Presentation</vt:lpstr>
      <vt:lpstr>Higgs couplings to mass</vt:lpstr>
      <vt:lpstr>PowerPoint Presentation</vt:lpstr>
      <vt:lpstr>Detectors…</vt:lpstr>
      <vt:lpstr>ATLAS</vt:lpstr>
      <vt:lpstr>PowerPoint Presentation</vt:lpstr>
      <vt:lpstr>PowerPoint Presentation</vt:lpstr>
      <vt:lpstr>Higgs  2 photons</vt:lpstr>
      <vt:lpstr>PowerPoint Presentation</vt:lpstr>
      <vt:lpstr>Almost all the papers…</vt:lpstr>
      <vt:lpstr>The ATLAS paper(s)</vt:lpstr>
      <vt:lpstr>End of term report card</vt:lpstr>
      <vt:lpstr>PowerPoint Presentation</vt:lpstr>
    </vt:vector>
  </TitlesOfParts>
  <Company>Oxford University Department Of 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</dc:title>
  <dc:creator>Alan Barr</dc:creator>
  <cp:lastModifiedBy>Alan Barr</cp:lastModifiedBy>
  <cp:revision>69</cp:revision>
  <dcterms:created xsi:type="dcterms:W3CDTF">2013-02-21T09:10:31Z</dcterms:created>
  <dcterms:modified xsi:type="dcterms:W3CDTF">2013-02-21T19:02:49Z</dcterms:modified>
</cp:coreProperties>
</file>