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1" r:id="rId2"/>
    <p:sldId id="274" r:id="rId3"/>
    <p:sldId id="282" r:id="rId4"/>
    <p:sldId id="280" r:id="rId5"/>
    <p:sldId id="277" r:id="rId6"/>
    <p:sldId id="292" r:id="rId7"/>
    <p:sldId id="291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3" r:id="rId16"/>
    <p:sldId id="278" r:id="rId17"/>
    <p:sldId id="294" r:id="rId18"/>
    <p:sldId id="297" r:id="rId19"/>
    <p:sldId id="296" r:id="rId20"/>
    <p:sldId id="295" r:id="rId21"/>
    <p:sldId id="257" r:id="rId22"/>
    <p:sldId id="258" r:id="rId23"/>
    <p:sldId id="275" r:id="rId24"/>
    <p:sldId id="260" r:id="rId25"/>
    <p:sldId id="299" r:id="rId26"/>
    <p:sldId id="298" r:id="rId27"/>
    <p:sldId id="266" r:id="rId28"/>
    <p:sldId id="267" r:id="rId29"/>
    <p:sldId id="300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7658A-10D7-480C-B478-66928C8B2306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16929-A756-4779-8B7B-D6F1A83AB3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0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1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/>
            </a:r>
            <a:br>
              <a:rPr lang="en-GB"/>
            </a:br>
            <a:fld id="{4D6BE787-78B8-4698-AD57-2EBD829D1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450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9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5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9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1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5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B57B-D52B-49B4-8EE6-F05C4FD96010}" type="datetimeFigureOut">
              <a:rPr lang="en-GB" smtClean="0"/>
              <a:pPr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0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Higgs boson</a:t>
            </a:r>
            <a:r>
              <a:rPr lang="en-GB" sz="6000" b="1" dirty="0" smtClean="0">
                <a:solidFill>
                  <a:schemeClr val="bg1">
                    <a:lumMod val="65000"/>
                  </a:schemeClr>
                </a:solidFill>
              </a:rPr>
              <a:t>(s)</a:t>
            </a:r>
            <a:endParaRPr lang="en-GB" sz="6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Why do we need them?</a:t>
            </a:r>
          </a:p>
          <a:p>
            <a:endParaRPr lang="en-GB" sz="2400" b="1" dirty="0" smtClean="0"/>
          </a:p>
          <a:p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</a:rPr>
              <a:t>What do they look like?</a:t>
            </a:r>
          </a:p>
          <a:p>
            <a:endParaRPr lang="en-GB" sz="2400" b="1" dirty="0" smtClean="0"/>
          </a:p>
          <a:p>
            <a:r>
              <a:rPr lang="en-GB" sz="4800" b="1" dirty="0" smtClean="0"/>
              <a:t>Have we found them?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7953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Symmetry breaking &amp; the Higgs field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endParaRPr lang="en-GB" sz="4400" b="1" dirty="0"/>
          </a:p>
          <a:p>
            <a:r>
              <a:rPr lang="en-GB" sz="4400" dirty="0" smtClean="0"/>
              <a:t>Require: underlying theory is </a:t>
            </a:r>
            <a:r>
              <a:rPr lang="en-GB" sz="4400" b="1" dirty="0" smtClean="0">
                <a:solidFill>
                  <a:srgbClr val="FF0000"/>
                </a:solidFill>
              </a:rPr>
              <a:t>symmetric</a:t>
            </a:r>
          </a:p>
          <a:p>
            <a:endParaRPr lang="en-GB" sz="4400" dirty="0" smtClean="0"/>
          </a:p>
          <a:p>
            <a:r>
              <a:rPr lang="en-GB" sz="4400" b="1" dirty="0" smtClean="0">
                <a:solidFill>
                  <a:srgbClr val="FF0000"/>
                </a:solidFill>
              </a:rPr>
              <a:t>Vacuum</a:t>
            </a:r>
            <a:r>
              <a:rPr lang="en-GB" sz="4400" dirty="0" smtClean="0"/>
              <a:t> or ground state has </a:t>
            </a:r>
            <a:r>
              <a:rPr lang="en-GB" sz="4400" b="1" dirty="0" smtClean="0">
                <a:solidFill>
                  <a:srgbClr val="FF0000"/>
                </a:solidFill>
              </a:rPr>
              <a:t>broken</a:t>
            </a:r>
            <a:r>
              <a:rPr lang="en-GB" sz="4400" dirty="0" smtClean="0"/>
              <a:t> symmetry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753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Magnetic material at </a:t>
            </a:r>
            <a:r>
              <a:rPr lang="en-GB" b="1" dirty="0" smtClean="0"/>
              <a:t>high temperatures</a:t>
            </a:r>
            <a:endParaRPr lang="en-GB" b="1" dirty="0"/>
          </a:p>
        </p:txBody>
      </p:sp>
      <p:sp>
        <p:nvSpPr>
          <p:cNvPr id="4" name="Right Arrow 3"/>
          <p:cNvSpPr/>
          <p:nvPr/>
        </p:nvSpPr>
        <p:spPr>
          <a:xfrm rot="21021659">
            <a:off x="1224831" y="376747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5595645">
            <a:off x="2296917" y="376747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2554100">
            <a:off x="1948174" y="491397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7053160">
            <a:off x="4229543" y="423474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464700">
            <a:off x="3241036" y="4219085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476230">
            <a:off x="4798809" y="350237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1021659">
            <a:off x="2974215" y="212456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595645">
            <a:off x="4046301" y="212456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4107160">
            <a:off x="3697558" y="3271067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122636">
            <a:off x="5978927" y="2591831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6739141">
            <a:off x="5038031" y="234621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5093491">
            <a:off x="5584086" y="348345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6984686">
            <a:off x="6747787" y="302677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6984686">
            <a:off x="439555" y="525737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595645">
            <a:off x="5256495" y="446439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122636">
            <a:off x="7189121" y="4931665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6739141">
            <a:off x="6248225" y="468605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9186476">
            <a:off x="1225336" y="554130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3043058">
            <a:off x="760459" y="245998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17516067">
            <a:off x="1787411" y="268964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81905" y="5717265"/>
            <a:ext cx="451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Symmetric in direction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Magnetic material at </a:t>
            </a:r>
            <a:r>
              <a:rPr lang="en-GB" b="1" dirty="0" smtClean="0"/>
              <a:t>low temperature</a:t>
            </a:r>
            <a:endParaRPr lang="en-GB" b="1" dirty="0"/>
          </a:p>
        </p:txBody>
      </p:sp>
      <p:sp>
        <p:nvSpPr>
          <p:cNvPr id="24" name="Right Arrow 23"/>
          <p:cNvSpPr/>
          <p:nvPr/>
        </p:nvSpPr>
        <p:spPr>
          <a:xfrm rot="17516067">
            <a:off x="1520345" y="252104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945013" y="5864262"/>
            <a:ext cx="716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Symmetry broken – special direction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7516067">
            <a:off x="2041470" y="331313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17516067">
            <a:off x="2377457" y="205272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7516067">
            <a:off x="2962509" y="257850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7516067">
            <a:off x="2593784" y="397023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7516067">
            <a:off x="3303860" y="348526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7516067">
            <a:off x="3824985" y="398932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7516067">
            <a:off x="3832701" y="201699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17516067">
            <a:off x="4353826" y="2809081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 rot="17516067">
            <a:off x="5063902" y="203607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 rot="17516067">
            <a:off x="5112858" y="326044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 rot="17516067">
            <a:off x="5633983" y="4052531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17516067">
            <a:off x="5822934" y="277547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 rot="17516067">
            <a:off x="6344059" y="327952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 rot="17516067">
            <a:off x="4591734" y="462169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 rot="17516067">
            <a:off x="3114909" y="4762327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 rot="17516067">
            <a:off x="3881658" y="510666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7516067">
            <a:off x="5112859" y="512574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 rot="17516067">
            <a:off x="392917" y="332380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 rot="17516067">
            <a:off x="1130369" y="402469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Arrow 49"/>
          <p:cNvSpPr/>
          <p:nvPr/>
        </p:nvSpPr>
        <p:spPr>
          <a:xfrm rot="17516067">
            <a:off x="1774413" y="469030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Broken symmetry for a complex field</a:t>
            </a:r>
            <a:endParaRPr lang="en-GB" dirty="0"/>
          </a:p>
        </p:txBody>
      </p:sp>
      <p:pic>
        <p:nvPicPr>
          <p:cNvPr id="2052" name="Picture 4" descr="http://iktp.tu-dresden.de/%7Ecgumpert/pics/higgs_potent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1844824"/>
            <a:ext cx="69896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7740352" y="980728"/>
          <a:ext cx="1201738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4" imgW="126720" imgH="203040" progId="Equation.3">
                  <p:embed/>
                </p:oleObj>
              </mc:Choice>
              <mc:Fallback>
                <p:oleObj name="Equation" r:id="rId4" imgW="12672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980728"/>
                        <a:ext cx="1201738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6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 Model has complex doublet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4</a:t>
            </a:r>
            <a:r>
              <a:rPr lang="en-GB" dirty="0" smtClean="0"/>
              <a:t> degrees of freedom</a:t>
            </a:r>
            <a:endParaRPr lang="en-GB" dirty="0"/>
          </a:p>
          <a:p>
            <a:r>
              <a:rPr lang="en-GB" b="1" dirty="0" smtClean="0"/>
              <a:t>3</a:t>
            </a:r>
            <a:r>
              <a:rPr lang="en-GB" dirty="0" smtClean="0"/>
              <a:t> end up as longitudinal polarisations of W and Z bosons</a:t>
            </a:r>
            <a:endParaRPr lang="en-GB" dirty="0"/>
          </a:p>
          <a:p>
            <a:r>
              <a:rPr lang="en-GB" b="1" dirty="0" smtClean="0"/>
              <a:t>1</a:t>
            </a:r>
            <a:r>
              <a:rPr lang="en-GB" dirty="0" smtClean="0"/>
              <a:t> left over – excitation of the field – </a:t>
            </a:r>
            <a:r>
              <a:rPr lang="en-GB" b="1" dirty="0" smtClean="0">
                <a:solidFill>
                  <a:srgbClr val="FF0000"/>
                </a:solidFill>
              </a:rPr>
              <a:t>Higgs Boson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03848" y="1340768"/>
          <a:ext cx="1874103" cy="284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317160" imgH="482400" progId="Equation.3">
                  <p:embed/>
                </p:oleObj>
              </mc:Choice>
              <mc:Fallback>
                <p:oleObj name="Equation" r:id="rId3" imgW="3171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340768"/>
                        <a:ext cx="1874103" cy="284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08720"/>
            <a:ext cx="83803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 the Standard Model the </a:t>
            </a:r>
            <a:r>
              <a:rPr lang="en-GB" sz="3600" b="1" dirty="0" smtClean="0"/>
              <a:t>SAME</a:t>
            </a:r>
            <a:r>
              <a:rPr lang="en-GB" sz="3600" dirty="0" smtClean="0"/>
              <a:t> Higgs field</a:t>
            </a:r>
          </a:p>
          <a:p>
            <a:r>
              <a:rPr lang="en-GB" sz="3600" dirty="0" smtClean="0"/>
              <a:t>gives mass to the:</a:t>
            </a:r>
          </a:p>
          <a:p>
            <a:endParaRPr lang="en-GB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GB" sz="4400" b="1" dirty="0" smtClean="0">
                <a:solidFill>
                  <a:schemeClr val="accent3">
                    <a:lumMod val="50000"/>
                  </a:schemeClr>
                </a:solidFill>
              </a:rPr>
              <a:t>W boson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4400" b="1" dirty="0" smtClean="0">
                <a:solidFill>
                  <a:srgbClr val="FF0000"/>
                </a:solidFill>
              </a:rPr>
              <a:t>Z </a:t>
            </a:r>
            <a:r>
              <a:rPr lang="en-GB" sz="4400" b="1" dirty="0">
                <a:solidFill>
                  <a:srgbClr val="FF0000"/>
                </a:solidFill>
              </a:rPr>
              <a:t>boson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4400" b="1" dirty="0"/>
              <a:t>a</a:t>
            </a:r>
            <a:r>
              <a:rPr lang="en-GB" sz="4400" b="1" dirty="0" smtClean="0"/>
              <a:t>ll</a:t>
            </a:r>
            <a:r>
              <a:rPr lang="en-GB" sz="4400" dirty="0" smtClean="0"/>
              <a:t> the quarks and leptons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706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36096" y="1916832"/>
            <a:ext cx="2853500" cy="3941601"/>
            <a:chOff x="816546" y="1952836"/>
            <a:chExt cx="2853500" cy="39416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9"/>
            <a:stretch/>
          </p:blipFill>
          <p:spPr bwMode="auto">
            <a:xfrm>
              <a:off x="816546" y="4437112"/>
              <a:ext cx="2777680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410197" y="1952836"/>
              <a:ext cx="0" cy="108012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509886" y="3032956"/>
              <a:ext cx="900311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410198" y="3032956"/>
              <a:ext cx="971896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36698" y="1969939"/>
              <a:ext cx="471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H</a:t>
              </a:r>
              <a:endParaRPr lang="en-GB" sz="3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64552" y="3619407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f</a:t>
              </a:r>
              <a:endParaRPr lang="en-GB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44316" y="3656359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f</a:t>
              </a:r>
              <a:endParaRPr lang="en-GB" sz="36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92921" y="2933789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Higgs couplings to mass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9592" y="1844824"/>
            <a:ext cx="3028055" cy="4157224"/>
            <a:chOff x="5292080" y="1688550"/>
            <a:chExt cx="3028055" cy="41572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5"/>
            <a:stretch/>
          </p:blipFill>
          <p:spPr bwMode="auto">
            <a:xfrm>
              <a:off x="5292080" y="4485774"/>
              <a:ext cx="3028055" cy="1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6588223" y="1688550"/>
              <a:ext cx="0" cy="108012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614724" y="1705653"/>
              <a:ext cx="471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H</a:t>
              </a:r>
              <a:endParaRPr lang="en-GB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3361667"/>
              <a:ext cx="445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V</a:t>
              </a:r>
              <a:endParaRPr lang="en-GB" sz="3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22342" y="3392073"/>
              <a:ext cx="445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V</a:t>
              </a:r>
              <a:endParaRPr lang="en-GB" sz="36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470947" y="2669503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08104" y="2751737"/>
              <a:ext cx="1062461" cy="609930"/>
            </a:xfrm>
            <a:custGeom>
              <a:avLst/>
              <a:gdLst>
                <a:gd name="connsiteX0" fmla="*/ 7391 w 939898"/>
                <a:gd name="connsiteY0" fmla="*/ 609930 h 609930"/>
                <a:gd name="connsiteX1" fmla="*/ 34552 w 939898"/>
                <a:gd name="connsiteY1" fmla="*/ 456021 h 609930"/>
                <a:gd name="connsiteX2" fmla="*/ 278995 w 939898"/>
                <a:gd name="connsiteY2" fmla="*/ 591823 h 609930"/>
                <a:gd name="connsiteX3" fmla="*/ 278995 w 939898"/>
                <a:gd name="connsiteY3" fmla="*/ 311165 h 609930"/>
                <a:gd name="connsiteX4" fmla="*/ 550599 w 939898"/>
                <a:gd name="connsiteY4" fmla="*/ 419807 h 609930"/>
                <a:gd name="connsiteX5" fmla="*/ 514385 w 939898"/>
                <a:gd name="connsiteY5" fmla="*/ 157256 h 609930"/>
                <a:gd name="connsiteX6" fmla="*/ 740722 w 939898"/>
                <a:gd name="connsiteY6" fmla="*/ 293058 h 609930"/>
                <a:gd name="connsiteX7" fmla="*/ 722615 w 939898"/>
                <a:gd name="connsiteY7" fmla="*/ 12401 h 609930"/>
                <a:gd name="connsiteX8" fmla="*/ 939898 w 939898"/>
                <a:gd name="connsiteY8" fmla="*/ 75775 h 60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898" h="609930">
                  <a:moveTo>
                    <a:pt x="7391" y="609930"/>
                  </a:moveTo>
                  <a:cubicBezTo>
                    <a:pt x="-1662" y="534484"/>
                    <a:pt x="-10715" y="459039"/>
                    <a:pt x="34552" y="456021"/>
                  </a:cubicBezTo>
                  <a:cubicBezTo>
                    <a:pt x="79819" y="453003"/>
                    <a:pt x="238255" y="615966"/>
                    <a:pt x="278995" y="591823"/>
                  </a:cubicBezTo>
                  <a:cubicBezTo>
                    <a:pt x="319736" y="567680"/>
                    <a:pt x="233728" y="339834"/>
                    <a:pt x="278995" y="311165"/>
                  </a:cubicBezTo>
                  <a:cubicBezTo>
                    <a:pt x="324262" y="282496"/>
                    <a:pt x="511367" y="445458"/>
                    <a:pt x="550599" y="419807"/>
                  </a:cubicBezTo>
                  <a:cubicBezTo>
                    <a:pt x="589831" y="394156"/>
                    <a:pt x="482698" y="178381"/>
                    <a:pt x="514385" y="157256"/>
                  </a:cubicBezTo>
                  <a:cubicBezTo>
                    <a:pt x="546072" y="136131"/>
                    <a:pt x="706017" y="317200"/>
                    <a:pt x="740722" y="293058"/>
                  </a:cubicBezTo>
                  <a:cubicBezTo>
                    <a:pt x="775427" y="268915"/>
                    <a:pt x="689419" y="48615"/>
                    <a:pt x="722615" y="12401"/>
                  </a:cubicBezTo>
                  <a:cubicBezTo>
                    <a:pt x="755811" y="-23813"/>
                    <a:pt x="847854" y="25981"/>
                    <a:pt x="939898" y="75775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6549528" y="2768670"/>
              <a:ext cx="1161403" cy="609930"/>
            </a:xfrm>
            <a:custGeom>
              <a:avLst/>
              <a:gdLst>
                <a:gd name="connsiteX0" fmla="*/ 7391 w 939898"/>
                <a:gd name="connsiteY0" fmla="*/ 609930 h 609930"/>
                <a:gd name="connsiteX1" fmla="*/ 34552 w 939898"/>
                <a:gd name="connsiteY1" fmla="*/ 456021 h 609930"/>
                <a:gd name="connsiteX2" fmla="*/ 278995 w 939898"/>
                <a:gd name="connsiteY2" fmla="*/ 591823 h 609930"/>
                <a:gd name="connsiteX3" fmla="*/ 278995 w 939898"/>
                <a:gd name="connsiteY3" fmla="*/ 311165 h 609930"/>
                <a:gd name="connsiteX4" fmla="*/ 550599 w 939898"/>
                <a:gd name="connsiteY4" fmla="*/ 419807 h 609930"/>
                <a:gd name="connsiteX5" fmla="*/ 514385 w 939898"/>
                <a:gd name="connsiteY5" fmla="*/ 157256 h 609930"/>
                <a:gd name="connsiteX6" fmla="*/ 740722 w 939898"/>
                <a:gd name="connsiteY6" fmla="*/ 293058 h 609930"/>
                <a:gd name="connsiteX7" fmla="*/ 722615 w 939898"/>
                <a:gd name="connsiteY7" fmla="*/ 12401 h 609930"/>
                <a:gd name="connsiteX8" fmla="*/ 939898 w 939898"/>
                <a:gd name="connsiteY8" fmla="*/ 75775 h 60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898" h="609930">
                  <a:moveTo>
                    <a:pt x="7391" y="609930"/>
                  </a:moveTo>
                  <a:cubicBezTo>
                    <a:pt x="-1662" y="534484"/>
                    <a:pt x="-10715" y="459039"/>
                    <a:pt x="34552" y="456021"/>
                  </a:cubicBezTo>
                  <a:cubicBezTo>
                    <a:pt x="79819" y="453003"/>
                    <a:pt x="238255" y="615966"/>
                    <a:pt x="278995" y="591823"/>
                  </a:cubicBezTo>
                  <a:cubicBezTo>
                    <a:pt x="319736" y="567680"/>
                    <a:pt x="233728" y="339834"/>
                    <a:pt x="278995" y="311165"/>
                  </a:cubicBezTo>
                  <a:cubicBezTo>
                    <a:pt x="324262" y="282496"/>
                    <a:pt x="511367" y="445458"/>
                    <a:pt x="550599" y="419807"/>
                  </a:cubicBezTo>
                  <a:cubicBezTo>
                    <a:pt x="589831" y="394156"/>
                    <a:pt x="482698" y="178381"/>
                    <a:pt x="514385" y="157256"/>
                  </a:cubicBezTo>
                  <a:cubicBezTo>
                    <a:pt x="546072" y="136131"/>
                    <a:pt x="706017" y="317200"/>
                    <a:pt x="740722" y="293058"/>
                  </a:cubicBezTo>
                  <a:cubicBezTo>
                    <a:pt x="775427" y="268915"/>
                    <a:pt x="689419" y="48615"/>
                    <a:pt x="722615" y="12401"/>
                  </a:cubicBezTo>
                  <a:cubicBezTo>
                    <a:pt x="755811" y="-23813"/>
                    <a:pt x="847854" y="25981"/>
                    <a:pt x="939898" y="75775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89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Higgs</a:t>
            </a:r>
            <a:r>
              <a:rPr lang="en-GB" dirty="0" smtClean="0"/>
              <a:t> boson </a:t>
            </a:r>
            <a:r>
              <a:rPr lang="en-GB" b="1" dirty="0" smtClean="0">
                <a:solidFill>
                  <a:srgbClr val="FF0000"/>
                </a:solidFill>
              </a:rPr>
              <a:t>production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decay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3140968"/>
            <a:ext cx="2970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Blackboard</a:t>
            </a:r>
            <a:endParaRPr lang="en-GB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portalhispano.files.wordpress.com/2009/02/cern-lh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87181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 complex @ CERN</a:t>
            </a:r>
            <a:endParaRPr lang="en-GB" dirty="0"/>
          </a:p>
        </p:txBody>
      </p:sp>
      <p:pic>
        <p:nvPicPr>
          <p:cNvPr id="45058" name="Picture 2" descr="http://lhcathome.web.cern.ch/LHCathome/images/AccelPl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06232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2102" y="482664"/>
            <a:ext cx="1512168" cy="2304256"/>
            <a:chOff x="5256076" y="260648"/>
            <a:chExt cx="1512168" cy="2304256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256076" y="908720"/>
              <a:ext cx="1512168" cy="1656184"/>
            </a:xfrm>
            <a:prstGeom prst="rect">
              <a:avLst/>
            </a:prstGeom>
            <a:blipFill dpi="0" rotWithShape="1">
              <a:blip r:embed="rId2" cstate="print">
                <a:alphaModFix amt="40000"/>
              </a:blip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effectLst/>
            <a:scene3d>
              <a:camera prst="legacyPerspectiveRight">
                <a:rot lat="60000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el-GR" sz="13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16116" y="260648"/>
              <a:ext cx="941790" cy="2215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l-GR" sz="138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1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83768" y="836712"/>
            <a:ext cx="62472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Quantum Electrodynamics</a:t>
            </a:r>
            <a:br>
              <a:rPr lang="en-GB" sz="4400" dirty="0" smtClean="0"/>
            </a:br>
            <a:r>
              <a:rPr lang="en-GB" sz="4400" dirty="0" smtClean="0"/>
              <a:t>predicts one </a:t>
            </a:r>
            <a:br>
              <a:rPr lang="en-GB" sz="4400" dirty="0" smtClean="0"/>
            </a:br>
            <a:r>
              <a:rPr lang="en-GB" sz="4800" b="1" dirty="0" err="1" smtClean="0">
                <a:solidFill>
                  <a:srgbClr val="FF0000"/>
                </a:solidFill>
              </a:rPr>
              <a:t>massless</a:t>
            </a:r>
            <a:r>
              <a:rPr lang="en-GB" sz="4800" dirty="0" smtClean="0"/>
              <a:t> </a:t>
            </a:r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</a:rPr>
              <a:t>spin-1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4400" dirty="0" smtClean="0"/>
              <a:t>gauge boson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636595" y="3861048"/>
            <a:ext cx="3248390" cy="1107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6600" b="1" dirty="0" smtClean="0"/>
              <a:t>PHOTON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18402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sweb.cern.ch/record/1281668/files/icon-DTL_proto_assembled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320480" cy="5760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6237312"/>
            <a:ext cx="3424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/>
              <a:t>LIN</a:t>
            </a:r>
            <a:r>
              <a:rPr lang="en-GB" sz="3200" dirty="0" err="1" smtClean="0"/>
              <a:t>ear</a:t>
            </a:r>
            <a:r>
              <a:rPr lang="en-GB" sz="3200" dirty="0" smtClean="0"/>
              <a:t> </a:t>
            </a:r>
            <a:r>
              <a:rPr lang="en-GB" sz="3200" b="1" dirty="0" err="1" smtClean="0"/>
              <a:t>AC</a:t>
            </a:r>
            <a:r>
              <a:rPr lang="en-GB" sz="3200" dirty="0" err="1" smtClean="0"/>
              <a:t>celerator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905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P</a:t>
            </a:r>
          </a:p>
        </p:txBody>
      </p:sp>
      <p:pic>
        <p:nvPicPr>
          <p:cNvPr id="34819" name="Picture 5" descr="4-vtx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b="2272"/>
          <a:stretch>
            <a:fillRect/>
          </a:stretch>
        </p:blipFill>
        <p:spPr bwMode="auto">
          <a:xfrm>
            <a:off x="79375" y="188913"/>
            <a:ext cx="89646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1979712" y="5790555"/>
            <a:ext cx="4557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Reconstructing the debris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3" name="Picture 9" descr="Denys_Wilkinson_bui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4464050" cy="3097212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6" name="Picture 2" descr="DSC_03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4751387" cy="315753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7" name="Picture 3" descr="DSC_03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449513" cy="15906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Detectors…</a:t>
            </a:r>
            <a:endParaRPr lang="en-GB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7747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GB" sz="2400" dirty="0"/>
              <a:t>Robotic assembly of precision silicon </a:t>
            </a:r>
            <a:r>
              <a:rPr lang="en-GB" sz="2400" dirty="0" smtClean="0"/>
              <a:t>tracker – </a:t>
            </a:r>
            <a:br>
              <a:rPr lang="en-GB" sz="2400" dirty="0" smtClean="0"/>
            </a:br>
            <a:r>
              <a:rPr lang="en-GB" sz="2400" dirty="0" smtClean="0"/>
              <a:t>   Denys Wilkinson Building</a:t>
            </a:r>
            <a:endParaRPr lang="en-GB" sz="2400" dirty="0"/>
          </a:p>
        </p:txBody>
      </p:sp>
      <p:pic>
        <p:nvPicPr>
          <p:cNvPr id="149510" name="Picture 6" descr="cold_c3f8_fullbarrel_noclk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449513" cy="14938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58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Detector_Cut_Section-AT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61913"/>
            <a:ext cx="7905750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90805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ATLAS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896100" y="5705475"/>
            <a:ext cx="1550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  <a:latin typeface="Arial" charset="0"/>
              </a:rPr>
              <a:t>Segment of </a:t>
            </a:r>
            <a:br>
              <a:rPr lang="en-GB">
                <a:solidFill>
                  <a:schemeClr val="bg1"/>
                </a:solidFill>
                <a:latin typeface="Arial" charset="0"/>
              </a:rPr>
            </a:br>
            <a:r>
              <a:rPr lang="en-GB">
                <a:solidFill>
                  <a:schemeClr val="bg1"/>
                </a:solidFill>
                <a:latin typeface="Arial" charset="0"/>
              </a:rPr>
              <a:t>detector</a:t>
            </a:r>
            <a:endParaRPr lang="el-GR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atlas.web.cern.ch/Atlas/GROUPS/PHYSICS/CONFNOTES/ATLAS-CONF-2012-169/figaux_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69093" cy="52565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6021288"/>
            <a:ext cx="7542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H </a:t>
            </a:r>
            <a:r>
              <a:rPr lang="en-GB" sz="3200" b="1" dirty="0" smtClean="0">
                <a:sym typeface="Wingdings" pitchFamily="2" charset="2"/>
              </a:rPr>
              <a:t> Z + Z* </a:t>
            </a:r>
            <a:r>
              <a:rPr lang="en-GB" sz="3200" dirty="0" smtClean="0">
                <a:sym typeface="Wingdings" pitchFamily="2" charset="2"/>
              </a:rPr>
              <a:t> (</a:t>
            </a:r>
            <a:r>
              <a:rPr lang="en-GB" sz="32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GB" sz="32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GB" sz="3200" dirty="0" smtClean="0">
                <a:sym typeface="Wingdings" pitchFamily="2" charset="2"/>
              </a:rPr>
              <a:t> + </a:t>
            </a:r>
            <a:r>
              <a:rPr lang="en-GB" sz="3200" b="1" dirty="0" smtClean="0">
                <a:solidFill>
                  <a:srgbClr val="0070C0"/>
                </a:solidFill>
                <a:sym typeface="Wingdings" pitchFamily="2" charset="2"/>
              </a:rPr>
              <a:t>e</a:t>
            </a:r>
            <a:r>
              <a:rPr lang="en-GB" sz="3200" b="1" baseline="30000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en-GB" sz="3200" dirty="0" smtClean="0">
                <a:sym typeface="Wingdings" pitchFamily="2" charset="2"/>
              </a:rPr>
              <a:t>) + (</a:t>
            </a:r>
            <a:r>
              <a:rPr lang="en-GB" sz="32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GB" sz="32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GB" sz="3200" dirty="0" smtClean="0">
                <a:sym typeface="Wingdings" pitchFamily="2" charset="2"/>
              </a:rPr>
              <a:t> + </a:t>
            </a:r>
            <a:r>
              <a:rPr lang="en-GB" sz="3200" b="1" dirty="0" smtClean="0">
                <a:solidFill>
                  <a:srgbClr val="0070C0"/>
                </a:solidFill>
                <a:sym typeface="Wingdings" pitchFamily="2" charset="2"/>
              </a:rPr>
              <a:t>e</a:t>
            </a:r>
            <a:r>
              <a:rPr lang="en-GB" sz="3200" b="1" baseline="30000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en-GB" sz="3200" dirty="0" smtClean="0">
                <a:sym typeface="Wingdings" pitchFamily="2" charset="2"/>
              </a:rPr>
              <a:t>)</a:t>
            </a:r>
            <a:r>
              <a:rPr lang="en-GB" sz="3200" baseline="30000" dirty="0" smtClean="0">
                <a:sym typeface="Wingdings" pitchFamily="2" charset="2"/>
              </a:rPr>
              <a:t>      </a:t>
            </a:r>
            <a:r>
              <a:rPr lang="en-GB" sz="3200" dirty="0" smtClean="0">
                <a:sym typeface="Wingdings" pitchFamily="2" charset="2"/>
              </a:rPr>
              <a:t>candidate</a:t>
            </a:r>
            <a:endParaRPr lang="en-GB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s://atlas.web.cern.ch/Atlas/GROUPS/PHYSICS/CONFNOTES/ATLAS-CONF-2012-169/fig_0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6768752" cy="64941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71800" y="2564904"/>
            <a:ext cx="936104" cy="3960440"/>
          </a:xfrm>
          <a:prstGeom prst="rect">
            <a:avLst/>
          </a:prstGeom>
          <a:noFill/>
          <a:ln w="76200">
            <a:solidFill>
              <a:srgbClr val="F434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4" b="33820"/>
          <a:stretch/>
        </p:blipFill>
        <p:spPr bwMode="auto">
          <a:xfrm>
            <a:off x="611560" y="836711"/>
            <a:ext cx="5616624" cy="5573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811" y="116632"/>
            <a:ext cx="917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 collision producing 2 high-energy </a:t>
            </a:r>
            <a:r>
              <a:rPr lang="en-GB" sz="3200" b="1" dirty="0" smtClean="0"/>
              <a:t>photons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221088"/>
            <a:ext cx="27929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Higgs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  <a:sym typeface="Symbol"/>
              </a:rPr>
              <a:t> </a:t>
            </a:r>
            <a:r>
              <a:rPr lang="en-GB" sz="3200" dirty="0" smtClean="0">
                <a:latin typeface="Calibri" pitchFamily="34" charset="0"/>
                <a:cs typeface="Calibri" pitchFamily="34" charset="0"/>
                <a:sym typeface="Symbol"/>
              </a:rPr>
              <a:t>+</a:t>
            </a:r>
            <a:r>
              <a:rPr lang="en-GB" sz="3200" b="1" dirty="0" smtClean="0">
                <a:latin typeface="Calibri" pitchFamily="34" charset="0"/>
                <a:cs typeface="Calibri" pitchFamily="34" charset="0"/>
                <a:sym typeface="Symbol"/>
              </a:rPr>
              <a:t>   ?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43608" y="3212976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95736" y="530120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/>
          <a:lstStyle/>
          <a:p>
            <a:r>
              <a:rPr lang="en-GB" sz="4000" dirty="0" smtClean="0"/>
              <a:t>Higgs </a:t>
            </a:r>
            <a:r>
              <a:rPr lang="en-GB" sz="4000" b="1" dirty="0" smtClean="0">
                <a:sym typeface="Wingdings" pitchFamily="2" charset="2"/>
              </a:rPr>
              <a:t></a:t>
            </a:r>
            <a:r>
              <a:rPr lang="en-GB" sz="4000" dirty="0" smtClean="0">
                <a:sym typeface="Wingdings" pitchFamily="2" charset="2"/>
              </a:rPr>
              <a:t> </a:t>
            </a:r>
            <a:r>
              <a:rPr lang="en-GB" sz="4800" dirty="0" smtClean="0">
                <a:sym typeface="Symbol"/>
              </a:rPr>
              <a:t>2 photons</a:t>
            </a:r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4" y="980728"/>
            <a:ext cx="7290296" cy="52330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ight Arrow 2"/>
          <p:cNvSpPr/>
          <p:nvPr/>
        </p:nvSpPr>
        <p:spPr>
          <a:xfrm rot="16200000">
            <a:off x="4280470" y="5767511"/>
            <a:ext cx="576064" cy="507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99792" y="6279703"/>
            <a:ext cx="40324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Bump at mass of new particle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5834233" cy="57332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/>
          <a:lstStyle/>
          <a:p>
            <a:r>
              <a:rPr lang="en-GB" sz="4000" dirty="0" smtClean="0"/>
              <a:t>Couplings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1513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0699" y="4005064"/>
            <a:ext cx="2411221" cy="2592290"/>
            <a:chOff x="1179004" y="718852"/>
            <a:chExt cx="1448780" cy="22781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79004" y="1061248"/>
              <a:ext cx="1448780" cy="1935704"/>
            </a:xfrm>
            <a:prstGeom prst="rect">
              <a:avLst/>
            </a:prstGeom>
            <a:blipFill dpi="0" rotWithShape="1">
              <a:blip r:embed="rId2" cstate="print">
                <a:alphaModFix amt="40000"/>
              </a:blip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effectLst/>
            <a:scene3d>
              <a:camera prst="legacyPerspectiveRight">
                <a:rot lat="60000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en-US" sz="13800" b="1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63308" y="718852"/>
              <a:ext cx="1364476" cy="2215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GB" sz="13800" b="1" dirty="0">
                  <a:solidFill>
                    <a:srgbClr val="FF0000"/>
                  </a:solidFill>
                  <a:latin typeface="Arial Black" pitchFamily="34" charset="0"/>
                  <a:cs typeface="Arial" charset="0"/>
                </a:rPr>
                <a:t>g</a:t>
              </a:r>
              <a:endParaRPr lang="en-US" sz="13800" b="1" dirty="0">
                <a:solidFill>
                  <a:srgbClr val="FF0000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5911" y="1124744"/>
            <a:ext cx="7900817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Quantum </a:t>
            </a:r>
            <a:r>
              <a:rPr lang="en-GB" sz="4400" dirty="0" err="1" smtClean="0"/>
              <a:t>Chromodynamics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4400" dirty="0" smtClean="0"/>
              <a:t>predicts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</a:rPr>
              <a:t>(3</a:t>
            </a:r>
            <a:r>
              <a:rPr lang="en-GB" sz="40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</a:rPr>
              <a:t>-1) = </a:t>
            </a:r>
            <a:r>
              <a:rPr lang="en-GB" sz="4400" b="1" dirty="0" smtClean="0"/>
              <a:t>8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5400" b="1" dirty="0" smtClean="0">
                <a:solidFill>
                  <a:srgbClr val="FF0000"/>
                </a:solidFill>
              </a:rPr>
              <a:t>massless</a:t>
            </a:r>
            <a:r>
              <a:rPr lang="en-GB" sz="5400" dirty="0" smtClean="0"/>
              <a:t> </a:t>
            </a:r>
            <a:r>
              <a:rPr lang="en-GB" sz="5400" b="1" dirty="0" smtClean="0">
                <a:solidFill>
                  <a:schemeClr val="accent3">
                    <a:lumMod val="50000"/>
                  </a:schemeClr>
                </a:solidFill>
              </a:rPr>
              <a:t>spin-1</a:t>
            </a:r>
            <a:r>
              <a:rPr lang="en-GB" sz="5400" dirty="0" smtClean="0"/>
              <a:t> </a:t>
            </a:r>
            <a:r>
              <a:rPr lang="en-GB" sz="4400" dirty="0" smtClean="0"/>
              <a:t>gauge bosons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804206"/>
            <a:ext cx="3144002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6600" b="1" dirty="0" smtClean="0">
                <a:solidFill>
                  <a:schemeClr val="tx1"/>
                </a:solidFill>
              </a:rPr>
              <a:t>GLUONS</a:t>
            </a:r>
            <a:endParaRPr lang="en-GB" sz="6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691680" y="4005064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04772" y="4052178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rgbClr val="F434CB"/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rgbClr val="F434CB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755304" y="4093074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835696" y="4149080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979712" y="4148569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85886" y="4300969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238286" y="4453369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85984" y="2992192"/>
            <a:ext cx="5088252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What shape is the potential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89048" y="5373216"/>
            <a:ext cx="8637301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Why is the mass of the Higgs boson not HUGE?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39552" y="1583214"/>
            <a:ext cx="4440639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Does it couple to itself?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899592" y="332655"/>
            <a:ext cx="7200799" cy="79208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GB" sz="3600" b="1" dirty="0" smtClean="0">
                <a:solidFill>
                  <a:srgbClr val="000000"/>
                </a:solidFill>
                <a:ea typeface="+mn-ea"/>
              </a:rPr>
              <a:t>Many questions unanswered…</a:t>
            </a:r>
            <a:endParaRPr lang="en-US" sz="2000" b="1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08733" y="4052167"/>
            <a:ext cx="5500224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Are there more </a:t>
            </a:r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Higgs </a:t>
            </a:r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bosons?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3875" y="4365104"/>
            <a:ext cx="1922389" cy="1728192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PerspectiveRight">
              <a:rot lat="6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1500" b="1" dirty="0">
                <a:latin typeface="Arial Black" pitchFamily="34" charset="0"/>
                <a:cs typeface="Arial" charset="0"/>
              </a:rPr>
              <a:t>W</a:t>
            </a:r>
            <a:endParaRPr lang="en-US" sz="115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33384" y="4362240"/>
            <a:ext cx="1944216" cy="1728192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PerspectiveRight">
              <a:rot lat="6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1500" b="1" dirty="0">
                <a:latin typeface="Arial Black" pitchFamily="34" charset="0"/>
                <a:cs typeface="Arial" charset="0"/>
              </a:rPr>
              <a:t>Z</a:t>
            </a:r>
            <a:endParaRPr lang="en-US" sz="115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83" y="1340768"/>
            <a:ext cx="89141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/>
              <a:t>Quantum Flavour Dynamics</a:t>
            </a:r>
            <a:br>
              <a:rPr lang="en-GB" sz="4800" dirty="0" smtClean="0"/>
            </a:br>
            <a:r>
              <a:rPr lang="en-GB" sz="4800" dirty="0" smtClean="0"/>
              <a:t>predicts </a:t>
            </a:r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</a:rPr>
              <a:t>(2</a:t>
            </a:r>
            <a:r>
              <a:rPr lang="en-GB" sz="44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</a:rPr>
              <a:t>-1) = </a:t>
            </a:r>
            <a:r>
              <a:rPr lang="en-GB" sz="4800" dirty="0" smtClean="0"/>
              <a:t>3 </a:t>
            </a:r>
            <a:br>
              <a:rPr lang="en-GB" sz="4800" dirty="0" smtClean="0"/>
            </a:br>
            <a:r>
              <a:rPr lang="en-GB" sz="6600" b="1" dirty="0" smtClean="0">
                <a:solidFill>
                  <a:srgbClr val="FF0000"/>
                </a:solidFill>
              </a:rPr>
              <a:t>massless</a:t>
            </a:r>
            <a:r>
              <a:rPr lang="en-GB" sz="4800" dirty="0" smtClean="0"/>
              <a:t> </a:t>
            </a:r>
            <a:r>
              <a:rPr lang="en-GB" sz="6000" b="1" dirty="0" smtClean="0">
                <a:solidFill>
                  <a:schemeClr val="accent3">
                    <a:lumMod val="50000"/>
                  </a:schemeClr>
                </a:solidFill>
              </a:rPr>
              <a:t>spin-1</a:t>
            </a:r>
            <a:r>
              <a:rPr lang="en-GB" sz="4800" dirty="0" smtClean="0"/>
              <a:t> gauge bosons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435015" y="3717032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 smtClean="0"/>
              <a:t>?</a:t>
            </a:r>
            <a:endParaRPr lang="en-GB" sz="16600" b="1" dirty="0"/>
          </a:p>
        </p:txBody>
      </p:sp>
    </p:spTree>
    <p:extLst>
      <p:ext uri="{BB962C8B-B14F-4D97-AF65-F5344CB8AC3E}">
        <p14:creationId xmlns:p14="http://schemas.microsoft.com/office/powerpoint/2010/main" val="9170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 and Z boson are </a:t>
            </a:r>
            <a:r>
              <a:rPr lang="en-GB" b="1" dirty="0" smtClean="0">
                <a:solidFill>
                  <a:srgbClr val="FF0000"/>
                </a:solidFill>
              </a:rPr>
              <a:t>NOT</a:t>
            </a:r>
            <a:r>
              <a:rPr lang="en-GB" b="1" dirty="0" smtClean="0"/>
              <a:t> massless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72795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Mass of </a:t>
            </a:r>
            <a:r>
              <a:rPr lang="en-GB" sz="4800" b="1" dirty="0" smtClean="0">
                <a:solidFill>
                  <a:srgbClr val="FF0000"/>
                </a:solidFill>
              </a:rPr>
              <a:t>W</a:t>
            </a:r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bosons… </a:t>
            </a:r>
            <a:r>
              <a:rPr lang="en-GB" sz="4800" b="1" dirty="0" smtClean="0">
                <a:solidFill>
                  <a:srgbClr val="FF0000"/>
                </a:solidFill>
              </a:rPr>
              <a:t>80 </a:t>
            </a:r>
            <a:r>
              <a:rPr lang="en-GB" sz="4800" b="1" dirty="0" err="1" smtClean="0">
                <a:solidFill>
                  <a:srgbClr val="FF0000"/>
                </a:solidFill>
              </a:rPr>
              <a:t>GeV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</a:p>
          <a:p>
            <a:endParaRPr lang="en-GB" sz="4800" dirty="0" smtClean="0"/>
          </a:p>
          <a:p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Mass of </a:t>
            </a:r>
            <a:r>
              <a:rPr lang="en-GB" sz="4800" b="1" dirty="0" smtClean="0">
                <a:solidFill>
                  <a:srgbClr val="FF0000"/>
                </a:solidFill>
              </a:rPr>
              <a:t>Z</a:t>
            </a:r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bosons …  </a:t>
            </a:r>
            <a:r>
              <a:rPr lang="en-GB" sz="4800" b="1" dirty="0" smtClean="0">
                <a:solidFill>
                  <a:srgbClr val="FF0000"/>
                </a:solidFill>
              </a:rPr>
              <a:t>91 </a:t>
            </a:r>
            <a:r>
              <a:rPr lang="en-GB" sz="4800" b="1" dirty="0" err="1" smtClean="0">
                <a:solidFill>
                  <a:srgbClr val="FF0000"/>
                </a:solidFill>
              </a:rPr>
              <a:t>GeV</a:t>
            </a:r>
            <a:endParaRPr lang="en-GB" sz="48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6021288"/>
            <a:ext cx="500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Weigh more than a copper atom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008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Massive</a:t>
            </a:r>
            <a:r>
              <a:rPr lang="en-GB" sz="4400" dirty="0"/>
              <a:t> </a:t>
            </a:r>
            <a:r>
              <a:rPr lang="en-GB" sz="4400" dirty="0" smtClean="0"/>
              <a:t>spin-1 </a:t>
            </a:r>
            <a:r>
              <a:rPr lang="en-GB" sz="4400" dirty="0"/>
              <a:t>particles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have </a:t>
            </a:r>
            <a:r>
              <a:rPr lang="en-GB" sz="7200" b="1" dirty="0">
                <a:solidFill>
                  <a:srgbClr val="FF0000"/>
                </a:solidFill>
              </a:rPr>
              <a:t>3</a:t>
            </a:r>
            <a:r>
              <a:rPr lang="en-GB" sz="4400" dirty="0"/>
              <a:t> polarisations</a:t>
            </a:r>
          </a:p>
          <a:p>
            <a:pPr lvl="1"/>
            <a:r>
              <a:rPr lang="en-GB" sz="4400" dirty="0" err="1" smtClean="0"/>
              <a:t>Helicity</a:t>
            </a:r>
            <a:r>
              <a:rPr lang="en-GB" sz="4400" dirty="0" smtClean="0"/>
              <a:t> </a:t>
            </a:r>
            <a:r>
              <a:rPr lang="en-GB" sz="4400" dirty="0"/>
              <a:t>= </a:t>
            </a:r>
            <a:r>
              <a:rPr lang="en-GB" sz="4400" b="1" dirty="0"/>
              <a:t>+1</a:t>
            </a:r>
            <a:r>
              <a:rPr lang="en-GB" sz="4400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0</a:t>
            </a:r>
            <a:r>
              <a:rPr lang="en-GB" sz="4400" dirty="0"/>
              <a:t> or </a:t>
            </a:r>
            <a:r>
              <a:rPr lang="en-GB" sz="4400" b="1" dirty="0"/>
              <a:t>-1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62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544616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accent3">
                    <a:lumMod val="50000"/>
                  </a:schemeClr>
                </a:solidFill>
              </a:rPr>
              <a:t>Massless</a:t>
            </a:r>
            <a:r>
              <a:rPr lang="en-GB" sz="3600" dirty="0" smtClean="0"/>
              <a:t> spin-1 particles have </a:t>
            </a:r>
            <a:br>
              <a:rPr lang="en-GB" sz="3600" dirty="0" smtClean="0"/>
            </a:br>
            <a:r>
              <a:rPr lang="en-GB" sz="3600" dirty="0" smtClean="0"/>
              <a:t>only </a:t>
            </a:r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GB" sz="3600" dirty="0" smtClean="0"/>
              <a:t>polarisations</a:t>
            </a:r>
          </a:p>
          <a:p>
            <a:pPr lvl="1"/>
            <a:r>
              <a:rPr lang="en-GB" sz="3600" dirty="0" smtClean="0"/>
              <a:t>Horizontal or vertical polarised photons</a:t>
            </a:r>
          </a:p>
          <a:p>
            <a:pPr lvl="1"/>
            <a:r>
              <a:rPr lang="en-GB" sz="3600" dirty="0" err="1" smtClean="0"/>
              <a:t>Helicity</a:t>
            </a:r>
            <a:r>
              <a:rPr lang="en-GB" sz="3600" dirty="0" smtClean="0"/>
              <a:t> = </a:t>
            </a:r>
            <a:r>
              <a:rPr lang="en-GB" sz="3600" b="1" dirty="0" smtClean="0"/>
              <a:t>+1</a:t>
            </a:r>
            <a:r>
              <a:rPr lang="en-GB" sz="3600" dirty="0" smtClean="0"/>
              <a:t> or </a:t>
            </a:r>
            <a:r>
              <a:rPr lang="en-GB" sz="3600" b="1" dirty="0" smtClean="0"/>
              <a:t>-1</a:t>
            </a:r>
            <a:r>
              <a:rPr lang="en-GB" sz="3600" dirty="0" smtClean="0"/>
              <a:t> only</a:t>
            </a:r>
          </a:p>
          <a:p>
            <a:pPr lvl="1"/>
            <a:r>
              <a:rPr lang="en-GB" sz="4000" b="1" dirty="0" smtClean="0">
                <a:solidFill>
                  <a:schemeClr val="accent3">
                    <a:lumMod val="50000"/>
                  </a:schemeClr>
                </a:solidFill>
              </a:rPr>
              <a:t>Longitudinal polarisation is lost!</a:t>
            </a:r>
            <a:endParaRPr lang="en-GB" sz="4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877272"/>
            <a:ext cx="817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 and Z bosons need </a:t>
            </a:r>
            <a:r>
              <a:rPr lang="en-GB" sz="3200" b="1" dirty="0" smtClean="0">
                <a:solidFill>
                  <a:srgbClr val="FF0000"/>
                </a:solidFill>
              </a:rPr>
              <a:t>extra</a:t>
            </a:r>
            <a:r>
              <a:rPr lang="en-GB" sz="2400" b="1" dirty="0" smtClean="0"/>
              <a:t> degree of polarisation as massive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279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Giving mass to the W and Z</a:t>
            </a:r>
            <a:endParaRPr lang="en-GB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21912" y="2381895"/>
            <a:ext cx="0" cy="10801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86110" y="1658711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212976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W or Z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3212976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W or Z</a:t>
            </a:r>
            <a:endParaRPr lang="en-GB" sz="3600" b="1" dirty="0"/>
          </a:p>
        </p:txBody>
      </p:sp>
      <p:sp>
        <p:nvSpPr>
          <p:cNvPr id="8" name="Oval 7"/>
          <p:cNvSpPr/>
          <p:nvPr/>
        </p:nvSpPr>
        <p:spPr>
          <a:xfrm>
            <a:off x="4213900" y="332096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1827584">
            <a:off x="3025769" y="3230171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rot="1827584">
            <a:off x="3971144" y="3231176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1827584">
            <a:off x="4907248" y="3261086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13900" y="230127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26468" y="4149080"/>
            <a:ext cx="7551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W and Z bosons </a:t>
            </a:r>
            <a:r>
              <a:rPr lang="en-GB" sz="4000" b="1" dirty="0" smtClean="0">
                <a:solidFill>
                  <a:srgbClr val="FF0000"/>
                </a:solidFill>
              </a:rPr>
              <a:t>pick up </a:t>
            </a:r>
            <a:r>
              <a:rPr lang="en-GB" sz="4000" dirty="0" smtClean="0"/>
              <a:t>mass from </a:t>
            </a:r>
          </a:p>
          <a:p>
            <a:pPr algn="ctr"/>
            <a:r>
              <a:rPr lang="en-GB" sz="4000" b="1" dirty="0" smtClean="0"/>
              <a:t>interaction</a:t>
            </a:r>
            <a:r>
              <a:rPr lang="en-GB" sz="4000" dirty="0" smtClean="0"/>
              <a:t> with new </a:t>
            </a:r>
            <a:r>
              <a:rPr lang="en-GB" sz="4000" b="1" dirty="0" smtClean="0">
                <a:solidFill>
                  <a:srgbClr val="FF0000"/>
                </a:solidFill>
              </a:rPr>
              <a:t>scalar field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5949280"/>
            <a:ext cx="6434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Pops out of vacuum &amp; modifies propagator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499992" y="1844824"/>
            <a:ext cx="177547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04782" y="1425289"/>
            <a:ext cx="1771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New field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19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“Higgs” field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4000" dirty="0" smtClean="0"/>
              <a:t>Field must have </a:t>
            </a:r>
            <a:r>
              <a:rPr lang="en-GB" sz="4000" b="1" dirty="0" smtClean="0">
                <a:solidFill>
                  <a:srgbClr val="FF0000"/>
                </a:solidFill>
              </a:rPr>
              <a:t>non-zero vacuum value </a:t>
            </a:r>
            <a:r>
              <a:rPr lang="en-GB" sz="4000" b="1" dirty="0" smtClean="0"/>
              <a:t>everywhere</a:t>
            </a:r>
          </a:p>
          <a:p>
            <a:endParaRPr lang="en-GB" sz="2000" b="1" dirty="0"/>
          </a:p>
          <a:p>
            <a:r>
              <a:rPr lang="en-GB" sz="4000" dirty="0" smtClean="0"/>
              <a:t>Universe </a:t>
            </a:r>
            <a:r>
              <a:rPr lang="en-GB" sz="4000" b="1" dirty="0" smtClean="0"/>
              <a:t>filled</a:t>
            </a:r>
            <a:r>
              <a:rPr lang="en-GB" sz="4000" dirty="0" smtClean="0"/>
              <a:t> with “relativistic ether” of this field</a:t>
            </a:r>
          </a:p>
          <a:p>
            <a:endParaRPr lang="en-GB" sz="2000" dirty="0"/>
          </a:p>
          <a:p>
            <a:r>
              <a:rPr lang="en-GB" sz="4000" b="1" dirty="0" smtClean="0"/>
              <a:t>Coupling</a:t>
            </a:r>
            <a:r>
              <a:rPr lang="en-GB" sz="4000" dirty="0" smtClean="0"/>
              <a:t> to the field gives 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FF0000"/>
                </a:solidFill>
              </a:rPr>
              <a:t>mass</a:t>
            </a:r>
            <a:r>
              <a:rPr lang="en-GB" sz="4000" dirty="0" smtClean="0"/>
              <a:t> to </a:t>
            </a:r>
            <a:r>
              <a:rPr lang="en-GB" sz="4000" b="1" dirty="0" smtClean="0"/>
              <a:t>W</a:t>
            </a:r>
            <a:r>
              <a:rPr lang="en-GB" sz="4000" dirty="0" smtClean="0"/>
              <a:t> and </a:t>
            </a:r>
            <a:r>
              <a:rPr lang="en-GB" sz="4000" b="1" dirty="0" smtClean="0"/>
              <a:t>Z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373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358</Words>
  <Application>Microsoft Office PowerPoint</Application>
  <PresentationFormat>On-screen Show (4:3)</PresentationFormat>
  <Paragraphs>102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Higgs boson(s)</vt:lpstr>
      <vt:lpstr>PowerPoint Presentation</vt:lpstr>
      <vt:lpstr>PowerPoint Presentation</vt:lpstr>
      <vt:lpstr>PowerPoint Presentation</vt:lpstr>
      <vt:lpstr>W and Z boson are NOT massless</vt:lpstr>
      <vt:lpstr>PowerPoint Presentation</vt:lpstr>
      <vt:lpstr>PowerPoint Presentation</vt:lpstr>
      <vt:lpstr>Giving mass to the W and Z</vt:lpstr>
      <vt:lpstr>“Higgs” field</vt:lpstr>
      <vt:lpstr>Symmetry breaking &amp; the Higgs field</vt:lpstr>
      <vt:lpstr>Magnetic material at high temperatures</vt:lpstr>
      <vt:lpstr>Magnetic material at low temperature</vt:lpstr>
      <vt:lpstr>Broken symmetry for a complex field</vt:lpstr>
      <vt:lpstr>Standard Model has complex doublet</vt:lpstr>
      <vt:lpstr>PowerPoint Presentation</vt:lpstr>
      <vt:lpstr>Higgs couplings to mass</vt:lpstr>
      <vt:lpstr>Higgs boson production and decay</vt:lpstr>
      <vt:lpstr>PowerPoint Presentation</vt:lpstr>
      <vt:lpstr>Accelerator complex @ CERN</vt:lpstr>
      <vt:lpstr>PowerPoint Presentation</vt:lpstr>
      <vt:lpstr>PowerPoint Presentation</vt:lpstr>
      <vt:lpstr>PowerPoint Presentation</vt:lpstr>
      <vt:lpstr>Detectors…</vt:lpstr>
      <vt:lpstr>ATLAS</vt:lpstr>
      <vt:lpstr>PowerPoint Presentation</vt:lpstr>
      <vt:lpstr>PowerPoint Presentation</vt:lpstr>
      <vt:lpstr>PowerPoint Presentation</vt:lpstr>
      <vt:lpstr>Higgs  2 photons</vt:lpstr>
      <vt:lpstr>Couplings</vt:lpstr>
      <vt:lpstr>PowerPoint Presentation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</dc:title>
  <dc:creator>Alan Barr</dc:creator>
  <cp:lastModifiedBy>Alan Barr</cp:lastModifiedBy>
  <cp:revision>88</cp:revision>
  <dcterms:created xsi:type="dcterms:W3CDTF">2013-02-21T09:10:31Z</dcterms:created>
  <dcterms:modified xsi:type="dcterms:W3CDTF">2014-02-28T09:51:34Z</dcterms:modified>
</cp:coreProperties>
</file>