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jpeg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68" r:id="rId2"/>
    <p:sldId id="899" r:id="rId3"/>
    <p:sldId id="882" r:id="rId4"/>
    <p:sldId id="824" r:id="rId5"/>
    <p:sldId id="845" r:id="rId6"/>
    <p:sldId id="934" r:id="rId7"/>
    <p:sldId id="948" r:id="rId8"/>
    <p:sldId id="957" r:id="rId9"/>
    <p:sldId id="959" r:id="rId10"/>
    <p:sldId id="912" r:id="rId11"/>
    <p:sldId id="869" r:id="rId12"/>
    <p:sldId id="924" r:id="rId13"/>
    <p:sldId id="872" r:id="rId14"/>
    <p:sldId id="803" r:id="rId15"/>
    <p:sldId id="804" r:id="rId16"/>
    <p:sldId id="821" r:id="rId17"/>
    <p:sldId id="878" r:id="rId18"/>
    <p:sldId id="807" r:id="rId19"/>
    <p:sldId id="885" r:id="rId20"/>
    <p:sldId id="925" r:id="rId21"/>
    <p:sldId id="811" r:id="rId22"/>
    <p:sldId id="835" r:id="rId23"/>
    <p:sldId id="816" r:id="rId24"/>
    <p:sldId id="892" r:id="rId25"/>
    <p:sldId id="894" r:id="rId26"/>
    <p:sldId id="966" r:id="rId27"/>
    <p:sldId id="818" r:id="rId28"/>
    <p:sldId id="829" r:id="rId29"/>
    <p:sldId id="968" r:id="rId30"/>
    <p:sldId id="945" r:id="rId31"/>
    <p:sldId id="908" r:id="rId32"/>
    <p:sldId id="937" r:id="rId33"/>
    <p:sldId id="958" r:id="rId34"/>
    <p:sldId id="956" r:id="rId35"/>
    <p:sldId id="960" r:id="rId36"/>
    <p:sldId id="907" r:id="rId37"/>
    <p:sldId id="911" r:id="rId38"/>
    <p:sldId id="964" r:id="rId39"/>
    <p:sldId id="965" r:id="rId40"/>
    <p:sldId id="775" r:id="rId41"/>
    <p:sldId id="915" r:id="rId42"/>
    <p:sldId id="917" r:id="rId43"/>
    <p:sldId id="931" r:id="rId44"/>
    <p:sldId id="967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633C0"/>
    <a:srgbClr val="DF5BCC"/>
    <a:srgbClr val="DA58C4"/>
    <a:srgbClr val="F9F7FB"/>
    <a:srgbClr val="FCF8FF"/>
    <a:srgbClr val="FAF8FC"/>
    <a:srgbClr val="FFF9FD"/>
    <a:srgbClr val="FFECEA"/>
    <a:srgbClr val="FFF6EE"/>
    <a:srgbClr val="FAF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902"/>
    <p:restoredTop sz="95455"/>
  </p:normalViewPr>
  <p:slideViewPr>
    <p:cSldViewPr snapToGrid="0" snapToObjects="1">
      <p:cViewPr>
        <p:scale>
          <a:sx n="100" d="100"/>
          <a:sy n="100" d="100"/>
        </p:scale>
        <p:origin x="64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99AA79-C5C9-814F-B506-F40DB2536E98}" type="datetimeFigureOut">
              <a:rPr lang="en-US" smtClean="0"/>
              <a:t>5/16/16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6A8C70-CA01-C844-BE7A-F00F3377CD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174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989C8F-B905-DD4E-8123-CBBD4B85CC51}" type="datetimeFigureOut">
              <a:rPr lang="en-US" smtClean="0"/>
              <a:t>5/16/16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B11AF1-DA2E-4947-AF43-95F7C74E1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8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9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92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85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29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23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LM DY: sensitivity to PDFs still small; sensitive to NLO/NNLO differences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11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Each replica takes a weight determined by its X2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72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</a:t>
            </a:r>
            <a:r>
              <a:rPr lang="en-US" baseline="0" dirty="0" smtClean="0"/>
              <a:t> </a:t>
            </a:r>
            <a:r>
              <a:rPr lang="en-US" baseline="0" smtClean="0"/>
              <a:t>that full pdf fits now possible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57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41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974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Scale uncertainty dominant at NLO</a:t>
            </a:r>
          </a:p>
          <a:p>
            <a:endParaRPr lang="en-US" dirty="0" smtClean="0"/>
          </a:p>
          <a:p>
            <a:r>
              <a:rPr lang="en-US" dirty="0" smtClean="0"/>
              <a:t>PDF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uncert</a:t>
            </a:r>
            <a:r>
              <a:rPr lang="en-US" baseline="0" dirty="0" smtClean="0"/>
              <a:t> dominant at NNLO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53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91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478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Scale uncertainty dominant at NLO</a:t>
            </a:r>
          </a:p>
          <a:p>
            <a:endParaRPr lang="en-US" dirty="0" smtClean="0"/>
          </a:p>
          <a:p>
            <a:r>
              <a:rPr lang="en-US" dirty="0" smtClean="0"/>
              <a:t>PDF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uncert</a:t>
            </a:r>
            <a:r>
              <a:rPr lang="en-US" baseline="0" dirty="0" smtClean="0"/>
              <a:t> dominant at NNLO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19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</a:t>
            </a:r>
            <a:r>
              <a:rPr lang="en-US" sz="1200" dirty="0" smtClean="0">
                <a:latin typeface="Palatino" charset="0"/>
                <a:ea typeface="Palatino" charset="0"/>
                <a:cs typeface="Palatino" charset="0"/>
              </a:rPr>
              <a:t>measurement precision better than or similar to theoretical uncertainties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01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 differences observed with NLO theory, with different</a:t>
            </a:r>
            <a:r>
              <a:rPr lang="en-US" baseline="0" dirty="0" smtClean="0"/>
              <a:t> PDFs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For some time problematic agreement, now agrees well with NLO QCD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25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128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Measurements with larger integrated luminosity will come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424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557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</a:t>
            </a:r>
            <a:r>
              <a:rPr lang="en-US" baseline="0" dirty="0" smtClean="0"/>
              <a:t> that </a:t>
            </a:r>
            <a:r>
              <a:rPr lang="en-US" dirty="0" err="1" smtClean="0"/>
              <a:t>mplementation</a:t>
            </a:r>
            <a:r>
              <a:rPr lang="en-US" dirty="0" smtClean="0"/>
              <a:t> in fast grid interfaces underway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587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Needs to be well understood for a number of reasons – backgrounds to many processes, W mass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Low </a:t>
            </a:r>
            <a:r>
              <a:rPr lang="en-US" dirty="0" err="1" smtClean="0"/>
              <a:t>pt</a:t>
            </a:r>
            <a:r>
              <a:rPr lang="en-US" dirty="0" smtClean="0"/>
              <a:t> region governed</a:t>
            </a:r>
            <a:r>
              <a:rPr lang="en-US" baseline="0" dirty="0" smtClean="0"/>
              <a:t> by emission of soft </a:t>
            </a:r>
            <a:r>
              <a:rPr lang="en-US" baseline="0" dirty="0" err="1" smtClean="0"/>
              <a:t>partons</a:t>
            </a:r>
            <a:r>
              <a:rPr lang="en-US" baseline="0" dirty="0" smtClean="0"/>
              <a:t> (modelled by </a:t>
            </a:r>
            <a:r>
              <a:rPr lang="en-US" baseline="0" dirty="0" err="1" smtClean="0"/>
              <a:t>resummation</a:t>
            </a:r>
            <a:r>
              <a:rPr lang="en-US" baseline="0" dirty="0" smtClean="0"/>
              <a:t> or </a:t>
            </a:r>
            <a:r>
              <a:rPr lang="en-US" baseline="0" dirty="0" err="1" smtClean="0"/>
              <a:t>parton</a:t>
            </a:r>
            <a:r>
              <a:rPr lang="en-US" baseline="0" dirty="0" smtClean="0"/>
              <a:t> shower models)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Large scale and </a:t>
            </a:r>
            <a:r>
              <a:rPr lang="en-US" dirty="0" err="1" smtClean="0"/>
              <a:t>resummation</a:t>
            </a:r>
            <a:r>
              <a:rPr lang="en-US" dirty="0" smtClean="0"/>
              <a:t> uncertainties; large dependence on non-</a:t>
            </a:r>
            <a:r>
              <a:rPr lang="en-US" dirty="0" err="1" smtClean="0"/>
              <a:t>pQCD</a:t>
            </a:r>
            <a:r>
              <a:rPr lang="en-US" dirty="0" smtClean="0"/>
              <a:t> </a:t>
            </a:r>
            <a:r>
              <a:rPr lang="en-US" dirty="0" err="1" smtClean="0"/>
              <a:t>parameterisation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Mention the tuning if possible?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888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 scale and </a:t>
            </a:r>
            <a:r>
              <a:rPr lang="en-US" dirty="0" err="1" smtClean="0"/>
              <a:t>resummation</a:t>
            </a:r>
            <a:r>
              <a:rPr lang="en-US" dirty="0" smtClean="0"/>
              <a:t> uncertainties; large dependence on non-</a:t>
            </a:r>
            <a:r>
              <a:rPr lang="en-US" dirty="0" err="1" smtClean="0"/>
              <a:t>pQCD</a:t>
            </a:r>
            <a:r>
              <a:rPr lang="en-US" dirty="0" smtClean="0"/>
              <a:t> </a:t>
            </a:r>
            <a:r>
              <a:rPr lang="en-US" dirty="0" err="1" smtClean="0"/>
              <a:t>parameterisation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Mention the tuning </a:t>
            </a:r>
            <a:r>
              <a:rPr lang="en-US" smtClean="0"/>
              <a:t>if possible?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81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also open questions, such as validity of </a:t>
            </a:r>
            <a:r>
              <a:rPr lang="en-US" sz="1200" dirty="0" err="1" smtClean="0">
                <a:solidFill>
                  <a:srgbClr val="0633C0"/>
                </a:solidFill>
                <a:latin typeface="Palatino" charset="0"/>
                <a:ea typeface="Palatino" charset="0"/>
                <a:cs typeface="Palatino" charset="0"/>
              </a:rPr>
              <a:t>factorisation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; presence of </a:t>
            </a:r>
            <a:r>
              <a:rPr lang="en-US" sz="1200" dirty="0" smtClean="0">
                <a:solidFill>
                  <a:srgbClr val="0633C0"/>
                </a:solidFill>
                <a:latin typeface="Palatino" charset="0"/>
                <a:ea typeface="Palatino" charset="0"/>
                <a:cs typeface="Palatino" charset="0"/>
              </a:rPr>
              <a:t>heavy quarks in proton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; </a:t>
            </a:r>
            <a:r>
              <a:rPr lang="en-US" sz="1200" dirty="0" smtClean="0">
                <a:solidFill>
                  <a:srgbClr val="0633C0"/>
                </a:solidFill>
                <a:latin typeface="Palatino" charset="0"/>
                <a:ea typeface="Palatino" charset="0"/>
                <a:cs typeface="Palatino" charset="0"/>
              </a:rPr>
              <a:t>small x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Palatino" charset="0"/>
                <a:ea typeface="Palatino" charset="0"/>
                <a:cs typeface="Palatino" charset="0"/>
              </a:rPr>
              <a:t> dynamics,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134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Implementation in fast grid interfaces underway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184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Implementation in fast grid interfaces underway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901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099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499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546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 scale and </a:t>
            </a:r>
            <a:r>
              <a:rPr lang="en-US" dirty="0" err="1" smtClean="0"/>
              <a:t>resummation</a:t>
            </a:r>
            <a:r>
              <a:rPr lang="en-US" dirty="0" smtClean="0"/>
              <a:t> uncertainties; large dependence on non-</a:t>
            </a:r>
            <a:r>
              <a:rPr lang="en-US" dirty="0" err="1" smtClean="0"/>
              <a:t>pQCD</a:t>
            </a:r>
            <a:r>
              <a:rPr lang="en-US" dirty="0" smtClean="0"/>
              <a:t> </a:t>
            </a:r>
            <a:r>
              <a:rPr lang="en-US" dirty="0" err="1" smtClean="0"/>
              <a:t>parameterisation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Mention the tuning </a:t>
            </a:r>
            <a:r>
              <a:rPr lang="en-US" smtClean="0"/>
              <a:t>if possible?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901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Scale uncertainty dominant at NLO</a:t>
            </a:r>
          </a:p>
          <a:p>
            <a:endParaRPr lang="en-US" dirty="0" smtClean="0"/>
          </a:p>
          <a:p>
            <a:r>
              <a:rPr lang="en-US" dirty="0" smtClean="0"/>
              <a:t>PDF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uncert</a:t>
            </a:r>
            <a:r>
              <a:rPr lang="en-US" baseline="0" dirty="0" smtClean="0"/>
              <a:t> dominant at NNLO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648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Scale uncertainty dominant at NLO</a:t>
            </a:r>
          </a:p>
          <a:p>
            <a:endParaRPr lang="en-US" dirty="0" smtClean="0"/>
          </a:p>
          <a:p>
            <a:r>
              <a:rPr lang="en-US" dirty="0" smtClean="0"/>
              <a:t>PDF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uncert</a:t>
            </a:r>
            <a:r>
              <a:rPr lang="en-US" baseline="0" dirty="0" smtClean="0"/>
              <a:t> dominant at NNLO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791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36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75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879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37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858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867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Implementation in fast grid interfaces underway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380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86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40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76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042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29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11AF1-DA2E-4947-AF43-95F7C74E1B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07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0172C-24B0-0544-8272-5A37CA3573BC}" type="datetime1">
              <a:rPr lang="en-GB" smtClean="0"/>
              <a:t>16/05/2016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16596" y="6397625"/>
            <a:ext cx="347175" cy="365125"/>
          </a:xfrm>
        </p:spPr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9AA9F-B9ED-0A4D-B02F-7A1E533AE78C}" type="datetime1">
              <a:rPr lang="en-GB" smtClean="0"/>
              <a:t>16/05/2016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53274-EC36-604B-8C68-56D22A428311}" type="datetime1">
              <a:rPr lang="en-GB" smtClean="0"/>
              <a:t>16/05/2016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5EA31-82A3-9B40-84EF-8AC0362606FF}" type="datetime1">
              <a:rPr lang="en-GB" smtClean="0"/>
              <a:t>16/05/2016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661B9-05FB-4745-BE3C-4871943E80FF}" type="datetime1">
              <a:rPr lang="en-GB" smtClean="0"/>
              <a:t>16/05/2016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6E905-D354-ED4F-9B01-82F71F063811}" type="datetime1">
              <a:rPr lang="en-GB" smtClean="0"/>
              <a:t>16/05/2016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AC358-A726-FA40-AA22-AC17EB9F6747}" type="datetime1">
              <a:rPr lang="en-GB" smtClean="0"/>
              <a:t>16/05/2016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AFE5D-61E3-9F44-96EA-E8106866D857}" type="datetime1">
              <a:rPr lang="en-GB" smtClean="0"/>
              <a:t>16/05/2016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48509-B6CC-FF44-BC0E-449B8EF3CFF3}" type="datetime1">
              <a:rPr lang="en-GB" smtClean="0"/>
              <a:t>16/05/2016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A3124-41FB-0740-B8E7-2C94F58DB818}" type="datetime1">
              <a:rPr lang="en-GB" smtClean="0"/>
              <a:t>16/05/2016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94255-BFBC-9442-9D87-D68868C7E283}" type="datetime1">
              <a:rPr lang="en-GB" smtClean="0"/>
              <a:t>16/05/2016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4912"/>
            <a:ext cx="8229600" cy="10584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915D3CE-488F-8140-AD08-2BEC7899DE66}" type="datetime1">
              <a:rPr lang="en-GB" smtClean="0"/>
              <a:t>16/05/2016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7485" y="6356350"/>
            <a:ext cx="433555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6824" y="6362937"/>
            <a:ext cx="3471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alisto MT"/>
                <a:cs typeface="Calisto MT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ts val="5800"/>
        </a:lnSpc>
        <a:spcBef>
          <a:spcPct val="0"/>
        </a:spcBef>
        <a:buNone/>
        <a:defRPr sz="4000" b="0" i="0" kern="1200">
          <a:solidFill>
            <a:schemeClr val="tx2"/>
          </a:solidFill>
          <a:effectLst/>
          <a:latin typeface="Arial Black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5" Type="http://schemas.openxmlformats.org/officeDocument/2006/relationships/image" Target="../media/image2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7" Type="http://schemas.openxmlformats.org/officeDocument/2006/relationships/image" Target="../media/image6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6.png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hyperlink" Target="https://wiki-zeuthen.desy.de/xFitter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2549642"/>
            <a:ext cx="9263920" cy="151433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inhala Sangam MN" charset="0"/>
                <a:ea typeface="Sinhala Sangam MN" charset="0"/>
                <a:cs typeface="Sinhala Sangam MN" charset="0"/>
              </a:rPr>
              <a:t>Claire Gwenlan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inhala Sangam MN" charset="0"/>
                <a:ea typeface="Sinhala Sangam MN" charset="0"/>
                <a:cs typeface="Sinhala Sangam MN" charset="0"/>
              </a:rPr>
              <a:t>, Oxford</a:t>
            </a:r>
          </a:p>
          <a:p>
            <a:r>
              <a:rPr 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inhala Sangam MN" charset="0"/>
                <a:ea typeface="Sinhala Sangam MN" charset="0"/>
                <a:cs typeface="Sinhala Sangam MN" charset="0"/>
              </a:rPr>
              <a:t>on behalf of the ATLAS collaboration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06228" y="3674183"/>
            <a:ext cx="8921219" cy="983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Baryons16</a:t>
            </a:r>
          </a:p>
          <a:p>
            <a:r>
              <a:rPr lang="en-US" sz="2000" dirty="0" smtClean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Tallahassee, Florida, 16 – 20 May 2016</a:t>
            </a:r>
            <a:endParaRPr lang="en-US" sz="2000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-114300" y="745456"/>
            <a:ext cx="9258300" cy="14027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latin typeface="Al Nile" charset="-78"/>
                <a:ea typeface="Al Nile" charset="-78"/>
                <a:cs typeface="Al Nile" charset="-78"/>
              </a:rPr>
              <a:t>I</a:t>
            </a:r>
            <a:r>
              <a:rPr lang="en-US" sz="4000" b="1" smtClean="0">
                <a:latin typeface="Al Nile" charset="-78"/>
                <a:ea typeface="Al Nile" charset="-78"/>
                <a:cs typeface="Al Nile" charset="-78"/>
              </a:rPr>
              <a:t>mpact </a:t>
            </a:r>
            <a:r>
              <a:rPr lang="en-US" sz="4000" b="1" dirty="0" smtClean="0">
                <a:latin typeface="Al Nile" charset="-78"/>
                <a:ea typeface="Al Nile" charset="-78"/>
                <a:cs typeface="Al Nile" charset="-78"/>
              </a:rPr>
              <a:t>of ATLAS measurements on </a:t>
            </a:r>
          </a:p>
          <a:p>
            <a:pPr algn="ctr"/>
            <a:r>
              <a:rPr lang="en-US" sz="4000" b="1" dirty="0" smtClean="0">
                <a:latin typeface="Al Nile" charset="-78"/>
                <a:ea typeface="Al Nile" charset="-78"/>
                <a:cs typeface="Al Nile" charset="-78"/>
              </a:rPr>
              <a:t>the knowledge of </a:t>
            </a:r>
            <a:r>
              <a:rPr lang="en-US" sz="4000" b="1" dirty="0">
                <a:latin typeface="Al Nile" charset="-78"/>
                <a:ea typeface="Al Nile" charset="-78"/>
                <a:cs typeface="Al Nile" charset="-78"/>
              </a:rPr>
              <a:t>p</a:t>
            </a:r>
            <a:r>
              <a:rPr lang="en-US" sz="4000" b="1" dirty="0" smtClean="0">
                <a:latin typeface="Al Nile" charset="-78"/>
                <a:ea typeface="Al Nile" charset="-78"/>
                <a:cs typeface="Al Nile" charset="-78"/>
              </a:rPr>
              <a:t>roton </a:t>
            </a:r>
            <a:r>
              <a:rPr lang="en-US" sz="4000" b="1" dirty="0">
                <a:latin typeface="Al Nile" charset="-78"/>
                <a:ea typeface="Al Nile" charset="-78"/>
                <a:cs typeface="Al Nile" charset="-78"/>
              </a:rPr>
              <a:t>s</a:t>
            </a:r>
            <a:r>
              <a:rPr lang="en-US" sz="4000" b="1" dirty="0" smtClean="0">
                <a:latin typeface="Al Nile" charset="-78"/>
                <a:ea typeface="Al Nile" charset="-78"/>
                <a:cs typeface="Al Nile" charset="-78"/>
              </a:rPr>
              <a:t>tructure</a:t>
            </a:r>
          </a:p>
        </p:txBody>
      </p:sp>
      <p:pic>
        <p:nvPicPr>
          <p:cNvPr id="1026" name="Picture 2" descr="aryons 2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20" y="4389001"/>
            <a:ext cx="1559220" cy="155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tlasexperiment.org/photos/atlas_photos/selected-photos/logos/2015/ATLAS-Logo-Square-Blue-RG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084" y="2346803"/>
            <a:ext cx="1571042" cy="157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21" y="2418243"/>
            <a:ext cx="1551652" cy="15690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0926" y="4929757"/>
            <a:ext cx="5249334" cy="120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sz="2200" dirty="0">
                <a:latin typeface="Sinhala Sangam MN" charset="0"/>
                <a:ea typeface="Sinhala Sangam MN" charset="0"/>
                <a:cs typeface="Sinhala Sangam MN" charset="0"/>
              </a:rPr>
              <a:t>i</a:t>
            </a:r>
            <a:r>
              <a:rPr lang="en-US" sz="2200" dirty="0" smtClean="0">
                <a:latin typeface="Sinhala Sangam MN" charset="0"/>
                <a:ea typeface="Sinhala Sangam MN" charset="0"/>
                <a:cs typeface="Sinhala Sangam MN" charset="0"/>
              </a:rPr>
              <a:t>ntroduction</a:t>
            </a: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sz="2200" dirty="0" smtClean="0">
                <a:latin typeface="Sinhala Sangam MN" charset="0"/>
                <a:ea typeface="Sinhala Sangam MN" charset="0"/>
                <a:cs typeface="Sinhala Sangam MN" charset="0"/>
              </a:rPr>
              <a:t>quarks (light, heavy)</a:t>
            </a: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sz="2200" dirty="0">
                <a:latin typeface="Sinhala Sangam MN" charset="0"/>
                <a:ea typeface="Sinhala Sangam MN" charset="0"/>
                <a:cs typeface="Sinhala Sangam MN" charset="0"/>
              </a:rPr>
              <a:t>g</a:t>
            </a:r>
            <a:r>
              <a:rPr lang="en-US" sz="2200" dirty="0" smtClean="0">
                <a:latin typeface="Sinhala Sangam MN" charset="0"/>
                <a:ea typeface="Sinhala Sangam MN" charset="0"/>
                <a:cs typeface="Sinhala Sangam MN" charset="0"/>
              </a:rPr>
              <a:t>luon constraints</a:t>
            </a:r>
            <a:endParaRPr lang="en-US" sz="2200" dirty="0">
              <a:latin typeface="Sinhala Sangam MN" charset="0"/>
              <a:ea typeface="Sinhala Sangam MN" charset="0"/>
              <a:cs typeface="Sinhala Sangam M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37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914400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How strange is the proton?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76" y="4769769"/>
            <a:ext cx="89664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900" dirty="0" smtClean="0">
                <a:latin typeface="Tahoma" charset="0"/>
                <a:ea typeface="Tahoma" charset="0"/>
                <a:cs typeface="Tahoma" charset="0"/>
              </a:rPr>
              <a:t>ATLAS W, Z inclusive data support </a:t>
            </a:r>
            <a:r>
              <a:rPr lang="en-US" sz="19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non-suppressed strange density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;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             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SU(3) symmetric sea at around x=0.01</a:t>
            </a:r>
            <a:endParaRPr lang="en-US" sz="1600" dirty="0" smtClean="0">
              <a:solidFill>
                <a:srgbClr val="00994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700" y="5449159"/>
            <a:ext cx="881538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30000"/>
              </a:lnSpc>
              <a:buFont typeface="Arial" charset="0"/>
              <a:buChar char="•"/>
            </a:pPr>
            <a:endParaRPr lang="en-US" dirty="0">
              <a:solidFill>
                <a:srgbClr val="0633C0"/>
              </a:solidFill>
              <a:latin typeface="Tahoma" charset="0"/>
              <a:ea typeface="Tahoma" charset="0"/>
              <a:cs typeface="Tahoma" charset="0"/>
            </a:endParaRPr>
          </a:p>
          <a:p>
            <a:pPr marL="800100" lvl="1" indent="-342900">
              <a:lnSpc>
                <a:spcPct val="120000"/>
              </a:lnSpc>
              <a:buFont typeface="Arial" charset="0"/>
              <a:buChar char="•"/>
            </a:pP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n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ote,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a full</a:t>
            </a:r>
            <a:r>
              <a:rPr lang="en-US" b="1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NNLO PDF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fit produced, not just an extraction of </a:t>
            </a:r>
            <a:r>
              <a:rPr lang="en-US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r</a:t>
            </a:r>
            <a:r>
              <a:rPr lang="en-US" sz="1200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s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                       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ATLAS-epWZ12, available in LHAPDF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53272" y="870896"/>
            <a:ext cx="3441754" cy="38779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smtClean="0">
                <a:latin typeface="Arial"/>
                <a:cs typeface="Arial"/>
              </a:rPr>
              <a:t>Phys Rev Lett 109 (2012) 012001 </a:t>
            </a:r>
            <a:endParaRPr lang="en-US" sz="1600" dirty="0"/>
          </a:p>
        </p:txBody>
      </p:sp>
      <p:pic>
        <p:nvPicPr>
          <p:cNvPr id="12" name="Picture 11" descr="figaux_05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4" y="1019472"/>
            <a:ext cx="3020983" cy="2856941"/>
          </a:xfrm>
          <a:prstGeom prst="rect">
            <a:avLst/>
          </a:prstGeom>
        </p:spPr>
      </p:pic>
      <p:pic>
        <p:nvPicPr>
          <p:cNvPr id="13" name="Picture 12" descr="fig_0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t="6519" r="3802" b="4126"/>
          <a:stretch/>
        </p:blipFill>
        <p:spPr>
          <a:xfrm>
            <a:off x="3171825" y="1385895"/>
            <a:ext cx="5823201" cy="26119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41619" y="1755090"/>
            <a:ext cx="988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/>
                <a:cs typeface="Arial"/>
              </a:rPr>
              <a:t>sbar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05100" y="4007764"/>
            <a:ext cx="3067050" cy="44781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</a:pPr>
            <a:r>
              <a:rPr lang="en-US" sz="2200" dirty="0" err="1">
                <a:latin typeface="Tahoma" charset="0"/>
                <a:ea typeface="Tahoma" charset="0"/>
                <a:cs typeface="Tahoma" charset="0"/>
              </a:rPr>
              <a:t>r</a:t>
            </a:r>
            <a:r>
              <a:rPr lang="en-US" dirty="0" err="1" smtClean="0">
                <a:latin typeface="Tahoma" charset="0"/>
                <a:ea typeface="Tahoma" charset="0"/>
                <a:cs typeface="Tahoma" charset="0"/>
              </a:rPr>
              <a:t>s</a:t>
            </a:r>
            <a:r>
              <a:rPr lang="en-US" sz="2200" dirty="0" smtClean="0">
                <a:latin typeface="Tahoma" charset="0"/>
                <a:ea typeface="Tahoma" charset="0"/>
                <a:cs typeface="Tahoma" charset="0"/>
              </a:rPr>
              <a:t> : 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ratio of strange to 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down sea</a:t>
            </a:r>
            <a:endParaRPr lang="en-US" dirty="0">
              <a:solidFill>
                <a:srgbClr val="0633C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399" y="3725224"/>
            <a:ext cx="1841500" cy="469900"/>
          </a:xfrm>
          <a:prstGeom prst="rect">
            <a:avLst/>
          </a:prstGeom>
          <a:ln w="19050">
            <a:solidFill>
              <a:srgbClr val="0633C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6281337" y="4231120"/>
            <a:ext cx="2799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50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at Q</a:t>
            </a:r>
            <a:r>
              <a:rPr lang="en-US" sz="1500" baseline="3000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2</a:t>
            </a:r>
            <a:r>
              <a:rPr lang="en-US" sz="150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5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= </a:t>
            </a:r>
            <a:r>
              <a:rPr lang="en-US" sz="150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1.9 GeV</a:t>
            </a:r>
            <a:r>
              <a:rPr lang="en-US" sz="1500" baseline="3000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2</a:t>
            </a:r>
            <a:r>
              <a:rPr lang="en-US" sz="150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, x = 0.023</a:t>
            </a:r>
            <a:endParaRPr lang="en-US" sz="1500" dirty="0">
              <a:solidFill>
                <a:srgbClr val="0633C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772150" y="3659029"/>
            <a:ext cx="501244" cy="343780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381275" y="3725224"/>
            <a:ext cx="31956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668234" y="6354762"/>
            <a:ext cx="347175" cy="365125"/>
          </a:xfrm>
        </p:spPr>
        <p:txBody>
          <a:bodyPr/>
          <a:lstStyle/>
          <a:p>
            <a:r>
              <a:rPr lang="en-US" dirty="0">
                <a:latin typeface="Tahoma" charset="0"/>
                <a:ea typeface="Tahoma" charset="0"/>
                <a:cs typeface="Tahoma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84788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914400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ATLAS W/Z ratio revisited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911" y="4947795"/>
            <a:ext cx="8966450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000" dirty="0">
                <a:latin typeface="Tahoma" charset="0"/>
                <a:ea typeface="Tahoma" charset="0"/>
                <a:cs typeface="Tahoma" charset="0"/>
              </a:rPr>
              <a:t>n</a:t>
            </a:r>
            <a:r>
              <a:rPr lang="en-US" sz="2000" dirty="0" smtClean="0">
                <a:latin typeface="Tahoma" charset="0"/>
                <a:ea typeface="Tahoma" charset="0"/>
                <a:cs typeface="Tahoma" charset="0"/>
              </a:rPr>
              <a:t>on-suppressed strange results in more Z and a low W/Z ratio</a:t>
            </a:r>
          </a:p>
          <a:p>
            <a:pPr marL="800100" lvl="1" indent="-342900">
              <a:lnSpc>
                <a:spcPct val="120000"/>
              </a:lnSpc>
              <a:buFont typeface="Arial" charset="0"/>
              <a:buChar char="•"/>
            </a:pP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a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lso appears evident in √s = 13 </a:t>
            </a:r>
            <a:r>
              <a:rPr lang="en-US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TeV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measurement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6381275" y="3725224"/>
            <a:ext cx="31956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808" y="1389316"/>
            <a:ext cx="4632328" cy="295725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909550" y="1065018"/>
            <a:ext cx="2191586" cy="38779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smtClean="0">
                <a:latin typeface="Arial"/>
                <a:cs typeface="Arial"/>
              </a:rPr>
              <a:t>   arXiv:1603.09221      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6" y="1389316"/>
            <a:ext cx="4363454" cy="299362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08547" y="1026918"/>
            <a:ext cx="3690354" cy="38779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latin typeface="Arial"/>
                <a:cs typeface="Arial"/>
              </a:rPr>
              <a:t>  Phys Rev Lett 109 (2012) 012001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800100" y="4325786"/>
            <a:ext cx="2386013" cy="369332"/>
          </a:xfrm>
          <a:prstGeom prst="rect">
            <a:avLst/>
          </a:prstGeom>
          <a:noFill/>
          <a:ln w="12700">
            <a:solidFill>
              <a:srgbClr val="EF22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ATLAS-epWZ12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PDF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243263" y="3543301"/>
            <a:ext cx="800100" cy="256218"/>
          </a:xfrm>
          <a:prstGeom prst="ellipse">
            <a:avLst/>
          </a:prstGeom>
          <a:noFill/>
          <a:ln>
            <a:solidFill>
              <a:srgbClr val="EF2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186113" y="3799519"/>
            <a:ext cx="300037" cy="526268"/>
          </a:xfrm>
          <a:prstGeom prst="line">
            <a:avLst/>
          </a:prstGeom>
          <a:ln w="12700">
            <a:solidFill>
              <a:srgbClr val="EF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03512" y="1635312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>
                <a:latin typeface="Arial" charset="0"/>
                <a:ea typeface="Arial" charset="0"/>
                <a:cs typeface="Arial" charset="0"/>
              </a:rPr>
              <a:t>√s = 13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TeV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59961" y="1633744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√s = 7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TeV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668234" y="6354762"/>
            <a:ext cx="347175" cy="365125"/>
          </a:xfrm>
        </p:spPr>
        <p:txBody>
          <a:bodyPr/>
          <a:lstStyle/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10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216175" y="5562600"/>
            <a:ext cx="2178525" cy="0"/>
          </a:xfrm>
          <a:prstGeom prst="line">
            <a:avLst/>
          </a:prstGeom>
          <a:ln w="12700">
            <a:solidFill>
              <a:srgbClr val="0633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394700" y="4559300"/>
            <a:ext cx="0" cy="1003300"/>
          </a:xfrm>
          <a:prstGeom prst="straightConnector1">
            <a:avLst/>
          </a:prstGeom>
          <a:ln w="12700">
            <a:solidFill>
              <a:srgbClr val="0633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70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43" y="1233369"/>
            <a:ext cx="4135514" cy="2905243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914400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ATLAS </a:t>
            </a:r>
            <a:r>
              <a:rPr lang="en-US" sz="3600" b="1" dirty="0" err="1" smtClean="0">
                <a:latin typeface="Al Nile" charset="-78"/>
                <a:ea typeface="Al Nile" charset="-78"/>
                <a:cs typeface="Al Nile" charset="-78"/>
              </a:rPr>
              <a:t>W+c</a:t>
            </a: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 and strange</a:t>
            </a:r>
          </a:p>
        </p:txBody>
      </p:sp>
      <p:sp>
        <p:nvSpPr>
          <p:cNvPr id="5" name="Rectangle 4"/>
          <p:cNvSpPr/>
          <p:nvPr/>
        </p:nvSpPr>
        <p:spPr>
          <a:xfrm>
            <a:off x="6381275" y="3725224"/>
            <a:ext cx="31956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71687" y="3027896"/>
            <a:ext cx="985837" cy="628120"/>
          </a:xfrm>
          <a:prstGeom prst="ellipse">
            <a:avLst/>
          </a:prstGeom>
          <a:noFill/>
          <a:ln>
            <a:solidFill>
              <a:srgbClr val="EF2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27" y="1246595"/>
            <a:ext cx="4241303" cy="296821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794199" y="797119"/>
            <a:ext cx="1997200" cy="38779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smtClean="0">
                <a:latin typeface="Arial"/>
                <a:cs typeface="Arial"/>
              </a:rPr>
              <a:t>JHEP05 (2014) 068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082800" y="4942637"/>
            <a:ext cx="6857515" cy="120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20000"/>
              </a:lnSpc>
              <a:buFont typeface="Arial" charset="0"/>
              <a:buChar char="•"/>
            </a:pPr>
            <a:r>
              <a:rPr lang="en-US" b="1" dirty="0" err="1" smtClean="0">
                <a:latin typeface="Tahoma" charset="0"/>
                <a:ea typeface="Tahoma" charset="0"/>
                <a:cs typeface="Tahoma" charset="0"/>
              </a:rPr>
              <a:t>W+charm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: direct sensitivity to 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strange content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of proton</a:t>
            </a:r>
          </a:p>
          <a:p>
            <a:pPr marL="800100" lvl="1" indent="-342900">
              <a:lnSpc>
                <a:spcPct val="20000"/>
              </a:lnSpc>
              <a:buFont typeface="Arial" charset="0"/>
              <a:buChar char="•"/>
            </a:pPr>
            <a:endParaRPr lang="en-US" sz="2000" dirty="0" smtClean="0">
              <a:latin typeface="Tahoma" charset="0"/>
              <a:ea typeface="Tahoma" charset="0"/>
              <a:cs typeface="Tahoma" charset="0"/>
            </a:endParaRPr>
          </a:p>
          <a:p>
            <a:pPr marL="800100" lvl="1" indent="-342900">
              <a:lnSpc>
                <a:spcPct val="120000"/>
              </a:lnSpc>
              <a:buFont typeface="Arial" charset="0"/>
              <a:buChar char="•"/>
            </a:pPr>
            <a:r>
              <a:rPr lang="en-US" dirty="0" err="1" smtClean="0">
                <a:latin typeface="Tahoma" charset="0"/>
                <a:ea typeface="Tahoma" charset="0"/>
                <a:cs typeface="Tahoma" charset="0"/>
              </a:rPr>
              <a:t>W+c-jet</a:t>
            </a:r>
            <a:r>
              <a:rPr lang="en-US" sz="1200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200" dirty="0" smtClean="0"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W+D(*) total and differential cross sections</a:t>
            </a:r>
          </a:p>
          <a:p>
            <a:pPr marL="800100" lvl="1" indent="-342900">
              <a:lnSpc>
                <a:spcPct val="20000"/>
              </a:lnSpc>
              <a:buFont typeface="Arial" charset="0"/>
              <a:buChar char="•"/>
            </a:pPr>
            <a:endParaRPr lang="en-US" dirty="0" smtClean="0">
              <a:latin typeface="Tahoma" charset="0"/>
              <a:ea typeface="Tahoma" charset="0"/>
              <a:cs typeface="Tahoma" charset="0"/>
            </a:endParaRPr>
          </a:p>
          <a:p>
            <a:pPr marL="800100" lvl="1" indent="-34290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PDFs with less suppressed strange give best description</a:t>
            </a:r>
          </a:p>
        </p:txBody>
      </p:sp>
      <p:sp>
        <p:nvSpPr>
          <p:cNvPr id="16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838715" y="6370260"/>
            <a:ext cx="347175" cy="365125"/>
          </a:xfrm>
        </p:spPr>
        <p:txBody>
          <a:bodyPr/>
          <a:lstStyle/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11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43" y="4877232"/>
            <a:ext cx="1834538" cy="12636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2300" y="4221525"/>
            <a:ext cx="243522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PDFs with </a:t>
            </a:r>
            <a:r>
              <a:rPr lang="en-US" sz="1700" dirty="0" err="1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sbar</a:t>
            </a:r>
            <a:r>
              <a:rPr lang="en-US" sz="17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 ~ </a:t>
            </a:r>
            <a:r>
              <a:rPr lang="en-US" sz="1700" dirty="0" err="1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dbar</a:t>
            </a:r>
            <a:endParaRPr lang="en-US" sz="1200" dirty="0">
              <a:solidFill>
                <a:srgbClr val="FF00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198588" y="3639516"/>
            <a:ext cx="260946" cy="58799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87351" y="4221509"/>
            <a:ext cx="2770749" cy="3508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b="1" dirty="0" smtClean="0">
                <a:latin typeface="Tahoma" charset="0"/>
                <a:ea typeface="Tahoma" charset="0"/>
                <a:cs typeface="Tahoma" charset="0"/>
              </a:rPr>
              <a:t>theory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: </a:t>
            </a:r>
            <a:r>
              <a:rPr lang="en-US" sz="1400" dirty="0" err="1" smtClean="0">
                <a:latin typeface="Tahoma" charset="0"/>
                <a:ea typeface="Tahoma" charset="0"/>
                <a:cs typeface="Tahoma" charset="0"/>
              </a:rPr>
              <a:t>aMC@NLO+Herwig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++</a:t>
            </a:r>
            <a:endParaRPr lang="en-US" sz="1400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1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2298" y="5827021"/>
            <a:ext cx="8016702" cy="443198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1900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ATLAS </a:t>
            </a:r>
            <a:r>
              <a:rPr lang="en-US" sz="1900" dirty="0" err="1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W+charm</a:t>
            </a:r>
            <a:r>
              <a:rPr lang="en-US" sz="1900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 measurement supports </a:t>
            </a:r>
            <a:r>
              <a:rPr lang="en-US" sz="1900" b="1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non-suppressed </a:t>
            </a:r>
            <a:r>
              <a:rPr lang="en-US" sz="1900" b="1" dirty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strange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914400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ATLAS </a:t>
            </a:r>
            <a:r>
              <a:rPr lang="en-US" sz="3600" b="1" dirty="0" err="1" smtClean="0">
                <a:latin typeface="Al Nile" charset="-78"/>
                <a:ea typeface="Al Nile" charset="-78"/>
                <a:cs typeface="Al Nile" charset="-78"/>
              </a:rPr>
              <a:t>W+c</a:t>
            </a: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 and strange</a:t>
            </a:r>
          </a:p>
        </p:txBody>
      </p:sp>
      <p:sp>
        <p:nvSpPr>
          <p:cNvPr id="5" name="Rectangle 4"/>
          <p:cNvSpPr/>
          <p:nvPr/>
        </p:nvSpPr>
        <p:spPr>
          <a:xfrm>
            <a:off x="6381275" y="3725224"/>
            <a:ext cx="31956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70765" y="4829175"/>
            <a:ext cx="172975" cy="2732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92298" y="5023042"/>
            <a:ext cx="418130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X</a:t>
            </a:r>
            <a:r>
              <a:rPr lang="en-US" baseline="30000" dirty="0" smtClean="0">
                <a:latin typeface="Tahoma" charset="0"/>
                <a:ea typeface="Tahoma" charset="0"/>
                <a:cs typeface="Tahoma" charset="0"/>
              </a:rPr>
              <a:t>2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err="1" smtClean="0">
                <a:latin typeface="Tahoma" charset="0"/>
                <a:ea typeface="Tahoma" charset="0"/>
                <a:cs typeface="Tahoma" charset="0"/>
              </a:rPr>
              <a:t>minimisation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for </a:t>
            </a:r>
            <a:r>
              <a:rPr lang="en-US" dirty="0" err="1" smtClean="0">
                <a:latin typeface="Tahoma" charset="0"/>
                <a:ea typeface="Tahoma" charset="0"/>
                <a:cs typeface="Tahoma" charset="0"/>
              </a:rPr>
              <a:t>r</a:t>
            </a:r>
            <a:r>
              <a:rPr lang="en-US" sz="1200" dirty="0" err="1" smtClean="0">
                <a:latin typeface="Tahoma" charset="0"/>
                <a:ea typeface="Tahoma" charset="0"/>
                <a:cs typeface="Tahoma" charset="0"/>
              </a:rPr>
              <a:t>s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performed:</a:t>
            </a:r>
            <a:endParaRPr lang="en-US" dirty="0" smtClean="0">
              <a:solidFill>
                <a:srgbClr val="00994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27" y="1025848"/>
            <a:ext cx="6078398" cy="37398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414" y="5055569"/>
            <a:ext cx="3971722" cy="325408"/>
          </a:xfrm>
          <a:prstGeom prst="rect">
            <a:avLst/>
          </a:prstGeom>
          <a:solidFill>
            <a:schemeClr val="bg1"/>
          </a:solidFill>
          <a:ln w="1905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838715" y="6370260"/>
            <a:ext cx="347175" cy="365125"/>
          </a:xfrm>
        </p:spPr>
        <p:txBody>
          <a:bodyPr/>
          <a:lstStyle/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12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3106" y="5368277"/>
            <a:ext cx="1616405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(using </a:t>
            </a:r>
            <a:r>
              <a:rPr lang="en-US" sz="1700" dirty="0" err="1" smtClean="0">
                <a:latin typeface="Tahoma" charset="0"/>
                <a:ea typeface="Tahoma" charset="0"/>
                <a:cs typeface="Tahoma" charset="0"/>
              </a:rPr>
              <a:t>xFitter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) </a:t>
            </a:r>
            <a:endParaRPr lang="en-US" dirty="0">
              <a:solidFill>
                <a:srgbClr val="00994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30310" y="3665944"/>
            <a:ext cx="1997200" cy="38779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smtClean="0">
                <a:latin typeface="Arial"/>
                <a:cs typeface="Arial"/>
              </a:rPr>
              <a:t>JHEP05 (2014) 068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766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427" y="1500103"/>
            <a:ext cx="4490468" cy="43559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968" y="1542281"/>
            <a:ext cx="5118849" cy="4403925"/>
          </a:xfrm>
          <a:prstGeom prst="rect">
            <a:avLst/>
          </a:prstGeom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14990" y="24431"/>
            <a:ext cx="912901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 err="1" smtClean="0">
                <a:latin typeface="Al Nile" charset="-78"/>
                <a:ea typeface="Al Nile" charset="-78"/>
                <a:cs typeface="Al Nile" charset="-78"/>
              </a:rPr>
              <a:t>Drell</a:t>
            </a:r>
            <a:r>
              <a:rPr lang="en-US" sz="4000" b="1" dirty="0" smtClean="0">
                <a:latin typeface="Al Nile" charset="-78"/>
                <a:ea typeface="Al Nile" charset="-78"/>
                <a:cs typeface="Al Nile" charset="-78"/>
              </a:rPr>
              <a:t>-Yan (away from Z peak)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425" y="5947583"/>
            <a:ext cx="8184139" cy="8125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1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s</a:t>
            </a:r>
            <a:r>
              <a:rPr lang="en-US" sz="21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ensitive to quarks and quark </a:t>
            </a:r>
            <a:r>
              <a:rPr lang="en-US" sz="2100" dirty="0" err="1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flavour</a:t>
            </a:r>
            <a:r>
              <a:rPr lang="en-US" sz="21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 at low and high x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c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omplementary sensitivity c.f. measurements near Z resonance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5224065" y="5443751"/>
            <a:ext cx="29903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429327" y="1051519"/>
            <a:ext cx="1768840" cy="599607"/>
            <a:chOff x="389744" y="1184223"/>
            <a:chExt cx="1768840" cy="599607"/>
          </a:xfrm>
        </p:grpSpPr>
        <p:sp>
          <p:nvSpPr>
            <p:cNvPr id="13" name="Chord 12"/>
            <p:cNvSpPr/>
            <p:nvPr/>
          </p:nvSpPr>
          <p:spPr>
            <a:xfrm>
              <a:off x="389744" y="1184223"/>
              <a:ext cx="1768840" cy="599607"/>
            </a:xfrm>
            <a:prstGeom prst="chor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4635" y="1259174"/>
              <a:ext cx="11392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Palatino" charset="0"/>
                  <a:ea typeface="Palatino" charset="0"/>
                  <a:cs typeface="Palatino" charset="0"/>
                </a:rPr>
                <a:t>new</a:t>
              </a:r>
              <a:endParaRPr lang="en-US" sz="2400" b="1" dirty="0">
                <a:latin typeface="Palatino" charset="0"/>
                <a:ea typeface="Palatino" charset="0"/>
                <a:cs typeface="Palatino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633993" y="757134"/>
            <a:ext cx="4545709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              High Mass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1300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m</a:t>
            </a:r>
            <a:r>
              <a:rPr lang="en-US" sz="1000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ll</a:t>
            </a:r>
            <a:r>
              <a:rPr lang="en-US" sz="13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to 1.5</a:t>
            </a:r>
            <a:r>
              <a:rPr lang="en-US" sz="12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300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TeV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,</a:t>
            </a:r>
            <a:r>
              <a:rPr lang="en-US" sz="12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5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√s=8</a:t>
            </a:r>
            <a:r>
              <a:rPr lang="en-US" sz="12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500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TeV</a:t>
            </a:r>
            <a:endParaRPr lang="en-US" dirty="0" smtClean="0">
              <a:solidFill>
                <a:srgbClr val="0633C0"/>
              </a:solidFill>
              <a:latin typeface="Tahoma" charset="0"/>
              <a:ea typeface="Tahoma" charset="0"/>
              <a:cs typeface="Tahoma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         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en-US" sz="1200" dirty="0" smtClean="0">
                <a:latin typeface="Tahoma" charset="0"/>
                <a:ea typeface="Tahoma" charset="0"/>
                <a:cs typeface="Tahoma" charset="0"/>
              </a:rPr>
              <a:t>also √s=7 </a:t>
            </a:r>
            <a:r>
              <a:rPr lang="en-US" sz="1200" dirty="0" err="1" smtClean="0">
                <a:latin typeface="Tahoma" charset="0"/>
                <a:ea typeface="Tahoma" charset="0"/>
                <a:cs typeface="Tahoma" charset="0"/>
              </a:rPr>
              <a:t>TeV</a:t>
            </a:r>
            <a:r>
              <a:rPr lang="en-US" sz="1200" dirty="0" smtClean="0">
                <a:latin typeface="Tahoma" charset="0"/>
                <a:ea typeface="Tahoma" charset="0"/>
                <a:cs typeface="Tahoma" charset="0"/>
              </a:rPr>
              <a:t> result, Phys Lett B75 (2013) 223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)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64" y="1771471"/>
            <a:ext cx="2878273" cy="405120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173" y="757461"/>
            <a:ext cx="3872333" cy="91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Low Mass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1400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m</a:t>
            </a:r>
            <a:r>
              <a:rPr lang="en-US" sz="1000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ll</a:t>
            </a:r>
            <a:r>
              <a:rPr lang="en-US" sz="14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down to 26 (12) GeV for nominal (extended, muon only) analysis                      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  <a:p>
            <a:pPr>
              <a:lnSpc>
                <a:spcPct val="20000"/>
              </a:lnSpc>
            </a:pPr>
            <a:endParaRPr lang="en-US" sz="1400" dirty="0" smtClean="0">
              <a:latin typeface="Tahoma" charset="0"/>
              <a:ea typeface="Tahoma" charset="0"/>
              <a:cs typeface="Tahoma" charset="0"/>
            </a:endParaRPr>
          </a:p>
          <a:p>
            <a:pPr>
              <a:lnSpc>
                <a:spcPct val="110000"/>
              </a:lnSpc>
            </a:pP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JHEP06 (2014) 112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5117" y="3856052"/>
            <a:ext cx="1027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nominal 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59226" y="1506261"/>
            <a:ext cx="700029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500" smtClean="0">
                <a:latin typeface="Al Nile" charset="-78"/>
                <a:ea typeface="Al Nile" charset="-78"/>
                <a:cs typeface="Al Nile" charset="-78"/>
              </a:rPr>
              <a:t>HM</a:t>
            </a:r>
            <a:endParaRPr lang="en-US" sz="2500">
              <a:latin typeface="Al Nile" charset="-78"/>
              <a:ea typeface="Al Nile" charset="-78"/>
              <a:cs typeface="Al Nile" charset="-7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57014" y="1589226"/>
            <a:ext cx="70002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500">
                <a:latin typeface="Al Nile" charset="-78"/>
                <a:ea typeface="Al Nile" charset="-78"/>
                <a:cs typeface="Al Nile" charset="-78"/>
              </a:rPr>
              <a:t>L</a:t>
            </a:r>
            <a:r>
              <a:rPr lang="en-US" sz="2500" smtClean="0">
                <a:latin typeface="Al Nile" charset="-78"/>
                <a:ea typeface="Al Nile" charset="-78"/>
                <a:cs typeface="Al Nile" charset="-78"/>
              </a:rPr>
              <a:t>M</a:t>
            </a:r>
            <a:endParaRPr lang="en-US" sz="2500">
              <a:latin typeface="Al Nile" charset="-78"/>
              <a:ea typeface="Al Nile" charset="-78"/>
              <a:cs typeface="Al Nile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45070" y="1786064"/>
            <a:ext cx="14077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  <a:ea typeface="Arial" charset="0"/>
                <a:cs typeface="Arial" charset="0"/>
              </a:rPr>
              <a:t>STDM-2014-06</a:t>
            </a:r>
          </a:p>
        </p:txBody>
      </p:sp>
      <p:sp>
        <p:nvSpPr>
          <p:cNvPr id="22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668234" y="6354762"/>
            <a:ext cx="347175" cy="365125"/>
          </a:xfrm>
        </p:spPr>
        <p:txBody>
          <a:bodyPr/>
          <a:lstStyle/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13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25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 txBox="1">
            <a:spLocks/>
          </p:cNvSpPr>
          <p:nvPr/>
        </p:nvSpPr>
        <p:spPr>
          <a:xfrm>
            <a:off x="14990" y="24431"/>
            <a:ext cx="912901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smtClean="0">
                <a:latin typeface="Al Nile" charset="-78"/>
                <a:ea typeface="Al Nile" charset="-78"/>
                <a:cs typeface="Al Nile" charset="-78"/>
              </a:rPr>
              <a:t>High Mass DY and photon content of proton</a:t>
            </a:r>
            <a:endParaRPr lang="en-US" sz="3600" b="1" dirty="0" smtClean="0">
              <a:latin typeface="Al Nile" charset="-78"/>
              <a:ea typeface="Al Nile" charset="-78"/>
              <a:cs typeface="Al Nile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24065" y="5443751"/>
            <a:ext cx="29903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31"/>
          <a:stretch/>
        </p:blipFill>
        <p:spPr>
          <a:xfrm>
            <a:off x="381861" y="848890"/>
            <a:ext cx="2031555" cy="59199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6" b="84493"/>
          <a:stretch/>
        </p:blipFill>
        <p:spPr>
          <a:xfrm>
            <a:off x="2413416" y="908850"/>
            <a:ext cx="1049312" cy="89649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702570" y="848890"/>
            <a:ext cx="5301730" cy="175432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important contribution from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irreducible photon induced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(P</a:t>
            </a:r>
            <a:r>
              <a:rPr lang="en-US" dirty="0" smtClean="0">
                <a:latin typeface="Sinhala Sangam MN" charset="0"/>
                <a:ea typeface="Sinhala Sangam MN" charset="0"/>
                <a:cs typeface="Sinhala Sangam MN" charset="0"/>
              </a:rPr>
              <a:t>I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)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contribution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en-US" dirty="0" err="1" smtClean="0">
                <a:latin typeface="Tahoma" charset="0"/>
                <a:ea typeface="Tahoma" charset="0"/>
                <a:cs typeface="Tahoma" charset="0"/>
              </a:rPr>
              <a:t>γγ➛ll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)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50000"/>
              </a:lnSpc>
              <a:buFont typeface="Arial" charset="0"/>
              <a:buChar char="•"/>
            </a:pPr>
            <a:endParaRPr lang="en-US" dirty="0" smtClean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ATLAS 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High Mass DY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can yield 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information on photon PDF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of proton (</a:t>
            </a:r>
            <a:r>
              <a:rPr lang="en-US" sz="1300" dirty="0" smtClean="0">
                <a:latin typeface="Tahoma" charset="0"/>
                <a:ea typeface="Tahoma" charset="0"/>
                <a:cs typeface="Tahoma" charset="0"/>
              </a:rPr>
              <a:t>ATLAS 7 </a:t>
            </a:r>
            <a:r>
              <a:rPr lang="en-US" sz="1300" dirty="0" err="1" smtClean="0">
                <a:latin typeface="Tahoma" charset="0"/>
                <a:ea typeface="Tahoma" charset="0"/>
                <a:cs typeface="Tahoma" charset="0"/>
              </a:rPr>
              <a:t>TeV</a:t>
            </a:r>
            <a:r>
              <a:rPr lang="en-US" sz="1300" dirty="0" smtClean="0">
                <a:latin typeface="Tahoma" charset="0"/>
                <a:ea typeface="Tahoma" charset="0"/>
                <a:cs typeface="Tahoma" charset="0"/>
              </a:rPr>
              <a:t> HM DY already used in NNPDF2.3QED PDF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, arXiv:1308.0598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)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373" y="3391685"/>
            <a:ext cx="4884250" cy="332397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2488365" y="1469036"/>
            <a:ext cx="1514008" cy="659571"/>
          </a:xfrm>
          <a:prstGeom prst="straightConnector1">
            <a:avLst/>
          </a:prstGeom>
          <a:ln w="12700">
            <a:solidFill>
              <a:srgbClr val="0633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514547" y="2734853"/>
            <a:ext cx="2357491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potential </a:t>
            </a:r>
            <a:r>
              <a:rPr lang="en-US" sz="15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impact of new data assessed 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using Bayesian                 reweighting of                   NNPDF2.3QED              with                       MMHT2014                          proton PDFs fixed</a:t>
            </a:r>
          </a:p>
          <a:p>
            <a:pPr>
              <a:lnSpc>
                <a:spcPct val="110000"/>
              </a:lnSpc>
            </a:pPr>
            <a:endParaRPr lang="en-US" sz="15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36467" y="2891846"/>
            <a:ext cx="2859563" cy="464743"/>
          </a:xfrm>
          <a:prstGeom prst="rect">
            <a:avLst/>
          </a:prstGeom>
          <a:ln w="12700">
            <a:solidFill>
              <a:srgbClr val="009944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200" b="1" dirty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impact </a:t>
            </a:r>
            <a:r>
              <a:rPr lang="en-US" sz="2200" b="1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is dramatic</a:t>
            </a:r>
            <a:endParaRPr lang="en-US" sz="2200" b="1" dirty="0">
              <a:solidFill>
                <a:srgbClr val="00994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736892" y="3207894"/>
            <a:ext cx="1090471" cy="255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297836" y="5260567"/>
            <a:ext cx="719535" cy="2498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297836" y="4922644"/>
            <a:ext cx="0" cy="32978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2649699" y="5641795"/>
            <a:ext cx="1768840" cy="599607"/>
            <a:chOff x="389744" y="1184223"/>
            <a:chExt cx="1768840" cy="599607"/>
          </a:xfrm>
        </p:grpSpPr>
        <p:sp>
          <p:nvSpPr>
            <p:cNvPr id="39" name="Chord 38"/>
            <p:cNvSpPr/>
            <p:nvPr/>
          </p:nvSpPr>
          <p:spPr>
            <a:xfrm>
              <a:off x="389744" y="1184223"/>
              <a:ext cx="1768840" cy="599607"/>
            </a:xfrm>
            <a:prstGeom prst="chor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54635" y="1259174"/>
              <a:ext cx="11392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Palatino" charset="0"/>
                  <a:ea typeface="Palatino" charset="0"/>
                  <a:cs typeface="Palatino" charset="0"/>
                </a:rPr>
                <a:t>new</a:t>
              </a:r>
              <a:endParaRPr lang="en-US" sz="2400" b="1" dirty="0">
                <a:latin typeface="Palatino" charset="0"/>
                <a:ea typeface="Palatino" charset="0"/>
                <a:cs typeface="Palatino" charset="0"/>
              </a:endParaRPr>
            </a:p>
          </p:txBody>
        </p:sp>
      </p:grpSp>
      <p:sp>
        <p:nvSpPr>
          <p:cNvPr id="17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885210" y="6354762"/>
            <a:ext cx="347175" cy="365125"/>
          </a:xfrm>
        </p:spPr>
        <p:txBody>
          <a:bodyPr/>
          <a:lstStyle/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14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95897" y="6355429"/>
            <a:ext cx="15856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latin typeface="Arial" charset="0"/>
                <a:ea typeface="Arial" charset="0"/>
                <a:cs typeface="Arial" charset="0"/>
              </a:rPr>
              <a:t>STDM-2014-06</a:t>
            </a:r>
          </a:p>
        </p:txBody>
      </p:sp>
    </p:spTree>
    <p:extLst>
      <p:ext uri="{BB962C8B-B14F-4D97-AF65-F5344CB8AC3E}">
        <p14:creationId xmlns:p14="http://schemas.microsoft.com/office/powerpoint/2010/main" val="199490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 txBox="1">
            <a:spLocks/>
          </p:cNvSpPr>
          <p:nvPr/>
        </p:nvSpPr>
        <p:spPr>
          <a:xfrm>
            <a:off x="14990" y="24431"/>
            <a:ext cx="912901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smtClean="0">
                <a:latin typeface="Al Nile" charset="-78"/>
                <a:ea typeface="Al Nile" charset="-78"/>
                <a:cs typeface="Al Nile" charset="-78"/>
              </a:rPr>
              <a:t>High Mass DY and photon content of proton</a:t>
            </a:r>
            <a:endParaRPr lang="en-US" sz="3600" b="1" dirty="0" smtClean="0">
              <a:latin typeface="Al Nile" charset="-78"/>
              <a:ea typeface="Al Nile" charset="-78"/>
              <a:cs typeface="Al Nile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24065" y="5443751"/>
            <a:ext cx="29903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31"/>
          <a:stretch/>
        </p:blipFill>
        <p:spPr>
          <a:xfrm>
            <a:off x="381861" y="848890"/>
            <a:ext cx="2031555" cy="59199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06" b="84493"/>
          <a:stretch/>
        </p:blipFill>
        <p:spPr>
          <a:xfrm>
            <a:off x="2413416" y="908850"/>
            <a:ext cx="1049312" cy="89649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702570" y="848890"/>
            <a:ext cx="5321509" cy="175432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dirty="0" smtClean="0">
                <a:latin typeface="Palatino" charset="0"/>
                <a:ea typeface="Palatino" charset="0"/>
                <a:cs typeface="Palatino" charset="0"/>
              </a:rPr>
              <a:t>important contribution from </a:t>
            </a:r>
            <a:r>
              <a:rPr lang="en-US" b="1" dirty="0" smtClean="0">
                <a:solidFill>
                  <a:srgbClr val="0633C0"/>
                </a:solidFill>
                <a:latin typeface="Palatino" charset="0"/>
                <a:ea typeface="Palatino" charset="0"/>
                <a:cs typeface="Palatino" charset="0"/>
              </a:rPr>
              <a:t>irreducible photon induced </a:t>
            </a:r>
            <a:r>
              <a:rPr lang="en-US" dirty="0" smtClean="0">
                <a:latin typeface="Palatino" charset="0"/>
                <a:ea typeface="Palatino" charset="0"/>
                <a:cs typeface="Palatino" charset="0"/>
              </a:rPr>
              <a:t>(PI) </a:t>
            </a:r>
            <a:r>
              <a:rPr lang="en-US" b="1" dirty="0" smtClean="0">
                <a:solidFill>
                  <a:srgbClr val="0633C0"/>
                </a:solidFill>
                <a:latin typeface="Palatino" charset="0"/>
                <a:ea typeface="Palatino" charset="0"/>
                <a:cs typeface="Palatino" charset="0"/>
              </a:rPr>
              <a:t>contribution </a:t>
            </a:r>
            <a:endParaRPr lang="en-US" dirty="0">
              <a:latin typeface="Palatino" charset="0"/>
              <a:ea typeface="Palatino" charset="0"/>
              <a:cs typeface="Palatino" charset="0"/>
            </a:endParaRPr>
          </a:p>
          <a:p>
            <a:pPr marL="342900" indent="-342900">
              <a:lnSpc>
                <a:spcPct val="50000"/>
              </a:lnSpc>
              <a:buFont typeface="Arial" charset="0"/>
              <a:buChar char="•"/>
            </a:pPr>
            <a:endParaRPr lang="en-US" dirty="0" smtClean="0">
              <a:latin typeface="Palatino" charset="0"/>
              <a:ea typeface="Palatino" charset="0"/>
              <a:cs typeface="Palatino" charset="0"/>
            </a:endParaRP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dirty="0" smtClean="0">
                <a:latin typeface="Palatino" charset="0"/>
                <a:ea typeface="Palatino" charset="0"/>
                <a:cs typeface="Palatino" charset="0"/>
              </a:rPr>
              <a:t>ATLAS </a:t>
            </a:r>
            <a:r>
              <a:rPr lang="en-US" dirty="0" smtClean="0">
                <a:solidFill>
                  <a:srgbClr val="FF0000"/>
                </a:solidFill>
                <a:latin typeface="Palatino" charset="0"/>
                <a:ea typeface="Palatino" charset="0"/>
                <a:cs typeface="Palatino" charset="0"/>
              </a:rPr>
              <a:t>HM DY can yield information on photon PDF</a:t>
            </a:r>
            <a:r>
              <a:rPr lang="en-US" dirty="0" smtClean="0">
                <a:latin typeface="Palatino" charset="0"/>
                <a:ea typeface="Palatino" charset="0"/>
                <a:cs typeface="Palatino" charset="0"/>
              </a:rPr>
              <a:t> of proton (</a:t>
            </a:r>
            <a:r>
              <a:rPr lang="en-US" sz="1400" dirty="0" smtClean="0">
                <a:latin typeface="Palatino" charset="0"/>
                <a:ea typeface="Palatino" charset="0"/>
                <a:cs typeface="Palatino" charset="0"/>
              </a:rPr>
              <a:t>ATLAS 7TeV HM DY data already used in NNPDF2.3 QED PDF, arXiv:1308.0598</a:t>
            </a:r>
            <a:r>
              <a:rPr lang="en-US" dirty="0" smtClean="0">
                <a:latin typeface="Palatino" charset="0"/>
                <a:ea typeface="Palatino" charset="0"/>
                <a:cs typeface="Palatino" charset="0"/>
              </a:rPr>
              <a:t>)</a:t>
            </a:r>
            <a:endParaRPr lang="en-US" dirty="0">
              <a:latin typeface="Palatino" charset="0"/>
              <a:ea typeface="Palatino" charset="0"/>
              <a:cs typeface="Palatino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373" y="3391685"/>
            <a:ext cx="4884250" cy="332397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2488365" y="1469036"/>
            <a:ext cx="1514008" cy="659571"/>
          </a:xfrm>
          <a:prstGeom prst="straightConnector1">
            <a:avLst/>
          </a:prstGeom>
          <a:ln w="19050">
            <a:solidFill>
              <a:srgbClr val="0633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80681" y="2819518"/>
            <a:ext cx="2511044" cy="175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 smtClean="0">
                <a:latin typeface="Palatino" charset="0"/>
                <a:ea typeface="Palatino" charset="0"/>
                <a:cs typeface="Palatino" charset="0"/>
              </a:rPr>
              <a:t>potential impact of new data assessed using Bayesian reweighting of NNPDF2.3QED            with with MMHT2014                          proton PDF fixed</a:t>
            </a:r>
          </a:p>
          <a:p>
            <a:pPr>
              <a:lnSpc>
                <a:spcPct val="110000"/>
              </a:lnSpc>
            </a:pPr>
            <a:endParaRPr lang="en-US" sz="1400" dirty="0">
              <a:latin typeface="Palatino" charset="0"/>
              <a:ea typeface="Palatino" charset="0"/>
              <a:cs typeface="Palatino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355831" y="2891846"/>
            <a:ext cx="2530791" cy="464743"/>
          </a:xfrm>
          <a:prstGeom prst="rect">
            <a:avLst/>
          </a:prstGeom>
          <a:ln w="19050">
            <a:solidFill>
              <a:srgbClr val="009944"/>
            </a:solidFill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2200" b="1" dirty="0">
                <a:solidFill>
                  <a:srgbClr val="009944"/>
                </a:solidFill>
                <a:latin typeface="Palatino" charset="0"/>
                <a:ea typeface="Palatino" charset="0"/>
                <a:cs typeface="Palatino" charset="0"/>
              </a:rPr>
              <a:t>impact </a:t>
            </a:r>
            <a:r>
              <a:rPr lang="en-US" sz="2200" b="1" dirty="0" smtClean="0">
                <a:solidFill>
                  <a:srgbClr val="009944"/>
                </a:solidFill>
                <a:latin typeface="Palatino" charset="0"/>
                <a:ea typeface="Palatino" charset="0"/>
                <a:cs typeface="Palatino" charset="0"/>
              </a:rPr>
              <a:t>is dramatic</a:t>
            </a:r>
            <a:endParaRPr lang="en-US" sz="2200" b="1" dirty="0">
              <a:solidFill>
                <a:srgbClr val="009944"/>
              </a:solidFill>
              <a:latin typeface="Palatino" charset="0"/>
              <a:ea typeface="Palatino" charset="0"/>
              <a:cs typeface="Palatino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4736892" y="3207894"/>
            <a:ext cx="1439057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282838" y="4751881"/>
            <a:ext cx="719535" cy="2498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282838" y="4422098"/>
            <a:ext cx="0" cy="3297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2668498" y="2123428"/>
            <a:ext cx="1768840" cy="599607"/>
            <a:chOff x="389744" y="1184223"/>
            <a:chExt cx="1768840" cy="599607"/>
          </a:xfrm>
        </p:grpSpPr>
        <p:sp>
          <p:nvSpPr>
            <p:cNvPr id="39" name="Chord 38"/>
            <p:cNvSpPr/>
            <p:nvPr/>
          </p:nvSpPr>
          <p:spPr>
            <a:xfrm>
              <a:off x="389744" y="1184223"/>
              <a:ext cx="1768840" cy="599607"/>
            </a:xfrm>
            <a:prstGeom prst="chor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54635" y="1259174"/>
              <a:ext cx="11392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Palatino" charset="0"/>
                  <a:ea typeface="Palatino" charset="0"/>
                  <a:cs typeface="Palatino" charset="0"/>
                </a:rPr>
                <a:t>new</a:t>
              </a:r>
              <a:endParaRPr lang="en-US" sz="2400" b="1" dirty="0">
                <a:latin typeface="Palatino" charset="0"/>
                <a:ea typeface="Palatino" charset="0"/>
                <a:cs typeface="Palatino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81861" y="853933"/>
            <a:ext cx="8504761" cy="59199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90672" y="1032680"/>
            <a:ext cx="8092440" cy="5185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466" y="1316607"/>
            <a:ext cx="4386888" cy="320928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06076" y="1502412"/>
            <a:ext cx="2954579" cy="333783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sz="1850" b="1" dirty="0" smtClean="0">
                <a:latin typeface="Tahoma" charset="0"/>
                <a:ea typeface="Tahoma" charset="0"/>
                <a:cs typeface="Tahoma" charset="0"/>
              </a:rPr>
              <a:t>photon contribution </a:t>
            </a:r>
            <a:r>
              <a:rPr lang="en-US" sz="1850" dirty="0" smtClean="0">
                <a:latin typeface="Tahoma" charset="0"/>
                <a:ea typeface="Tahoma" charset="0"/>
                <a:cs typeface="Tahoma" charset="0"/>
              </a:rPr>
              <a:t>to proton PDFs increasingly important at </a:t>
            </a:r>
            <a:r>
              <a:rPr lang="en-US" sz="1850" b="1" dirty="0" smtClean="0">
                <a:solidFill>
                  <a:srgbClr val="EF2200"/>
                </a:solidFill>
                <a:latin typeface="Tahoma" charset="0"/>
                <a:ea typeface="Tahoma" charset="0"/>
                <a:cs typeface="Tahoma" charset="0"/>
              </a:rPr>
              <a:t>high energies</a:t>
            </a:r>
            <a:r>
              <a:rPr lang="en-US" sz="1850" dirty="0" smtClean="0">
                <a:latin typeface="Tahoma" charset="0"/>
                <a:ea typeface="Tahoma" charset="0"/>
                <a:cs typeface="Tahoma" charset="0"/>
              </a:rPr>
              <a:t> </a:t>
            </a: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sz="185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very relevant for future machines!</a:t>
            </a:r>
          </a:p>
          <a:p>
            <a:pPr marL="342900" indent="-342900">
              <a:lnSpc>
                <a:spcPct val="40000"/>
              </a:lnSpc>
              <a:buFont typeface="Arial" charset="0"/>
              <a:buChar char="•"/>
            </a:pPr>
            <a:endParaRPr lang="en-US" sz="1850" dirty="0" smtClean="0">
              <a:solidFill>
                <a:srgbClr val="0633C0"/>
              </a:solidFill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sz="1850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LHC data crucial to pin down and reduce uncertainties</a:t>
            </a: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endParaRPr lang="en-US" sz="1850" b="1" dirty="0" smtClean="0">
              <a:solidFill>
                <a:srgbClr val="0633C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076" y="4690359"/>
            <a:ext cx="7774044" cy="1071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t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o properly assess impact, need full, simultaneous fit to </a:t>
            </a:r>
            <a:r>
              <a:rPr lang="en-US" b="1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proton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en-US" b="1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photon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PDFs:– </a:t>
            </a:r>
            <a:r>
              <a:rPr lang="en-US" sz="1700" dirty="0" smtClean="0">
                <a:solidFill>
                  <a:srgbClr val="7030A0"/>
                </a:solidFill>
                <a:latin typeface="Tahoma" charset="0"/>
                <a:ea typeface="Tahoma" charset="0"/>
                <a:cs typeface="Tahoma" charset="0"/>
              </a:rPr>
              <a:t>now technically possible due to implementation of QED contribution in </a:t>
            </a:r>
            <a:r>
              <a:rPr lang="en-US" sz="1700" dirty="0" err="1" smtClean="0">
                <a:solidFill>
                  <a:srgbClr val="7030A0"/>
                </a:solidFill>
                <a:latin typeface="Tahoma" charset="0"/>
                <a:ea typeface="Tahoma" charset="0"/>
                <a:cs typeface="Tahoma" charset="0"/>
              </a:rPr>
              <a:t>parton</a:t>
            </a:r>
            <a:r>
              <a:rPr lang="en-US" sz="1700" dirty="0" smtClean="0">
                <a:solidFill>
                  <a:srgbClr val="7030A0"/>
                </a:solidFill>
                <a:latin typeface="Tahoma" charset="0"/>
                <a:ea typeface="Tahoma" charset="0"/>
                <a:cs typeface="Tahoma" charset="0"/>
              </a:rPr>
              <a:t> evolution codes and hard process matrix elements</a:t>
            </a:r>
            <a:endParaRPr lang="en-US" sz="1700" dirty="0">
              <a:solidFill>
                <a:srgbClr val="7030A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885210" y="6354762"/>
            <a:ext cx="347175" cy="365125"/>
          </a:xfrm>
        </p:spPr>
        <p:txBody>
          <a:bodyPr/>
          <a:lstStyle/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14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1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3522" y="4985313"/>
            <a:ext cx="7807515" cy="10833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9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p</a:t>
            </a:r>
            <a:r>
              <a:rPr lang="en-US" sz="19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otential sensitivity to b quark content of proton </a:t>
            </a:r>
          </a:p>
          <a:p>
            <a:pPr marL="342900" indent="-342900">
              <a:lnSpc>
                <a:spcPct val="10000"/>
              </a:lnSpc>
              <a:buFont typeface="Arial" charset="0"/>
              <a:buChar char="•"/>
            </a:pPr>
            <a:endParaRPr lang="en-US" sz="2000" dirty="0" smtClean="0">
              <a:solidFill>
                <a:srgbClr val="FF0000"/>
              </a:solidFill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14000"/>
              </a:lnSpc>
              <a:buFont typeface="Arial" charset="0"/>
              <a:buChar char="•"/>
            </a:pP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total and differential 𝞂(</a:t>
            </a:r>
            <a:r>
              <a:rPr lang="en-US" sz="1600" dirty="0" err="1">
                <a:latin typeface="Tahoma" charset="0"/>
                <a:ea typeface="Tahoma" charset="0"/>
                <a:cs typeface="Tahoma" charset="0"/>
              </a:rPr>
              <a:t>Zb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) and 𝞂(</a:t>
            </a:r>
            <a:r>
              <a:rPr lang="en-US" sz="1600" dirty="0" err="1">
                <a:latin typeface="Tahoma" charset="0"/>
                <a:ea typeface="Tahoma" charset="0"/>
                <a:cs typeface="Tahoma" charset="0"/>
              </a:rPr>
              <a:t>Zbb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) 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measured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sensitive to MC heavy </a:t>
            </a:r>
            <a:r>
              <a:rPr lang="en-US" sz="1600" dirty="0" err="1" smtClean="0">
                <a:latin typeface="Tahoma" charset="0"/>
                <a:ea typeface="Tahoma" charset="0"/>
                <a:cs typeface="Tahoma" charset="0"/>
              </a:rPr>
              <a:t>flavour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 scheme (4FNS versus 5FNS)</a:t>
            </a: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14990" y="24431"/>
            <a:ext cx="912901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 smtClean="0">
                <a:latin typeface="Al Nile" charset="-78"/>
                <a:ea typeface="Al Nile" charset="-78"/>
                <a:cs typeface="Al Nile" charset="-78"/>
              </a:rPr>
              <a:t>ATLAS </a:t>
            </a:r>
            <a:r>
              <a:rPr lang="en-US" sz="4000" b="1" dirty="0" err="1" smtClean="0">
                <a:latin typeface="Al Nile" charset="-78"/>
                <a:ea typeface="Al Nile" charset="-78"/>
                <a:cs typeface="Al Nile" charset="-78"/>
              </a:rPr>
              <a:t>Z+b</a:t>
            </a:r>
            <a:endParaRPr lang="en-US" sz="4000" b="1" dirty="0" smtClean="0">
              <a:latin typeface="Al Nile" charset="-78"/>
              <a:ea typeface="Al Nile" charset="-78"/>
              <a:cs typeface="Al Nile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78321" y="241737"/>
            <a:ext cx="2210658" cy="38779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smtClean="0">
                <a:latin typeface="Arial"/>
                <a:cs typeface="Arial"/>
              </a:rPr>
              <a:t>JHEP10 (2014) 141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493522" y="6472238"/>
            <a:ext cx="168318" cy="128587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93522" y="6011114"/>
            <a:ext cx="7507478" cy="44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900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scale uncertainties </a:t>
            </a:r>
            <a:r>
              <a:rPr lang="en-US" sz="19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dominate</a:t>
            </a:r>
            <a:r>
              <a:rPr lang="en-US" sz="1900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, limiting </a:t>
            </a:r>
            <a:r>
              <a:rPr lang="en-US" sz="19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current sensitivity </a:t>
            </a:r>
            <a:r>
              <a:rPr lang="en-US" sz="1900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to PDFs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168" y="4938091"/>
            <a:ext cx="1767915" cy="1000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54" y="778934"/>
            <a:ext cx="3698424" cy="43107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53952" y="4819223"/>
            <a:ext cx="1767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mtClean="0">
                <a:latin typeface="Tahoma" charset="0"/>
                <a:ea typeface="Tahoma" charset="0"/>
                <a:cs typeface="Tahoma" charset="0"/>
              </a:rPr>
              <a:t>5FNS includes:</a:t>
            </a:r>
            <a:endParaRPr lang="en-US" sz="13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9234" y="6379220"/>
            <a:ext cx="53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(together with </a:t>
            </a:r>
            <a:r>
              <a:rPr lang="en-US" sz="1400" dirty="0" err="1" smtClean="0">
                <a:latin typeface="Tahoma" charset="0"/>
                <a:ea typeface="Tahoma" charset="0"/>
                <a:cs typeface="Tahoma" charset="0"/>
              </a:rPr>
              <a:t>photon+b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, may prove sensitive in the future)</a:t>
            </a:r>
            <a:endParaRPr lang="en-US" sz="1400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79" y="778934"/>
            <a:ext cx="4189509" cy="4040568"/>
          </a:xfrm>
          <a:prstGeom prst="rect">
            <a:avLst/>
          </a:prstGeom>
        </p:spPr>
      </p:pic>
      <p:sp>
        <p:nvSpPr>
          <p:cNvPr id="17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668234" y="6354762"/>
            <a:ext cx="347175" cy="365125"/>
          </a:xfrm>
        </p:spPr>
        <p:txBody>
          <a:bodyPr/>
          <a:lstStyle/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15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02575" y="2704038"/>
            <a:ext cx="1769725" cy="58323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5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scale uncertainties </a:t>
            </a:r>
            <a:r>
              <a:rPr lang="en-US" sz="145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dominate</a:t>
            </a:r>
            <a:endParaRPr lang="en-US" sz="1450" dirty="0">
              <a:solidFill>
                <a:srgbClr val="0633C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918200" y="2336800"/>
            <a:ext cx="241300" cy="355600"/>
          </a:xfrm>
          <a:prstGeom prst="straightConnector1">
            <a:avLst/>
          </a:prstGeom>
          <a:ln>
            <a:solidFill>
              <a:srgbClr val="0633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41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74" y="294476"/>
            <a:ext cx="8691710" cy="6134899"/>
          </a:xfrm>
          <a:prstGeom prst="rect">
            <a:avLst/>
          </a:prstGeom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1162373" y="2531156"/>
            <a:ext cx="7144720" cy="166153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Al Nile" charset="-78"/>
                <a:ea typeface="Al Nile" charset="-78"/>
                <a:cs typeface="Al Nile" charset="-78"/>
              </a:rPr>
              <a:t>c</a:t>
            </a:r>
            <a:r>
              <a:rPr lang="en-US" sz="4000" b="1" dirty="0" smtClean="0">
                <a:latin typeface="Al Nile" charset="-78"/>
                <a:ea typeface="Al Nile" charset="-78"/>
                <a:cs typeface="Al Nile" charset="-78"/>
              </a:rPr>
              <a:t>onstraining the gluon </a:t>
            </a:r>
          </a:p>
          <a:p>
            <a:pPr algn="ctr"/>
            <a:r>
              <a:rPr lang="en-US" sz="4000" b="1" dirty="0" smtClean="0">
                <a:latin typeface="Al Nile" charset="-78"/>
                <a:ea typeface="Al Nile" charset="-78"/>
                <a:cs typeface="Al Nile" charset="-78"/>
              </a:rPr>
              <a:t>(</a:t>
            </a:r>
            <a:r>
              <a:rPr lang="en-US" sz="3000" b="1" dirty="0" smtClean="0">
                <a:latin typeface="Al Nile" charset="-78"/>
                <a:ea typeface="Al Nile" charset="-78"/>
                <a:cs typeface="Al Nile" charset="-78"/>
              </a:rPr>
              <a:t>jets, photons, top, </a:t>
            </a:r>
            <a:r>
              <a:rPr lang="en-US" sz="3000" b="1" dirty="0" err="1" smtClean="0">
                <a:latin typeface="Al Nile" charset="-78"/>
                <a:ea typeface="Al Nile" charset="-78"/>
                <a:cs typeface="Al Nile" charset="-78"/>
              </a:rPr>
              <a:t>ZPt</a:t>
            </a:r>
            <a:r>
              <a:rPr lang="en-US" sz="4000" b="1" dirty="0" smtClean="0">
                <a:latin typeface="Al Nile" charset="-78"/>
                <a:ea typeface="Al Nile" charset="-78"/>
                <a:cs typeface="Al Nile" charset="-78"/>
              </a:rPr>
              <a:t>)</a:t>
            </a:r>
          </a:p>
          <a:p>
            <a:pPr algn="ctr">
              <a:lnSpc>
                <a:spcPct val="10000"/>
              </a:lnSpc>
            </a:pPr>
            <a:endParaRPr lang="en-US" sz="4000" b="1" dirty="0" smtClean="0">
              <a:latin typeface="Al Nile" charset="-78"/>
              <a:ea typeface="Al Nile" charset="-78"/>
              <a:cs typeface="Al Nile" charset="-78"/>
            </a:endParaRPr>
          </a:p>
          <a:p>
            <a:pPr algn="ctr"/>
            <a:r>
              <a:rPr lang="en-US" sz="2000" b="1" dirty="0" smtClean="0">
                <a:latin typeface="Al Nile" charset="-78"/>
                <a:ea typeface="Al Nile" charset="-78"/>
                <a:cs typeface="Al Nile" charset="-78"/>
              </a:rPr>
              <a:t>several theoretical developments recently arrived, or on the way</a:t>
            </a:r>
          </a:p>
        </p:txBody>
      </p:sp>
      <p:sp>
        <p:nvSpPr>
          <p:cNvPr id="4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668234" y="6354762"/>
            <a:ext cx="347175" cy="365125"/>
          </a:xfrm>
        </p:spPr>
        <p:txBody>
          <a:bodyPr/>
          <a:lstStyle/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16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32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 txBox="1">
            <a:spLocks/>
          </p:cNvSpPr>
          <p:nvPr/>
        </p:nvSpPr>
        <p:spPr>
          <a:xfrm>
            <a:off x="14990" y="24431"/>
            <a:ext cx="912901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ATLAS jet production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224065" y="5443751"/>
            <a:ext cx="29903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88077" y="5957106"/>
            <a:ext cx="8484478" cy="78175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0000"/>
              </a:lnSpc>
            </a:pPr>
            <a:endParaRPr lang="en-US" sz="1600" dirty="0" smtClean="0">
              <a:latin typeface="Tahoma" charset="0"/>
              <a:ea typeface="Tahoma" charset="0"/>
              <a:cs typeface="Tahoma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ATLAS SM measurements now available for </a:t>
            </a:r>
            <a:r>
              <a:rPr lang="en-US" b="1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inclusive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b="1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dijet</a:t>
            </a: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b="1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trijet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(and </a:t>
            </a: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four-jet)</a:t>
            </a:r>
          </a:p>
          <a:p>
            <a:pPr>
              <a:lnSpc>
                <a:spcPct val="120000"/>
              </a:lnSpc>
            </a:pPr>
            <a:endParaRPr lang="en-US" dirty="0" smtClean="0">
              <a:solidFill>
                <a:srgbClr val="EF22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" name="Picture 9" descr="fractionsatlas-incljets-eta1-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5493" y="1156603"/>
            <a:ext cx="2851831" cy="42109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5664" y="933912"/>
            <a:ext cx="8386756" cy="77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19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g</a:t>
            </a:r>
            <a:r>
              <a:rPr lang="en-US" sz="19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luon</a:t>
            </a:r>
            <a:r>
              <a:rPr lang="en-US" sz="1900" dirty="0" smtClean="0">
                <a:latin typeface="Tahoma" charset="0"/>
                <a:ea typeface="Tahoma" charset="0"/>
                <a:cs typeface="Tahoma" charset="0"/>
              </a:rPr>
              <a:t> at high x </a:t>
            </a:r>
            <a:r>
              <a:rPr lang="en-US" sz="19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poorly known</a:t>
            </a:r>
            <a:r>
              <a:rPr lang="en-US" sz="1900" dirty="0">
                <a:latin typeface="Tahoma" charset="0"/>
                <a:ea typeface="Tahoma" charset="0"/>
                <a:cs typeface="Tahoma" charset="0"/>
              </a:rPr>
              <a:t>;</a:t>
            </a:r>
            <a:r>
              <a:rPr lang="en-US" sz="19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9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impact on direct </a:t>
            </a:r>
            <a:r>
              <a:rPr lang="en-US" sz="1900" b="1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searches</a:t>
            </a:r>
            <a:r>
              <a:rPr lang="en-US" sz="19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for new physics</a:t>
            </a:r>
          </a:p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jet production: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direct 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constraints on 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gluon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at high </a:t>
            </a:r>
            <a:r>
              <a:rPr lang="en-US" sz="1500" dirty="0" err="1" smtClean="0">
                <a:latin typeface="Tahoma" charset="0"/>
                <a:ea typeface="Tahoma" charset="0"/>
                <a:cs typeface="Tahoma" charset="0"/>
              </a:rPr>
              <a:t>pt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, quarks) and 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𝝰</a:t>
            </a:r>
            <a:r>
              <a:rPr lang="en-US" sz="12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s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591" y="1709509"/>
            <a:ext cx="4079964" cy="39576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225" y="4774999"/>
            <a:ext cx="4604699" cy="128035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ATLAS incl. jet measurements at √s=7 </a:t>
            </a:r>
            <a:r>
              <a:rPr lang="en-US" sz="1500" dirty="0" err="1" smtClean="0">
                <a:latin typeface="Tahoma" charset="0"/>
                <a:ea typeface="Tahoma" charset="0"/>
                <a:cs typeface="Tahoma" charset="0"/>
              </a:rPr>
              <a:t>TeV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 (2010) </a:t>
            </a:r>
            <a:r>
              <a:rPr lang="en-US" sz="1200" dirty="0" smtClean="0">
                <a:latin typeface="Tahoma" charset="0"/>
                <a:ea typeface="Tahoma" charset="0"/>
                <a:cs typeface="Tahoma" charset="0"/>
              </a:rPr>
              <a:t>and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 √s=2.76 </a:t>
            </a:r>
            <a:r>
              <a:rPr lang="en-US" sz="1500" dirty="0" err="1" smtClean="0">
                <a:latin typeface="Tahoma" charset="0"/>
                <a:ea typeface="Tahoma" charset="0"/>
                <a:cs typeface="Tahoma" charset="0"/>
              </a:rPr>
              <a:t>TeV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 already used as input to modern global fits (</a:t>
            </a:r>
            <a:r>
              <a:rPr lang="en-US" sz="1500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NNPDF2.3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200" dirty="0" smtClean="0">
                <a:latin typeface="Tahoma" charset="0"/>
                <a:ea typeface="Tahoma" charset="0"/>
                <a:cs typeface="Tahoma" charset="0"/>
              </a:rPr>
              <a:t>and after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1500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MMHT14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1500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CT14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)</a:t>
            </a:r>
          </a:p>
          <a:p>
            <a:pPr>
              <a:lnSpc>
                <a:spcPct val="10000"/>
              </a:lnSpc>
            </a:pPr>
            <a:endParaRPr lang="en-US" sz="1600" dirty="0" smtClean="0">
              <a:latin typeface="Tahoma" charset="0"/>
              <a:ea typeface="Tahoma" charset="0"/>
              <a:cs typeface="Tahoma" charset="0"/>
            </a:endParaRPr>
          </a:p>
          <a:p>
            <a:pPr>
              <a:lnSpc>
                <a:spcPct val="120000"/>
              </a:lnSpc>
            </a:pPr>
            <a:endParaRPr lang="en-US" dirty="0" smtClean="0">
              <a:solidFill>
                <a:srgbClr val="EF22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03300" y="5531697"/>
            <a:ext cx="2432083" cy="33239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300" smtClean="0">
                <a:latin typeface="Arial"/>
                <a:cs typeface="Arial"/>
              </a:rPr>
              <a:t>Phys Rev D86 (2012) 014022</a:t>
            </a:r>
            <a:endParaRPr lang="en-US" sz="1300" dirty="0"/>
          </a:p>
        </p:txBody>
      </p:sp>
      <p:sp>
        <p:nvSpPr>
          <p:cNvPr id="13" name="TextBox 12"/>
          <p:cNvSpPr txBox="1"/>
          <p:nvPr/>
        </p:nvSpPr>
        <p:spPr>
          <a:xfrm>
            <a:off x="2972870" y="3466714"/>
            <a:ext cx="1428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√s = 7 </a:t>
            </a:r>
            <a:r>
              <a:rPr lang="en-US" sz="1400" dirty="0" err="1" smtClean="0">
                <a:latin typeface="Arial" charset="0"/>
                <a:ea typeface="Arial" charset="0"/>
                <a:cs typeface="Arial" charset="0"/>
              </a:rPr>
              <a:t>TeV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861595" y="4620016"/>
            <a:ext cx="222334" cy="185979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45724" y="6354762"/>
            <a:ext cx="347175" cy="365125"/>
          </a:xfrm>
        </p:spPr>
        <p:txBody>
          <a:bodyPr/>
          <a:lstStyle/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17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65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 txBox="1">
            <a:spLocks/>
          </p:cNvSpPr>
          <p:nvPr/>
        </p:nvSpPr>
        <p:spPr>
          <a:xfrm>
            <a:off x="0" y="0"/>
            <a:ext cx="914400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>
                <a:latin typeface="Al Nile" charset="-78"/>
                <a:ea typeface="Al Nile" charset="-78"/>
                <a:cs typeface="Al Nile" charset="-78"/>
              </a:rPr>
              <a:t>p</a:t>
            </a: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roton structure and the LHC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1444" y="5604439"/>
            <a:ext cx="8403404" cy="7571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1550" dirty="0" smtClean="0">
                <a:latin typeface="Tahoma" charset="0"/>
                <a:ea typeface="Tahoma" charset="0"/>
                <a:cs typeface="Tahoma" charset="0"/>
              </a:rPr>
              <a:t>HERA D</a:t>
            </a:r>
            <a:r>
              <a:rPr lang="en-US" sz="1550" dirty="0" smtClean="0">
                <a:latin typeface="Sinhala Sangam MN" charset="0"/>
                <a:ea typeface="Sinhala Sangam MN" charset="0"/>
                <a:cs typeface="Sinhala Sangam MN" charset="0"/>
              </a:rPr>
              <a:t>I</a:t>
            </a:r>
            <a:r>
              <a:rPr lang="en-US" sz="1550" dirty="0" smtClean="0">
                <a:latin typeface="Tahoma" charset="0"/>
                <a:ea typeface="Tahoma" charset="0"/>
                <a:cs typeface="Tahoma" charset="0"/>
              </a:rPr>
              <a:t>S data provide primary source of information for proton PDFs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;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LHC</a:t>
            </a:r>
            <a:r>
              <a:rPr lang="en-US" b="1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gives 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new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and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 complementary information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especially on </a:t>
            </a:r>
            <a:r>
              <a:rPr lang="en-US" b="1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quark </a:t>
            </a:r>
            <a:r>
              <a:rPr lang="en-US" b="1" dirty="0" err="1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flavour</a:t>
            </a:r>
            <a:r>
              <a:rPr lang="en-US" b="1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and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b="1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gluon</a:t>
            </a:r>
            <a:endParaRPr lang="en-US" b="1" dirty="0">
              <a:solidFill>
                <a:srgbClr val="00994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4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850147" y="6412369"/>
            <a:ext cx="114462" cy="358318"/>
          </a:xfrm>
        </p:spPr>
        <p:txBody>
          <a:bodyPr/>
          <a:lstStyle/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2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AutoShape 2" descr="nline image 2"/>
          <p:cNvSpPr>
            <a:spLocks noChangeAspect="1" noChangeArrowheads="1"/>
          </p:cNvSpPr>
          <p:nvPr/>
        </p:nvSpPr>
        <p:spPr bwMode="auto">
          <a:xfrm>
            <a:off x="0" y="0"/>
            <a:ext cx="450532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847982" y="972092"/>
            <a:ext cx="403586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information on the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deep structure of the proton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encoded in </a:t>
            </a:r>
            <a:r>
              <a:rPr lang="en-US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parton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distribution functions (</a:t>
            </a:r>
            <a:r>
              <a:rPr lang="en-US" b="1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PDFs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)</a:t>
            </a:r>
            <a:endParaRPr lang="en-US" sz="1550" baseline="30000" dirty="0" smtClean="0">
              <a:latin typeface="Tahoma" charset="0"/>
              <a:ea typeface="Tahoma" charset="0"/>
              <a:cs typeface="Tahoma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13146" y="3606680"/>
            <a:ext cx="4301086" cy="1818694"/>
            <a:chOff x="4737746" y="3573903"/>
            <a:chExt cx="4301086" cy="1818694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7" t="29649" r="24035" b="54641"/>
            <a:stretch/>
          </p:blipFill>
          <p:spPr bwMode="auto">
            <a:xfrm>
              <a:off x="4988742" y="3903342"/>
              <a:ext cx="3942649" cy="67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92" t="45026" r="12144" b="39787"/>
            <a:stretch/>
          </p:blipFill>
          <p:spPr bwMode="auto">
            <a:xfrm>
              <a:off x="4737746" y="4504177"/>
              <a:ext cx="4192600" cy="643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877381" y="3573903"/>
              <a:ext cx="1859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 Narrow" charset="0"/>
                  <a:ea typeface="Arial Narrow" charset="0"/>
                  <a:cs typeface="Arial Narrow" charset="0"/>
                </a:rPr>
                <a:t>QCD </a:t>
              </a:r>
              <a:r>
                <a:rPr lang="en-US" dirty="0" err="1" smtClean="0">
                  <a:latin typeface="Arial Narrow" charset="0"/>
                  <a:ea typeface="Arial Narrow" charset="0"/>
                  <a:cs typeface="Arial Narrow" charset="0"/>
                </a:rPr>
                <a:t>factorisation</a:t>
              </a:r>
              <a:r>
                <a:rPr lang="en-US" dirty="0" smtClean="0">
                  <a:latin typeface="Arial Narrow" charset="0"/>
                  <a:ea typeface="Arial Narrow" charset="0"/>
                  <a:cs typeface="Arial Narrow" charset="0"/>
                </a:rPr>
                <a:t>:</a:t>
              </a:r>
              <a:endParaRPr lang="en-US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822787" y="3859278"/>
              <a:ext cx="211625" cy="176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66747" y="3596734"/>
              <a:ext cx="697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mtClean="0">
                  <a:solidFill>
                    <a:srgbClr val="FF0000"/>
                  </a:solidFill>
                  <a:latin typeface="Sinhala Sangam MN" charset="0"/>
                  <a:ea typeface="Sinhala Sangam MN" charset="0"/>
                  <a:cs typeface="Sinhala Sangam MN" charset="0"/>
                </a:rPr>
                <a:t>PDFs</a:t>
              </a:r>
              <a:endParaRPr lang="en-US" sz="1600">
                <a:solidFill>
                  <a:srgbClr val="FF0000"/>
                </a:solidFill>
                <a:latin typeface="Sinhala Sangam MN" charset="0"/>
                <a:ea typeface="Sinhala Sangam MN" charset="0"/>
                <a:cs typeface="Sinhala Sangam MN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7020734" y="3859279"/>
              <a:ext cx="1917185" cy="63585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010562" y="4554647"/>
              <a:ext cx="863297" cy="490013"/>
            </a:xfrm>
            <a:prstGeom prst="ellipse">
              <a:avLst/>
            </a:prstGeom>
            <a:noFill/>
            <a:ln w="12700">
              <a:solidFill>
                <a:srgbClr val="0099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63834" y="5115598"/>
              <a:ext cx="40749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rgbClr val="009944"/>
                  </a:solidFill>
                  <a:latin typeface="Sinhala Sangam MN" charset="0"/>
                  <a:ea typeface="Sinhala Sangam MN" charset="0"/>
                  <a:cs typeface="Sinhala Sangam MN" charset="0"/>
                </a:rPr>
                <a:t>p</a:t>
              </a:r>
              <a:r>
                <a:rPr lang="en-US" sz="1200" dirty="0" err="1" smtClean="0">
                  <a:solidFill>
                    <a:srgbClr val="009944"/>
                  </a:solidFill>
                  <a:latin typeface="Sinhala Sangam MN" charset="0"/>
                  <a:ea typeface="Sinhala Sangam MN" charset="0"/>
                  <a:cs typeface="Sinhala Sangam MN" charset="0"/>
                </a:rPr>
                <a:t>erturbatively</a:t>
              </a:r>
              <a:r>
                <a:rPr lang="en-US" sz="1200" dirty="0" smtClean="0">
                  <a:solidFill>
                    <a:srgbClr val="009944"/>
                  </a:solidFill>
                  <a:latin typeface="Sinhala Sangam MN" charset="0"/>
                  <a:ea typeface="Sinhala Sangam MN" charset="0"/>
                  <a:cs typeface="Sinhala Sangam MN" charset="0"/>
                </a:rPr>
                <a:t> calculable hard </a:t>
              </a:r>
              <a:r>
                <a:rPr lang="en-US" sz="1200" dirty="0" err="1" smtClean="0">
                  <a:solidFill>
                    <a:srgbClr val="009944"/>
                  </a:solidFill>
                  <a:latin typeface="Sinhala Sangam MN" charset="0"/>
                  <a:ea typeface="Sinhala Sangam MN" charset="0"/>
                  <a:cs typeface="Sinhala Sangam MN" charset="0"/>
                </a:rPr>
                <a:t>subprocess</a:t>
              </a:r>
              <a:r>
                <a:rPr lang="en-US" sz="1200" dirty="0" smtClean="0">
                  <a:solidFill>
                    <a:srgbClr val="009944"/>
                  </a:solidFill>
                  <a:latin typeface="Sinhala Sangam MN" charset="0"/>
                  <a:ea typeface="Sinhala Sangam MN" charset="0"/>
                  <a:cs typeface="Sinhala Sangam MN" charset="0"/>
                </a:rPr>
                <a:t> cross section</a:t>
              </a:r>
              <a:endParaRPr lang="en-US" sz="1200" dirty="0">
                <a:solidFill>
                  <a:srgbClr val="009944"/>
                </a:solidFill>
                <a:latin typeface="Sinhala Sangam MN" charset="0"/>
                <a:ea typeface="Sinhala Sangam MN" charset="0"/>
                <a:cs typeface="Sinhala Sangam MN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847982" y="2685845"/>
            <a:ext cx="4052965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PDFs not known a priori; </a:t>
            </a:r>
            <a:r>
              <a:rPr lang="en-US" sz="17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must be determined from fits to exp. data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66" y="1040849"/>
            <a:ext cx="4129837" cy="441777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136221" y="1985982"/>
            <a:ext cx="4035869" cy="688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550" smtClean="0">
                <a:latin typeface="Tahoma" charset="0"/>
                <a:ea typeface="Tahoma" charset="0"/>
                <a:cs typeface="Tahoma" charset="0"/>
              </a:rPr>
              <a:t>probability </a:t>
            </a:r>
            <a:r>
              <a:rPr lang="en-US" sz="1550" dirty="0" smtClean="0">
                <a:latin typeface="Tahoma" charset="0"/>
                <a:ea typeface="Tahoma" charset="0"/>
                <a:cs typeface="Tahoma" charset="0"/>
              </a:rPr>
              <a:t>of finding quark or gluon at particular </a:t>
            </a:r>
            <a:r>
              <a:rPr lang="en-US" sz="1550" dirty="0" err="1" smtClean="0">
                <a:latin typeface="Tahoma" charset="0"/>
                <a:ea typeface="Tahoma" charset="0"/>
                <a:cs typeface="Tahoma" charset="0"/>
              </a:rPr>
              <a:t>Bjorken</a:t>
            </a:r>
            <a:r>
              <a:rPr lang="en-US" sz="1550" dirty="0" smtClean="0">
                <a:latin typeface="Tahoma" charset="0"/>
                <a:ea typeface="Tahoma" charset="0"/>
                <a:cs typeface="Tahoma" charset="0"/>
              </a:rPr>
              <a:t> x and scale Q</a:t>
            </a:r>
            <a:endParaRPr lang="en-US" sz="1550" baseline="30000" dirty="0" smtClean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56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 txBox="1">
            <a:spLocks/>
          </p:cNvSpPr>
          <p:nvPr/>
        </p:nvSpPr>
        <p:spPr>
          <a:xfrm>
            <a:off x="14990" y="-53566"/>
            <a:ext cx="9129010" cy="11936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en-US" sz="3600" b="1" dirty="0">
                <a:latin typeface="Al Nile" charset="-78"/>
                <a:ea typeface="Al Nile" charset="-78"/>
                <a:cs typeface="Al Nile" charset="-78"/>
              </a:rPr>
              <a:t>t</a:t>
            </a: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he power of ratios … </a:t>
            </a:r>
          </a:p>
          <a:p>
            <a:pPr algn="ctr">
              <a:lnSpc>
                <a:spcPct val="90000"/>
              </a:lnSpc>
            </a:pPr>
            <a:r>
              <a:rPr lang="en-US" sz="2600" b="1" dirty="0" smtClean="0"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en-US" sz="2400" b="1" dirty="0" smtClean="0">
                <a:latin typeface="Tahoma" charset="0"/>
                <a:ea typeface="Tahoma" charset="0"/>
                <a:cs typeface="Tahoma" charset="0"/>
              </a:rPr>
              <a:t>inclusive jet cross section ratio: √s=2.76 to 7 </a:t>
            </a:r>
            <a:r>
              <a:rPr lang="en-US" sz="2400" b="1" dirty="0" err="1" smtClean="0">
                <a:latin typeface="Tahoma" charset="0"/>
                <a:ea typeface="Tahoma" charset="0"/>
                <a:cs typeface="Tahoma" charset="0"/>
              </a:rPr>
              <a:t>TeV</a:t>
            </a:r>
            <a:r>
              <a:rPr lang="en-US" sz="2600" b="1" dirty="0" smtClean="0">
                <a:latin typeface="Tahoma" charset="0"/>
                <a:ea typeface="Tahoma" charset="0"/>
                <a:cs typeface="Tahoma" charset="0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5224065" y="5443751"/>
            <a:ext cx="29903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7445" y="6235863"/>
            <a:ext cx="6954755" cy="46166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(limited luminosity here, but powerful proof of principle …)</a:t>
            </a:r>
            <a:endParaRPr lang="en-US" sz="2000" dirty="0">
              <a:solidFill>
                <a:srgbClr val="0633C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3" name="Picture 12" descr="fig_21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"/>
          <a:stretch/>
        </p:blipFill>
        <p:spPr>
          <a:xfrm>
            <a:off x="99102" y="1563408"/>
            <a:ext cx="5199913" cy="39055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99015" y="1495053"/>
            <a:ext cx="3502085" cy="384105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b="1" dirty="0" smtClean="0">
                <a:latin typeface="Tahoma" charset="0"/>
                <a:ea typeface="Tahoma" charset="0"/>
                <a:cs typeface="Tahoma" charset="0"/>
              </a:rPr>
              <a:t>previous result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: 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ATLAS 2010 inclusive jet 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measurement at √s=7 </a:t>
            </a:r>
            <a:r>
              <a:rPr lang="en-US" sz="1600" dirty="0" err="1" smtClean="0">
                <a:latin typeface="Tahoma" charset="0"/>
                <a:ea typeface="Tahoma" charset="0"/>
                <a:cs typeface="Tahoma" charset="0"/>
              </a:rPr>
              <a:t>TeV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, together with 2011 data at √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s=2.76 </a:t>
            </a:r>
            <a:r>
              <a:rPr lang="en-US" sz="1600" dirty="0" err="1" smtClean="0">
                <a:latin typeface="Tahoma" charset="0"/>
                <a:ea typeface="Tahoma" charset="0"/>
                <a:cs typeface="Tahoma" charset="0"/>
              </a:rPr>
              <a:t>TeV</a:t>
            </a:r>
            <a:endParaRPr lang="en-US" sz="1600" dirty="0" smtClean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20000"/>
              </a:lnSpc>
              <a:buFont typeface="Arial" charset="0"/>
              <a:buChar char="•"/>
            </a:pPr>
            <a:endParaRPr lang="en-US" dirty="0" smtClean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rgbClr val="EF2200"/>
                </a:solidFill>
                <a:latin typeface="Tahoma" charset="0"/>
                <a:ea typeface="Tahoma" charset="0"/>
                <a:cs typeface="Tahoma" charset="0"/>
              </a:rPr>
              <a:t>dominant exp. </a:t>
            </a:r>
            <a:r>
              <a:rPr lang="en-US" sz="16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systematic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,</a:t>
            </a:r>
            <a:r>
              <a:rPr lang="en-US" sz="1600" dirty="0" smtClean="0">
                <a:solidFill>
                  <a:srgbClr val="EF2200"/>
                </a:solidFill>
                <a:latin typeface="Tahoma" charset="0"/>
                <a:ea typeface="Tahoma" charset="0"/>
                <a:cs typeface="Tahoma" charset="0"/>
              </a:rPr>
              <a:t>  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jet energy scale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,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 largely </a:t>
            </a:r>
            <a:r>
              <a:rPr lang="en-US" sz="1600" dirty="0" smtClean="0">
                <a:solidFill>
                  <a:srgbClr val="EF2200"/>
                </a:solidFill>
                <a:latin typeface="Tahoma" charset="0"/>
                <a:ea typeface="Tahoma" charset="0"/>
                <a:cs typeface="Tahoma" charset="0"/>
              </a:rPr>
              <a:t>cancels in ratio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;</a:t>
            </a:r>
            <a:r>
              <a:rPr lang="en-US" sz="1600" dirty="0" smtClean="0">
                <a:solidFill>
                  <a:srgbClr val="EF22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total </a:t>
            </a:r>
            <a:r>
              <a:rPr lang="en-US" sz="1600" dirty="0" err="1" smtClean="0">
                <a:latin typeface="Tahoma" charset="0"/>
                <a:ea typeface="Tahoma" charset="0"/>
                <a:cs typeface="Tahoma" charset="0"/>
              </a:rPr>
              <a:t>uncert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.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 reduction of 20 to 5% in ratio</a:t>
            </a:r>
          </a:p>
          <a:p>
            <a:pPr marL="342900" indent="-342900">
              <a:lnSpc>
                <a:spcPct val="30000"/>
              </a:lnSpc>
              <a:buFont typeface="Arial" charset="0"/>
              <a:buChar char="•"/>
            </a:pPr>
            <a:endParaRPr lang="en-US" dirty="0" smtClean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different CM energies probe different x, Q</a:t>
            </a:r>
            <a:r>
              <a:rPr lang="en-US" sz="1700" baseline="30000" dirty="0" smtClean="0">
                <a:latin typeface="Tahoma" charset="0"/>
                <a:ea typeface="Tahoma" charset="0"/>
                <a:cs typeface="Tahoma" charset="0"/>
              </a:rPr>
              <a:t>2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 for same </a:t>
            </a:r>
            <a:r>
              <a:rPr lang="en-US" sz="1700" dirty="0" err="1" smtClean="0">
                <a:latin typeface="Tahoma" charset="0"/>
                <a:ea typeface="Tahoma" charset="0"/>
                <a:cs typeface="Tahoma" charset="0"/>
              </a:rPr>
              <a:t>pt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, y: </a:t>
            </a:r>
            <a:r>
              <a:rPr lang="en-US" sz="17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PDF sensitivity does not cancel</a:t>
            </a:r>
          </a:p>
          <a:p>
            <a:pPr marL="342900" indent="-342900">
              <a:lnSpc>
                <a:spcPct val="50000"/>
              </a:lnSpc>
              <a:buFont typeface="Arial" charset="0"/>
              <a:buChar char="•"/>
            </a:pPr>
            <a:endParaRPr lang="en-US" dirty="0" smtClean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07834" y="87414"/>
            <a:ext cx="2432083" cy="38779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smtClean="0">
                <a:latin typeface="Arial"/>
                <a:cs typeface="Arial"/>
              </a:rPr>
              <a:t>EPJC (2013) 73, 2509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87445" y="5435390"/>
            <a:ext cx="8313655" cy="7571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NLO QCD fit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to HERA and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ATLAS inclusive jet ratio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(epATLJet13 PDF):             </a:t>
            </a:r>
            <a:r>
              <a:rPr lang="en-US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gluon uncertainty reduced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, distribution becomes harder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7250" y="1302105"/>
            <a:ext cx="451633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Tahoma" charset="0"/>
                <a:ea typeface="Tahoma" charset="0"/>
                <a:cs typeface="Tahoma" charset="0"/>
              </a:rPr>
              <a:t>m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omentum distribution of the gluon g(x)</a:t>
            </a:r>
            <a:endParaRPr lang="en-US" sz="17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668234" y="6354762"/>
            <a:ext cx="347175" cy="365125"/>
          </a:xfrm>
        </p:spPr>
        <p:txBody>
          <a:bodyPr/>
          <a:lstStyle/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18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26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96825" y="6503399"/>
            <a:ext cx="347175" cy="365125"/>
          </a:xfrm>
        </p:spPr>
        <p:txBody>
          <a:bodyPr/>
          <a:lstStyle/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19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8"/>
          <a:stretch/>
        </p:blipFill>
        <p:spPr>
          <a:xfrm>
            <a:off x="4139403" y="728991"/>
            <a:ext cx="4872966" cy="4939259"/>
          </a:xfrm>
          <a:prstGeom prst="rect">
            <a:avLst/>
          </a:prstGeom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14990" y="24431"/>
            <a:ext cx="912901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ATLAS inclusive jets: to higher precision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224065" y="5443751"/>
            <a:ext cx="29903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34027" y="3738105"/>
            <a:ext cx="3989999" cy="132959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ATLAS √s=7 </a:t>
            </a:r>
            <a:r>
              <a:rPr lang="en-US" dirty="0" err="1" smtClean="0">
                <a:latin typeface="Tahoma" charset="0"/>
                <a:ea typeface="Tahoma" charset="0"/>
                <a:cs typeface="Tahoma" charset="0"/>
              </a:rPr>
              <a:t>TeV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2011 data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700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a</a:t>
            </a:r>
            <a:r>
              <a:rPr lang="en-US" sz="17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nalysis probes QCD up to 2 </a:t>
            </a:r>
            <a:r>
              <a:rPr lang="en-US" sz="1700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TeV</a:t>
            </a:r>
            <a:endParaRPr lang="en-US" sz="1700" dirty="0" smtClean="0">
              <a:solidFill>
                <a:srgbClr val="0633C0"/>
              </a:solidFill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600" dirty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t</a:t>
            </a:r>
            <a:r>
              <a:rPr lang="en-US" sz="1600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otal exp. </a:t>
            </a:r>
            <a:r>
              <a:rPr lang="en-US" sz="1600" dirty="0" err="1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u</a:t>
            </a:r>
            <a:r>
              <a:rPr lang="en-US" sz="1600" dirty="0" err="1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ncert</a:t>
            </a:r>
            <a:r>
              <a:rPr lang="en-US" sz="1600" dirty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r>
              <a:rPr lang="en-US" sz="1600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 reduced from 2010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EW</a:t>
            </a:r>
            <a:r>
              <a:rPr lang="en-US" sz="1200" dirty="0" smtClean="0"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NP </a:t>
            </a:r>
            <a:r>
              <a:rPr lang="en-US" sz="1600" dirty="0" err="1" smtClean="0">
                <a:latin typeface="Tahoma" charset="0"/>
                <a:ea typeface="Tahoma" charset="0"/>
                <a:cs typeface="Tahoma" charset="0"/>
              </a:rPr>
              <a:t>corrs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. applied to NLO QCD</a:t>
            </a:r>
            <a:endParaRPr lang="en-US" dirty="0" smtClean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5432" y="6192430"/>
            <a:ext cx="8768568" cy="387798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NNLO QCD inclusive</a:t>
            </a:r>
            <a:r>
              <a:rPr lang="en-US" sz="1200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200" dirty="0" smtClean="0"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en-US" sz="1600" dirty="0" err="1" smtClean="0">
                <a:latin typeface="Tahoma" charset="0"/>
                <a:ea typeface="Tahoma" charset="0"/>
                <a:cs typeface="Tahoma" charset="0"/>
              </a:rPr>
              <a:t>dijet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600" dirty="0" err="1" smtClean="0">
                <a:latin typeface="Tahoma" charset="0"/>
                <a:ea typeface="Tahoma" charset="0"/>
                <a:cs typeface="Tahoma" charset="0"/>
              </a:rPr>
              <a:t>calcs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. coming (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J. Currie, A. </a:t>
            </a:r>
            <a:r>
              <a:rPr lang="en-US" sz="1400" dirty="0" err="1" smtClean="0">
                <a:latin typeface="Tahoma" charset="0"/>
                <a:ea typeface="Tahoma" charset="0"/>
                <a:cs typeface="Tahoma" charset="0"/>
              </a:rPr>
              <a:t>Gehrmann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-De Ridder, E.W.N. Glover, J. </a:t>
            </a:r>
            <a:r>
              <a:rPr lang="en-US" sz="1400" dirty="0" err="1" smtClean="0">
                <a:latin typeface="Tahoma" charset="0"/>
                <a:ea typeface="Tahoma" charset="0"/>
                <a:cs typeface="Tahoma" charset="0"/>
              </a:rPr>
              <a:t>Pires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)</a:t>
            </a:r>
            <a:endParaRPr lang="en-US" sz="1200" dirty="0">
              <a:latin typeface="Tahoma" charset="0"/>
              <a:ea typeface="Tahoma" charset="0"/>
              <a:cs typeface="Tahoma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50262" y="990618"/>
            <a:ext cx="4165988" cy="2656215"/>
            <a:chOff x="-50262" y="901718"/>
            <a:chExt cx="4165988" cy="2656215"/>
          </a:xfrm>
        </p:grpSpPr>
        <p:sp>
          <p:nvSpPr>
            <p:cNvPr id="17" name="Rectangle 16"/>
            <p:cNvSpPr/>
            <p:nvPr/>
          </p:nvSpPr>
          <p:spPr>
            <a:xfrm>
              <a:off x="354731" y="901718"/>
              <a:ext cx="2091214" cy="387798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 smtClean="0">
                  <a:latin typeface="Arial"/>
                  <a:cs typeface="Arial"/>
                </a:rPr>
                <a:t>JHEP02 (2015) 153</a:t>
              </a:r>
              <a:endParaRPr lang="en-US" sz="1600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94387" y="911143"/>
              <a:ext cx="3848525" cy="2646790"/>
              <a:chOff x="111425" y="1961952"/>
              <a:chExt cx="3974961" cy="2708957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9" t="33834" r="51692" b="36029"/>
              <a:stretch/>
            </p:blipFill>
            <p:spPr>
              <a:xfrm>
                <a:off x="111425" y="2515987"/>
                <a:ext cx="3903363" cy="1637262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5" t="88767" r="51510"/>
              <a:stretch/>
            </p:blipFill>
            <p:spPr>
              <a:xfrm>
                <a:off x="362448" y="4060703"/>
                <a:ext cx="3666628" cy="610206"/>
              </a:xfrm>
              <a:prstGeom prst="rect">
                <a:avLst/>
              </a:prstGeom>
            </p:spPr>
          </p:pic>
          <p:sp>
            <p:nvSpPr>
              <p:cNvPr id="23" name="Rectangle 22"/>
              <p:cNvSpPr/>
              <p:nvPr/>
            </p:nvSpPr>
            <p:spPr>
              <a:xfrm>
                <a:off x="2686050" y="4060703"/>
                <a:ext cx="271463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19" t="9744" r="5156" b="74027"/>
              <a:stretch/>
            </p:blipFill>
            <p:spPr>
              <a:xfrm>
                <a:off x="2546347" y="1961952"/>
                <a:ext cx="1540039" cy="722529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</p:grpSp>
        <p:sp>
          <p:nvSpPr>
            <p:cNvPr id="27" name="TextBox 26"/>
            <p:cNvSpPr txBox="1"/>
            <p:nvPr/>
          </p:nvSpPr>
          <p:spPr>
            <a:xfrm rot="16200000">
              <a:off x="-214856" y="1582635"/>
              <a:ext cx="698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ratio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980525" y="990558"/>
              <a:ext cx="939799" cy="5725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925719" y="974401"/>
              <a:ext cx="11850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 smtClean="0">
                  <a:latin typeface="Arial" charset="0"/>
                  <a:ea typeface="Arial" charset="0"/>
                  <a:cs typeface="Arial" charset="0"/>
                </a:rPr>
                <a:t>2011 </a:t>
              </a:r>
              <a:r>
                <a:rPr lang="en-US" sz="1350" dirty="0" err="1" smtClean="0">
                  <a:latin typeface="Arial" charset="0"/>
                  <a:ea typeface="Arial" charset="0"/>
                  <a:cs typeface="Arial" charset="0"/>
                </a:rPr>
                <a:t>uncert</a:t>
              </a:r>
              <a:r>
                <a:rPr lang="en-US" sz="1350" dirty="0" smtClean="0">
                  <a:latin typeface="Arial" charset="0"/>
                  <a:ea typeface="Arial" charset="0"/>
                  <a:cs typeface="Arial" charset="0"/>
                </a:rPr>
                <a:t>.</a:t>
              </a:r>
              <a:endParaRPr lang="en-US" sz="135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30719" y="1274545"/>
              <a:ext cx="11850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 smtClean="0">
                  <a:latin typeface="Arial" charset="0"/>
                  <a:ea typeface="Arial" charset="0"/>
                  <a:cs typeface="Arial" charset="0"/>
                </a:rPr>
                <a:t>2010 </a:t>
              </a:r>
              <a:r>
                <a:rPr lang="en-US" sz="1350" dirty="0" err="1" smtClean="0">
                  <a:latin typeface="Arial" charset="0"/>
                  <a:ea typeface="Arial" charset="0"/>
                  <a:cs typeface="Arial" charset="0"/>
                </a:rPr>
                <a:t>uncert</a:t>
              </a:r>
              <a:r>
                <a:rPr lang="en-US" sz="1350" dirty="0" smtClean="0">
                  <a:latin typeface="Arial" charset="0"/>
                  <a:ea typeface="Arial" charset="0"/>
                  <a:cs typeface="Arial" charset="0"/>
                </a:rPr>
                <a:t>.</a:t>
              </a:r>
              <a:endParaRPr lang="en-US" sz="1350" dirty="0"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59" t="4902" r="39127" b="91005"/>
            <a:stretch/>
          </p:blipFill>
          <p:spPr>
            <a:xfrm>
              <a:off x="724658" y="2586966"/>
              <a:ext cx="797445" cy="26610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59" t="27719" r="31994" b="67948"/>
            <a:stretch/>
          </p:blipFill>
          <p:spPr>
            <a:xfrm>
              <a:off x="880207" y="1714403"/>
              <a:ext cx="1283793" cy="229565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319068" y="5291841"/>
            <a:ext cx="6856647" cy="7571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cross sections double differential in </a:t>
            </a:r>
            <a:r>
              <a:rPr lang="en-US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pt</a:t>
            </a: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and y, well described by </a:t>
            </a:r>
            <a:r>
              <a:rPr lang="en-US" b="1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NLO QCD </a:t>
            </a:r>
            <a:r>
              <a:rPr lang="en-US" sz="15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across 8 orders of magnitude in cross section</a:t>
            </a:r>
          </a:p>
        </p:txBody>
      </p:sp>
    </p:spTree>
    <p:extLst>
      <p:ext uri="{BB962C8B-B14F-4D97-AF65-F5344CB8AC3E}">
        <p14:creationId xmlns:p14="http://schemas.microsoft.com/office/powerpoint/2010/main" val="176878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/>
          <p:nvPr/>
        </p:nvSpPr>
        <p:spPr>
          <a:xfrm>
            <a:off x="191285" y="952693"/>
            <a:ext cx="217769" cy="1681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" t="4641" r="55557" b="65026"/>
          <a:stretch/>
        </p:blipFill>
        <p:spPr>
          <a:xfrm>
            <a:off x="4764649" y="897802"/>
            <a:ext cx="4300405" cy="199323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t="88506" r="55130" b="4173"/>
          <a:stretch/>
        </p:blipFill>
        <p:spPr>
          <a:xfrm>
            <a:off x="4983603" y="2778906"/>
            <a:ext cx="4130230" cy="48304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7" t="30764" b="37354"/>
          <a:stretch/>
        </p:blipFill>
        <p:spPr>
          <a:xfrm>
            <a:off x="379180" y="950011"/>
            <a:ext cx="4236423" cy="1564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" t="29729" r="59191" b="39382"/>
          <a:stretch/>
        </p:blipFill>
        <p:spPr>
          <a:xfrm>
            <a:off x="182168" y="2990332"/>
            <a:ext cx="4137959" cy="212625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333045" y="2973094"/>
            <a:ext cx="980866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Arial"/>
                <a:cs typeface="Arial"/>
              </a:rPr>
              <a:t>dijets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5067" y="5671403"/>
            <a:ext cx="88824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700" dirty="0">
                <a:latin typeface="Tahoma" charset="0"/>
                <a:ea typeface="Tahoma" charset="0"/>
                <a:cs typeface="Tahoma" charset="0"/>
              </a:rPr>
              <a:t>r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atio of NLO QCD predictions to data (‘typical’ bins shown); </a:t>
            </a:r>
            <a:r>
              <a:rPr lang="en-US" sz="17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sensitive to PDF choice </a:t>
            </a:r>
            <a:endParaRPr lang="en-US" sz="1700" dirty="0">
              <a:solidFill>
                <a:srgbClr val="0633C0"/>
              </a:solidFill>
              <a:latin typeface="Tahoma" charset="0"/>
              <a:ea typeface="Tahoma" charset="0"/>
              <a:cs typeface="Tahoma" charset="0"/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coherent treatment of correlated systematics across the three measurements                                                      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full statistical and systematic correlation matrices evaluated</a:t>
            </a:r>
            <a:endParaRPr lang="en-US" sz="15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87329" y="3944615"/>
            <a:ext cx="4656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binned in </a:t>
            </a:r>
            <a:r>
              <a:rPr lang="en-US" sz="1400" dirty="0" err="1">
                <a:latin typeface="Tahoma" charset="0"/>
                <a:ea typeface="Tahoma" charset="0"/>
                <a:cs typeface="Tahoma" charset="0"/>
              </a:rPr>
              <a:t>p</a:t>
            </a:r>
            <a:r>
              <a:rPr lang="en-US" sz="1400" dirty="0" err="1" smtClean="0">
                <a:latin typeface="Tahoma" charset="0"/>
                <a:ea typeface="Tahoma" charset="0"/>
                <a:cs typeface="Tahoma" charset="0"/>
              </a:rPr>
              <a:t>t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 or invariant mass, and rapidity variables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)</a:t>
            </a:r>
            <a:endParaRPr lang="en-US" sz="16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rot="16200000">
            <a:off x="-144246" y="920768"/>
            <a:ext cx="764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ratio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538178" y="3516271"/>
            <a:ext cx="4530962" cy="3539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R=0.4 (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shown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) and 0.6 anti-</a:t>
            </a:r>
            <a:r>
              <a:rPr lang="en-US" sz="1700" dirty="0" err="1" smtClean="0">
                <a:latin typeface="Tahoma" charset="0"/>
                <a:ea typeface="Tahoma" charset="0"/>
                <a:cs typeface="Tahoma" charset="0"/>
              </a:rPr>
              <a:t>kt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 jets measured</a:t>
            </a:r>
            <a:endParaRPr lang="en-US" sz="17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6148" y="4489758"/>
            <a:ext cx="4453024" cy="6093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 smtClean="0">
                <a:latin typeface="Tahoma" charset="0"/>
                <a:ea typeface="Tahoma" charset="0"/>
                <a:cs typeface="Tahoma" charset="0"/>
              </a:rPr>
              <a:t>theory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: NLOJET++, electroweak (inclusive and </a:t>
            </a:r>
            <a:r>
              <a:rPr lang="en-US" sz="1400" dirty="0" err="1" smtClean="0">
                <a:latin typeface="Tahoma" charset="0"/>
                <a:ea typeface="Tahoma" charset="0"/>
                <a:cs typeface="Tahoma" charset="0"/>
              </a:rPr>
              <a:t>dijet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) and non-perturbative corrections applied</a:t>
            </a:r>
            <a:endParaRPr lang="en-US" sz="14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0817" y="3894430"/>
            <a:ext cx="170341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latin typeface="Arial"/>
                <a:cs typeface="Arial"/>
              </a:rPr>
              <a:t>JHEP05 (2014) 059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62112" y="1300948"/>
            <a:ext cx="1767558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latin typeface="Arial"/>
                <a:cs typeface="Arial"/>
              </a:rPr>
              <a:t>JHEP02 (2015) 153</a:t>
            </a:r>
            <a:endParaRPr lang="en-US" sz="1300" dirty="0"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950631" y="2936981"/>
            <a:ext cx="1074556" cy="3231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  </a:t>
            </a:r>
            <a:r>
              <a:rPr lang="en-US" sz="1500" dirty="0" err="1" smtClean="0">
                <a:latin typeface="Arial"/>
                <a:cs typeface="Arial"/>
              </a:rPr>
              <a:t>pt</a:t>
            </a:r>
            <a:r>
              <a:rPr lang="en-US" sz="1500" dirty="0" smtClean="0">
                <a:latin typeface="Arial"/>
                <a:cs typeface="Arial"/>
              </a:rPr>
              <a:t> (</a:t>
            </a:r>
            <a:r>
              <a:rPr lang="en-US" sz="1500" dirty="0" err="1">
                <a:latin typeface="Arial"/>
                <a:cs typeface="Arial"/>
              </a:rPr>
              <a:t>G</a:t>
            </a:r>
            <a:r>
              <a:rPr lang="en-US" sz="1500" dirty="0" err="1" smtClean="0">
                <a:latin typeface="Arial"/>
                <a:cs typeface="Arial"/>
              </a:rPr>
              <a:t>eV</a:t>
            </a:r>
            <a:r>
              <a:rPr lang="en-US" sz="1500" dirty="0" smtClean="0">
                <a:latin typeface="Arial"/>
                <a:cs typeface="Arial"/>
              </a:rPr>
              <a:t>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44" name="Title 2"/>
          <p:cNvSpPr txBox="1">
            <a:spLocks/>
          </p:cNvSpPr>
          <p:nvPr/>
        </p:nvSpPr>
        <p:spPr>
          <a:xfrm>
            <a:off x="14990" y="24431"/>
            <a:ext cx="912901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ATLAS inclusive, </a:t>
            </a:r>
            <a:r>
              <a:rPr lang="en-US" sz="3600" b="1" dirty="0" err="1" smtClean="0">
                <a:latin typeface="Al Nile" charset="-78"/>
                <a:ea typeface="Al Nile" charset="-78"/>
                <a:cs typeface="Al Nile" charset="-78"/>
              </a:rPr>
              <a:t>dijet</a:t>
            </a: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 and </a:t>
            </a:r>
            <a:r>
              <a:rPr lang="en-US" sz="3600" b="1" dirty="0" err="1" smtClean="0">
                <a:latin typeface="Al Nile" charset="-78"/>
                <a:ea typeface="Al Nile" charset="-78"/>
                <a:cs typeface="Al Nile" charset="-78"/>
              </a:rPr>
              <a:t>trijet</a:t>
            </a: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 @ </a:t>
            </a:r>
            <a:r>
              <a:rPr lang="en-US" sz="3600" b="1" dirty="0" smtClean="0">
                <a:latin typeface="Arial" charset="0"/>
                <a:ea typeface="Arial" charset="0"/>
                <a:cs typeface="Arial" charset="0"/>
              </a:rPr>
              <a:t>7</a:t>
            </a: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TeV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4" t="91796"/>
          <a:stretch/>
        </p:blipFill>
        <p:spPr>
          <a:xfrm>
            <a:off x="343672" y="2457404"/>
            <a:ext cx="4244816" cy="3997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78306" y="790140"/>
            <a:ext cx="980866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latin typeface="Arial"/>
                <a:cs typeface="Arial"/>
              </a:rPr>
              <a:t>trijets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2671" y="2563728"/>
            <a:ext cx="249259" cy="291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712920" y="1304578"/>
            <a:ext cx="92713" cy="1161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6200000">
            <a:off x="4325433" y="893404"/>
            <a:ext cx="764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ratio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623763" y="2524500"/>
            <a:ext cx="1120876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dirty="0" err="1" smtClean="0">
                <a:latin typeface="Arial"/>
                <a:cs typeface="Arial"/>
              </a:rPr>
              <a:t>m</a:t>
            </a:r>
            <a:r>
              <a:rPr lang="en-US" sz="1500" baseline="-25000" dirty="0" err="1" smtClean="0">
                <a:latin typeface="Arial"/>
                <a:cs typeface="Arial"/>
              </a:rPr>
              <a:t>JJJ</a:t>
            </a:r>
            <a:r>
              <a:rPr lang="en-US" sz="1500" dirty="0" smtClean="0">
                <a:latin typeface="Arial"/>
                <a:cs typeface="Arial"/>
              </a:rPr>
              <a:t> (</a:t>
            </a:r>
            <a:r>
              <a:rPr lang="en-US" sz="1500" dirty="0" err="1">
                <a:latin typeface="Arial"/>
                <a:cs typeface="Arial"/>
              </a:rPr>
              <a:t>G</a:t>
            </a:r>
            <a:r>
              <a:rPr lang="en-US" sz="1500" dirty="0" err="1" smtClean="0">
                <a:latin typeface="Arial"/>
                <a:cs typeface="Arial"/>
              </a:rPr>
              <a:t>eV</a:t>
            </a:r>
            <a:r>
              <a:rPr lang="en-US" sz="1500" dirty="0" smtClean="0">
                <a:latin typeface="Arial"/>
                <a:cs typeface="Arial"/>
              </a:rPr>
              <a:t>)</a:t>
            </a:r>
            <a:endParaRPr lang="en-US" sz="1500" dirty="0">
              <a:latin typeface="Arial"/>
              <a:cs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t="87115" r="59213" b="7148"/>
          <a:stretch/>
        </p:blipFill>
        <p:spPr>
          <a:xfrm>
            <a:off x="212991" y="4992803"/>
            <a:ext cx="4107136" cy="395069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313408" y="5271470"/>
            <a:ext cx="14661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 smtClean="0">
                <a:latin typeface="Arial"/>
                <a:cs typeface="Arial"/>
              </a:rPr>
              <a:t>m</a:t>
            </a:r>
            <a:r>
              <a:rPr lang="en-US" sz="1500" baseline="-25000" dirty="0" err="1" smtClean="0">
                <a:latin typeface="Arial"/>
                <a:cs typeface="Arial"/>
              </a:rPr>
              <a:t>JJ</a:t>
            </a:r>
            <a:r>
              <a:rPr lang="en-US" sz="1500" dirty="0" smtClean="0">
                <a:latin typeface="Arial"/>
                <a:cs typeface="Arial"/>
              </a:rPr>
              <a:t> (</a:t>
            </a:r>
            <a:r>
              <a:rPr lang="en-US" sz="1500" dirty="0" err="1" smtClean="0">
                <a:latin typeface="Arial"/>
                <a:cs typeface="Arial"/>
              </a:rPr>
              <a:t>TeV</a:t>
            </a:r>
            <a:r>
              <a:rPr lang="en-US" sz="1500" dirty="0" smtClean="0">
                <a:latin typeface="Arial"/>
                <a:cs typeface="Arial"/>
              </a:rPr>
              <a:t>)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 rot="16200000">
            <a:off x="-124424" y="2990289"/>
            <a:ext cx="764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ratio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7" t="64035" r="2907" b="21052"/>
          <a:stretch/>
        </p:blipFill>
        <p:spPr>
          <a:xfrm>
            <a:off x="730674" y="3448250"/>
            <a:ext cx="1312031" cy="7193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120270" y="3442348"/>
            <a:ext cx="1503493" cy="3350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8" t="29976" r="4511" b="62156"/>
          <a:stretch/>
        </p:blipFill>
        <p:spPr>
          <a:xfrm>
            <a:off x="2247048" y="3298606"/>
            <a:ext cx="1067700" cy="45158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8" t="29976" r="4511" b="62156"/>
          <a:stretch/>
        </p:blipFill>
        <p:spPr>
          <a:xfrm>
            <a:off x="6929718" y="1003685"/>
            <a:ext cx="981865" cy="41527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8" t="29976" r="4511" b="62156"/>
          <a:stretch/>
        </p:blipFill>
        <p:spPr>
          <a:xfrm>
            <a:off x="1640995" y="1844995"/>
            <a:ext cx="1067700" cy="45158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09369" y="6443663"/>
            <a:ext cx="147857" cy="18573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8976179" y="901213"/>
            <a:ext cx="167821" cy="1942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7919635" y="3146156"/>
            <a:ext cx="45719" cy="146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835530" y="784972"/>
            <a:ext cx="126701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inclusive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9" name="Slide Number Placeholder 7"/>
          <p:cNvSpPr txBox="1">
            <a:spLocks/>
          </p:cNvSpPr>
          <p:nvPr/>
        </p:nvSpPr>
        <p:spPr>
          <a:xfrm>
            <a:off x="8668234" y="6354762"/>
            <a:ext cx="3471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20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789" y="1465669"/>
            <a:ext cx="20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1</a:t>
            </a:r>
            <a:endParaRPr lang="en-US" sz="16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-41772" y="1757557"/>
            <a:ext cx="637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0.8</a:t>
            </a:r>
            <a:endParaRPr lang="en-US" sz="16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-44352" y="2033941"/>
            <a:ext cx="637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0.6</a:t>
            </a:r>
            <a:endParaRPr lang="en-US" sz="160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4" t="6822" b="75465"/>
          <a:stretch/>
        </p:blipFill>
        <p:spPr>
          <a:xfrm>
            <a:off x="509163" y="1807931"/>
            <a:ext cx="1144108" cy="657552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2402028" y="2146873"/>
            <a:ext cx="204231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smtClean="0">
                <a:latin typeface="Arial"/>
                <a:cs typeface="Arial"/>
              </a:rPr>
              <a:t>EPJC (2015) 75, 228</a:t>
            </a:r>
            <a:endParaRPr lang="en-US" sz="110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07" t="79405" r="4253" b="12224"/>
          <a:stretch/>
        </p:blipFill>
        <p:spPr>
          <a:xfrm>
            <a:off x="6345855" y="2375497"/>
            <a:ext cx="1009519" cy="4563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07" t="61277" r="5317" b="33903"/>
          <a:stretch/>
        </p:blipFill>
        <p:spPr>
          <a:xfrm>
            <a:off x="5300131" y="2207460"/>
            <a:ext cx="912242" cy="26279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07" t="70111" r="1919" b="22737"/>
          <a:stretch/>
        </p:blipFill>
        <p:spPr>
          <a:xfrm>
            <a:off x="5281156" y="2454855"/>
            <a:ext cx="1222954" cy="3899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6112" r="77455" b="88963"/>
          <a:stretch/>
        </p:blipFill>
        <p:spPr>
          <a:xfrm>
            <a:off x="5321238" y="1021943"/>
            <a:ext cx="910596" cy="3236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12373" y="1041864"/>
            <a:ext cx="285164" cy="210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1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 txBox="1">
            <a:spLocks/>
          </p:cNvSpPr>
          <p:nvPr/>
        </p:nvSpPr>
        <p:spPr>
          <a:xfrm>
            <a:off x="14990" y="24431"/>
            <a:ext cx="6628698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ATLAS prompt photons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5224065" y="5443751"/>
            <a:ext cx="29903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9690" y="855919"/>
            <a:ext cx="8641423" cy="7571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9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s</a:t>
            </a:r>
            <a:r>
              <a:rPr lang="en-US" sz="19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ensitive to gluon density </a:t>
            </a:r>
            <a:r>
              <a:rPr lang="en-US" sz="19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at medium </a:t>
            </a:r>
            <a:r>
              <a:rPr lang="en-US" sz="19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and high </a:t>
            </a:r>
            <a:r>
              <a:rPr lang="en-US" sz="19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x</a:t>
            </a:r>
            <a:endParaRPr lang="en-US" sz="1900" dirty="0" smtClean="0">
              <a:solidFill>
                <a:srgbClr val="FF0000"/>
              </a:solidFill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700" dirty="0">
                <a:latin typeface="Tahoma" charset="0"/>
                <a:ea typeface="Tahoma" charset="0"/>
                <a:cs typeface="Tahoma" charset="0"/>
              </a:rPr>
              <a:t>c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leaner exp. environment compared to jet cross section measurements</a:t>
            </a:r>
            <a:endParaRPr lang="en-US" dirty="0" smtClean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67591" y="102094"/>
            <a:ext cx="3062105" cy="63402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300" smtClean="0">
                <a:latin typeface="Arial"/>
                <a:cs typeface="Arial"/>
              </a:rPr>
              <a:t>ATLAS √s=7 </a:t>
            </a:r>
            <a:r>
              <a:rPr lang="en-US" sz="1300" dirty="0" err="1" smtClean="0">
                <a:latin typeface="Arial"/>
                <a:cs typeface="Arial"/>
              </a:rPr>
              <a:t>TeV</a:t>
            </a:r>
            <a:r>
              <a:rPr lang="en-US" sz="1300" dirty="0" smtClean="0">
                <a:latin typeface="Arial"/>
                <a:cs typeface="Arial"/>
              </a:rPr>
              <a:t> measurement</a:t>
            </a:r>
            <a:r>
              <a:rPr lang="en-US" sz="1600" dirty="0" smtClean="0">
                <a:latin typeface="Arial"/>
                <a:cs typeface="Arial"/>
              </a:rPr>
              <a:t>:</a:t>
            </a:r>
          </a:p>
          <a:p>
            <a:pPr algn="r">
              <a:lnSpc>
                <a:spcPct val="110000"/>
              </a:lnSpc>
            </a:pPr>
            <a:r>
              <a:rPr lang="en-US" sz="1600" dirty="0" smtClean="0">
                <a:latin typeface="Arial"/>
                <a:cs typeface="Arial"/>
              </a:rPr>
              <a:t>Phys Rev D89 (2014) 052004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3" t="6285" r="2269"/>
          <a:stretch/>
        </p:blipFill>
        <p:spPr>
          <a:xfrm>
            <a:off x="4579495" y="2747844"/>
            <a:ext cx="4144780" cy="40103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285" r="52561"/>
          <a:stretch/>
        </p:blipFill>
        <p:spPr>
          <a:xfrm>
            <a:off x="449705" y="2755468"/>
            <a:ext cx="4132429" cy="3988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1586" y="4564901"/>
            <a:ext cx="1671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mtClean="0">
                <a:latin typeface="Arial" charset="0"/>
                <a:ea typeface="Arial" charset="0"/>
                <a:cs typeface="Arial" charset="0"/>
              </a:rPr>
              <a:t>entral region</a:t>
            </a:r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3976" y="1604612"/>
            <a:ext cx="8870024" cy="6832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600" b="1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ATLAS study</a:t>
            </a:r>
            <a:r>
              <a:rPr lang="en-US" sz="16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: </a:t>
            </a:r>
            <a:r>
              <a:rPr lang="en-US" sz="1600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comparison of data with different </a:t>
            </a:r>
            <a:r>
              <a:rPr lang="en-US" sz="16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PDFs; validated use of                                               MCFM for fast NLO calculations (</a:t>
            </a:r>
            <a:r>
              <a:rPr lang="en-US" sz="15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via </a:t>
            </a:r>
            <a:r>
              <a:rPr lang="en-US" sz="15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APPLGRID, </a:t>
            </a:r>
            <a:r>
              <a:rPr lang="en-US" sz="10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EPJC 66 (2010) 503</a:t>
            </a:r>
            <a:r>
              <a:rPr lang="en-US" sz="16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) vs. </a:t>
            </a:r>
            <a:r>
              <a:rPr lang="en-US" sz="1600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JetPhox</a:t>
            </a:r>
            <a:r>
              <a:rPr lang="en-US" sz="16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9705" y="2487702"/>
            <a:ext cx="3888922" cy="41242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sz="1600" smtClean="0">
                <a:latin typeface="Arial"/>
                <a:cs typeface="Arial"/>
              </a:rPr>
              <a:t>ATL-PHYS-PUB-2013-018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317053" y="3751846"/>
            <a:ext cx="312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ahoma" charset="0"/>
                <a:ea typeface="Tahoma" charset="0"/>
                <a:cs typeface="Tahoma" charset="0"/>
              </a:rPr>
              <a:t>s</a:t>
            </a:r>
            <a:r>
              <a:rPr lang="en-US" sz="1200" dirty="0" smtClean="0">
                <a:latin typeface="Tahoma" charset="0"/>
                <a:ea typeface="Tahoma" charset="0"/>
                <a:cs typeface="Tahoma" charset="0"/>
              </a:rPr>
              <a:t>cale uncertainties dominate theory </a:t>
            </a:r>
            <a:r>
              <a:rPr lang="en-US" sz="1200" dirty="0" err="1" smtClean="0">
                <a:latin typeface="Tahoma" charset="0"/>
                <a:ea typeface="Tahoma" charset="0"/>
                <a:cs typeface="Tahoma" charset="0"/>
              </a:rPr>
              <a:t>preds</a:t>
            </a:r>
            <a:r>
              <a:rPr lang="en-US" sz="1200" dirty="0" smtClean="0">
                <a:latin typeface="Tahoma" charset="0"/>
                <a:ea typeface="Tahoma" charset="0"/>
                <a:cs typeface="Tahoma" charset="0"/>
              </a:rPr>
              <a:t>.</a:t>
            </a:r>
            <a:endParaRPr lang="en-US" sz="12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22757" y="2312925"/>
            <a:ext cx="360693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200" dirty="0" err="1" smtClean="0">
                <a:latin typeface="Sinhala Sangam MN" charset="0"/>
                <a:ea typeface="Sinhala Sangam MN" charset="0"/>
                <a:cs typeface="Sinhala Sangam MN" charset="0"/>
              </a:rPr>
              <a:t>JetPhox</a:t>
            </a:r>
            <a:r>
              <a:rPr lang="en-US" sz="1200" dirty="0" smtClean="0">
                <a:latin typeface="Sinhala Sangam MN" charset="0"/>
                <a:ea typeface="Sinhala Sangam MN" charset="0"/>
                <a:cs typeface="Sinhala Sangam MN" charset="0"/>
              </a:rPr>
              <a:t> has NLO fragmentation, MCFM only LO (fragmentation k-factors applied to MCFM)</a:t>
            </a:r>
            <a:endParaRPr lang="en-US" sz="1200" dirty="0">
              <a:latin typeface="Sinhala Sangam MN" charset="0"/>
              <a:ea typeface="Sinhala Sangam MN" charset="0"/>
              <a:cs typeface="Sinhala Sangam MN" charset="0"/>
            </a:endParaRPr>
          </a:p>
        </p:txBody>
      </p:sp>
      <p:sp>
        <p:nvSpPr>
          <p:cNvPr id="14" name="Slide Number Placeholder 7"/>
          <p:cNvSpPr txBox="1">
            <a:spLocks/>
          </p:cNvSpPr>
          <p:nvPr/>
        </p:nvSpPr>
        <p:spPr>
          <a:xfrm>
            <a:off x="8714728" y="6354762"/>
            <a:ext cx="3471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21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841" y="878125"/>
            <a:ext cx="1257215" cy="10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8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72" y="963364"/>
            <a:ext cx="8048468" cy="4018102"/>
          </a:xfrm>
          <a:prstGeom prst="rect">
            <a:avLst/>
          </a:prstGeom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14990" y="24431"/>
            <a:ext cx="912901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ATLAS photons @ </a:t>
            </a:r>
            <a:r>
              <a:rPr lang="en-US" sz="3400" b="1" dirty="0" smtClean="0">
                <a:latin typeface="Arial" charset="0"/>
                <a:ea typeface="Arial" charset="0"/>
                <a:cs typeface="Arial" charset="0"/>
              </a:rPr>
              <a:t>8</a:t>
            </a: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TeV</a:t>
            </a:r>
          </a:p>
        </p:txBody>
      </p:sp>
      <p:sp>
        <p:nvSpPr>
          <p:cNvPr id="5" name="Rectangle 4"/>
          <p:cNvSpPr/>
          <p:nvPr/>
        </p:nvSpPr>
        <p:spPr>
          <a:xfrm>
            <a:off x="5224065" y="5443751"/>
            <a:ext cx="29903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129386" y="93443"/>
            <a:ext cx="1906128" cy="41242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600" dirty="0" err="1" smtClean="0">
                <a:latin typeface="Arial"/>
                <a:cs typeface="Arial"/>
              </a:rPr>
              <a:t>arXiv</a:t>
            </a:r>
            <a:r>
              <a:rPr lang="en-US" sz="1600" dirty="0" smtClean="0">
                <a:latin typeface="Arial"/>
                <a:cs typeface="Arial"/>
              </a:rPr>
              <a:t>: 1605.03495</a:t>
            </a:r>
            <a:endParaRPr lang="en-US" sz="1600" b="1" dirty="0">
              <a:solidFill>
                <a:srgbClr val="EF22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664" y="5041043"/>
            <a:ext cx="8793319" cy="174201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900" b="1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n</a:t>
            </a:r>
            <a:r>
              <a:rPr lang="en-US" sz="1900" b="1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ew ATLAS measurements</a:t>
            </a:r>
            <a:r>
              <a:rPr lang="en-US" sz="19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here compared to </a:t>
            </a:r>
            <a:r>
              <a:rPr lang="en-US" dirty="0" err="1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JetPhox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en-US" dirty="0" err="1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PeTer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                 </a:t>
            </a:r>
            <a:r>
              <a:rPr lang="en-US" sz="1400" dirty="0" err="1" smtClean="0">
                <a:latin typeface="Tahoma" charset="0"/>
                <a:ea typeface="Tahoma" charset="0"/>
                <a:cs typeface="Tahoma" charset="0"/>
              </a:rPr>
              <a:t>PeTer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 based on </a:t>
            </a:r>
            <a:r>
              <a:rPr lang="en-US" sz="1400" dirty="0" err="1" smtClean="0">
                <a:latin typeface="Tahoma" charset="0"/>
                <a:ea typeface="Tahoma" charset="0"/>
                <a:cs typeface="Tahoma" charset="0"/>
              </a:rPr>
              <a:t>JetPhox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 calculations, but with running 𝝰</a:t>
            </a:r>
            <a:r>
              <a:rPr lang="en-US" sz="900" dirty="0" smtClean="0">
                <a:latin typeface="Tahoma" charset="0"/>
                <a:ea typeface="Tahoma" charset="0"/>
                <a:cs typeface="Tahoma" charset="0"/>
              </a:rPr>
              <a:t>EM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 and threshold </a:t>
            </a:r>
            <a:r>
              <a:rPr lang="en-US" sz="1400" dirty="0" err="1" smtClean="0">
                <a:latin typeface="Tahoma" charset="0"/>
                <a:ea typeface="Tahoma" charset="0"/>
                <a:cs typeface="Tahoma" charset="0"/>
              </a:rPr>
              <a:t>resummation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;                 improved agreement and reduced uncertainties (by about 20% c.f. </a:t>
            </a:r>
            <a:r>
              <a:rPr lang="en-US" sz="1500" dirty="0" err="1" smtClean="0">
                <a:latin typeface="Tahoma" charset="0"/>
                <a:ea typeface="Tahoma" charset="0"/>
                <a:cs typeface="Tahoma" charset="0"/>
              </a:rPr>
              <a:t>JetPhox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)</a:t>
            </a:r>
          </a:p>
          <a:p>
            <a:pPr marL="342900" indent="-342900">
              <a:lnSpc>
                <a:spcPct val="20000"/>
              </a:lnSpc>
              <a:buFont typeface="Arial" charset="0"/>
              <a:buChar char="•"/>
            </a:pPr>
            <a:endParaRPr lang="en-US" sz="2000" dirty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covers wider phase space and </a:t>
            </a:r>
            <a:r>
              <a:rPr lang="en-US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uncerts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. halved c.f. previous ATLAS analyses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useful constraints for future global PDF fits</a:t>
            </a:r>
          </a:p>
        </p:txBody>
      </p:sp>
      <p:sp>
        <p:nvSpPr>
          <p:cNvPr id="8" name="Slide Number Placeholder 7"/>
          <p:cNvSpPr txBox="1">
            <a:spLocks/>
          </p:cNvSpPr>
          <p:nvPr/>
        </p:nvSpPr>
        <p:spPr>
          <a:xfrm>
            <a:off x="8668234" y="6354762"/>
            <a:ext cx="3471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22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072981" y="3784576"/>
            <a:ext cx="1768840" cy="599607"/>
            <a:chOff x="389744" y="1184223"/>
            <a:chExt cx="1768840" cy="599607"/>
          </a:xfrm>
        </p:grpSpPr>
        <p:sp>
          <p:nvSpPr>
            <p:cNvPr id="10" name="Chord 9"/>
            <p:cNvSpPr/>
            <p:nvPr/>
          </p:nvSpPr>
          <p:spPr>
            <a:xfrm>
              <a:off x="389744" y="1184223"/>
              <a:ext cx="1768840" cy="599607"/>
            </a:xfrm>
            <a:prstGeom prst="chor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4635" y="1259174"/>
              <a:ext cx="11392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Palatino" charset="0"/>
                  <a:ea typeface="Palatino" charset="0"/>
                  <a:cs typeface="Palatino" charset="0"/>
                </a:rPr>
                <a:t>new</a:t>
              </a:r>
              <a:endParaRPr lang="en-US" sz="2400" b="1" dirty="0">
                <a:latin typeface="Palatino" charset="0"/>
                <a:ea typeface="Palatino" charset="0"/>
                <a:cs typeface="Palatino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335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1" b="8662"/>
          <a:stretch/>
        </p:blipFill>
        <p:spPr>
          <a:xfrm>
            <a:off x="6396591" y="2360357"/>
            <a:ext cx="2651456" cy="26722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2" y="3691303"/>
            <a:ext cx="3072701" cy="2937067"/>
          </a:xfrm>
          <a:prstGeom prst="rect">
            <a:avLst/>
          </a:prstGeom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774915" y="-18433"/>
            <a:ext cx="8369084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>
                <a:latin typeface="Al Nile" charset="-78"/>
                <a:ea typeface="Al Nile" charset="-78"/>
                <a:cs typeface="Al Nile" charset="-78"/>
              </a:rPr>
              <a:t>o</a:t>
            </a: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ther jet and photon inputs:</a:t>
            </a:r>
            <a:endParaRPr lang="en-US" sz="3200" b="1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24065" y="5443751"/>
            <a:ext cx="29903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29" y="803567"/>
            <a:ext cx="4807553" cy="276434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993" y="3722299"/>
            <a:ext cx="3198222" cy="18035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46757" y="3214076"/>
            <a:ext cx="146753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Arial" charset="0"/>
                <a:ea typeface="Arial" charset="0"/>
                <a:cs typeface="Arial" charset="0"/>
              </a:rPr>
              <a:t>√s=13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TeV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6629" y="434236"/>
            <a:ext cx="128155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√s=8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TeV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86972" y="870403"/>
            <a:ext cx="3684496" cy="131112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ATLAS four-jet measurement </a:t>
            </a:r>
          </a:p>
          <a:p>
            <a:pPr algn="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n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ot a direct input for PDFs currently, but potential in the future              JHEP12 (2015) 105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17528" y="5970167"/>
            <a:ext cx="5477909" cy="7201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ATLAS first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inclusive jet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prompt photon            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measurements at √s=13 </a:t>
            </a:r>
            <a:r>
              <a:rPr lang="en-US" sz="1600" dirty="0" err="1">
                <a:latin typeface="Tahoma" charset="0"/>
                <a:ea typeface="Tahoma" charset="0"/>
                <a:cs typeface="Tahoma" charset="0"/>
              </a:rPr>
              <a:t>T</a:t>
            </a:r>
            <a:r>
              <a:rPr lang="en-US" sz="1600" dirty="0" err="1" smtClean="0">
                <a:latin typeface="Tahoma" charset="0"/>
                <a:ea typeface="Tahoma" charset="0"/>
                <a:cs typeface="Tahoma" charset="0"/>
              </a:rPr>
              <a:t>eV</a:t>
            </a:r>
            <a:endParaRPr lang="en-US" sz="1600" dirty="0" smtClean="0"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6939913" y="5144338"/>
            <a:ext cx="6535" cy="747601"/>
          </a:xfrm>
          <a:prstGeom prst="straightConnector1">
            <a:avLst/>
          </a:prstGeom>
          <a:ln>
            <a:solidFill>
              <a:srgbClr val="0633C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3259451" y="5602757"/>
            <a:ext cx="1864731" cy="289182"/>
          </a:xfrm>
          <a:prstGeom prst="straightConnector1">
            <a:avLst/>
          </a:prstGeom>
          <a:ln>
            <a:solidFill>
              <a:srgbClr val="0633C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5124182" y="5525858"/>
            <a:ext cx="1425" cy="381580"/>
          </a:xfrm>
          <a:prstGeom prst="straightConnector1">
            <a:avLst/>
          </a:prstGeom>
          <a:ln>
            <a:solidFill>
              <a:srgbClr val="0633C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4838693" y="1115790"/>
            <a:ext cx="811457" cy="243077"/>
          </a:xfrm>
          <a:prstGeom prst="straightConnector1">
            <a:avLst/>
          </a:prstGeom>
          <a:ln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1077809" y="4152850"/>
            <a:ext cx="1991764" cy="332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3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ATLAS-CONF-2015-034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129220" y="5054875"/>
            <a:ext cx="18662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ATLAS-PHYS-PUB-2015-016</a:t>
            </a:r>
            <a:endParaRPr lang="en-US" sz="10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0" name="Slide Number Placeholder 7"/>
          <p:cNvSpPr txBox="1">
            <a:spLocks/>
          </p:cNvSpPr>
          <p:nvPr/>
        </p:nvSpPr>
        <p:spPr>
          <a:xfrm>
            <a:off x="8668234" y="6354762"/>
            <a:ext cx="3471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23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99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 txBox="1">
            <a:spLocks/>
          </p:cNvSpPr>
          <p:nvPr/>
        </p:nvSpPr>
        <p:spPr>
          <a:xfrm>
            <a:off x="14990" y="24431"/>
            <a:ext cx="912901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ATLAS top quark </a:t>
            </a:r>
            <a:r>
              <a:rPr lang="en-US" sz="3600" b="1" smtClean="0">
                <a:latin typeface="Al Nile" charset="-78"/>
                <a:ea typeface="Al Nile" charset="-78"/>
                <a:cs typeface="Al Nile" charset="-78"/>
              </a:rPr>
              <a:t>pair production</a:t>
            </a:r>
            <a:endParaRPr lang="en-US" sz="3600" b="1" dirty="0" smtClean="0">
              <a:latin typeface="Al Nile" charset="-78"/>
              <a:ea typeface="Al Nile" charset="-78"/>
              <a:cs typeface="Al Nile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24065" y="5443751"/>
            <a:ext cx="29903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668234" y="6354762"/>
            <a:ext cx="347175" cy="365125"/>
          </a:xfrm>
        </p:spPr>
        <p:txBody>
          <a:bodyPr/>
          <a:lstStyle/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24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6731" y="4835251"/>
            <a:ext cx="4067317" cy="17035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ATLAS </a:t>
            </a:r>
            <a:r>
              <a:rPr lang="en-US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ttbar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total cross sections 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available at √s=7, 8 and </a:t>
            </a:r>
            <a:r>
              <a:rPr lang="en-US" sz="1700" b="1" dirty="0" smtClean="0">
                <a:solidFill>
                  <a:srgbClr val="EF2200"/>
                </a:solidFill>
                <a:latin typeface="Tahoma" charset="0"/>
                <a:ea typeface="Tahoma" charset="0"/>
                <a:cs typeface="Tahoma" charset="0"/>
              </a:rPr>
              <a:t>13 </a:t>
            </a:r>
            <a:r>
              <a:rPr lang="en-US" sz="1700" b="1" dirty="0" err="1" smtClean="0">
                <a:solidFill>
                  <a:srgbClr val="EF2200"/>
                </a:solidFill>
                <a:latin typeface="Tahoma" charset="0"/>
                <a:ea typeface="Tahoma" charset="0"/>
                <a:cs typeface="Tahoma" charset="0"/>
              </a:rPr>
              <a:t>TeV</a:t>
            </a:r>
            <a:r>
              <a:rPr lang="en-US" sz="1700" b="1" dirty="0" smtClean="0">
                <a:solidFill>
                  <a:srgbClr val="EF2200"/>
                </a:solidFill>
                <a:latin typeface="Tahoma" charset="0"/>
                <a:ea typeface="Tahoma" charset="0"/>
                <a:cs typeface="Tahoma" charset="0"/>
              </a:rPr>
              <a:t>                                       </a:t>
            </a:r>
            <a:r>
              <a:rPr lang="en-US" sz="1500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eμ</a:t>
            </a:r>
            <a:r>
              <a:rPr lang="en-US" sz="15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(shown)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1500" dirty="0" err="1" smtClean="0">
                <a:latin typeface="Tahoma" charset="0"/>
                <a:ea typeface="Tahoma" charset="0"/>
                <a:cs typeface="Tahoma" charset="0"/>
              </a:rPr>
              <a:t>ee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/</a:t>
            </a:r>
            <a:r>
              <a:rPr lang="en-US" sz="1500" dirty="0" err="1" smtClean="0">
                <a:latin typeface="Tahoma" charset="0"/>
                <a:ea typeface="Tahoma" charset="0"/>
                <a:cs typeface="Tahoma" charset="0"/>
              </a:rPr>
              <a:t>μμ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en-US" sz="1500" dirty="0" err="1" smtClean="0">
                <a:latin typeface="Tahoma" charset="0"/>
                <a:ea typeface="Tahoma" charset="0"/>
                <a:cs typeface="Tahoma" charset="0"/>
              </a:rPr>
              <a:t>l+jets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 channels                                                                        </a:t>
            </a:r>
            <a:r>
              <a:rPr lang="en-US" sz="1600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Run 1 measurements already used in modern, global PDF fits</a:t>
            </a:r>
          </a:p>
          <a:p>
            <a:pPr marL="342900" indent="-342900">
              <a:lnSpc>
                <a:spcPct val="30000"/>
              </a:lnSpc>
              <a:buFont typeface="Arial" charset="0"/>
              <a:buChar char="•"/>
            </a:pPr>
            <a:endParaRPr lang="en-US" sz="17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95012" y="4863450"/>
            <a:ext cx="4264001" cy="1394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ATLAS</a:t>
            </a: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b="1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ttbar</a:t>
            </a:r>
            <a:r>
              <a:rPr lang="en-US" b="1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en-US" b="1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Z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cross </a:t>
            </a: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section </a:t>
            </a:r>
            <a:r>
              <a:rPr lang="en-US" b="1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ratio</a:t>
            </a: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at </a:t>
            </a: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√s=13 </a:t>
            </a:r>
            <a:r>
              <a:rPr lang="en-US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TeV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; </a:t>
            </a:r>
            <a:r>
              <a:rPr lang="en-US" sz="1650" dirty="0" smtClean="0">
                <a:latin typeface="Tahoma" charset="0"/>
                <a:ea typeface="Tahoma" charset="0"/>
                <a:cs typeface="Tahoma" charset="0"/>
              </a:rPr>
              <a:t>dominant systematics </a:t>
            </a:r>
            <a:r>
              <a:rPr lang="en-US" sz="1650" dirty="0">
                <a:latin typeface="Tahoma" charset="0"/>
                <a:ea typeface="Tahoma" charset="0"/>
                <a:cs typeface="Tahoma" charset="0"/>
              </a:rPr>
              <a:t>largely </a:t>
            </a:r>
            <a:r>
              <a:rPr lang="en-US" sz="1650" dirty="0" smtClean="0">
                <a:latin typeface="Tahoma" charset="0"/>
                <a:ea typeface="Tahoma" charset="0"/>
                <a:cs typeface="Tahoma" charset="0"/>
              </a:rPr>
              <a:t>cancel in ratio                                             </a:t>
            </a:r>
            <a:r>
              <a:rPr lang="en-US" dirty="0" smtClean="0">
                <a:solidFill>
                  <a:srgbClr val="EF2200"/>
                </a:solidFill>
                <a:latin typeface="Tahoma" charset="0"/>
                <a:ea typeface="Tahoma" charset="0"/>
                <a:cs typeface="Tahoma" charset="0"/>
              </a:rPr>
              <a:t>sensitive </a:t>
            </a:r>
            <a:r>
              <a:rPr lang="en-US" dirty="0">
                <a:solidFill>
                  <a:srgbClr val="EF2200"/>
                </a:solidFill>
                <a:latin typeface="Tahoma" charset="0"/>
                <a:ea typeface="Tahoma" charset="0"/>
                <a:cs typeface="Tahoma" charset="0"/>
              </a:rPr>
              <a:t>to ratio of gluon to sea </a:t>
            </a:r>
            <a:r>
              <a:rPr lang="en-US" dirty="0" smtClean="0">
                <a:solidFill>
                  <a:srgbClr val="EF2200"/>
                </a:solidFill>
                <a:latin typeface="Tahoma" charset="0"/>
                <a:ea typeface="Tahoma" charset="0"/>
                <a:cs typeface="Tahoma" charset="0"/>
              </a:rPr>
              <a:t>quarks</a:t>
            </a:r>
            <a:endParaRPr lang="en-US" dirty="0">
              <a:solidFill>
                <a:srgbClr val="EF22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852" y="1638476"/>
            <a:ext cx="4586048" cy="29384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990" y="1624951"/>
            <a:ext cx="4910424" cy="3234414"/>
            <a:chOff x="14990" y="1282051"/>
            <a:chExt cx="4910424" cy="323441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0" y="1282051"/>
              <a:ext cx="4737903" cy="3234414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3156574" y="2777480"/>
              <a:ext cx="1768840" cy="599607"/>
              <a:chOff x="389744" y="1184223"/>
              <a:chExt cx="1768840" cy="599607"/>
            </a:xfrm>
          </p:grpSpPr>
          <p:sp>
            <p:nvSpPr>
              <p:cNvPr id="19" name="Chord 18"/>
              <p:cNvSpPr/>
              <p:nvPr/>
            </p:nvSpPr>
            <p:spPr>
              <a:xfrm>
                <a:off x="389744" y="1184223"/>
                <a:ext cx="1768840" cy="599607"/>
              </a:xfrm>
              <a:prstGeom prst="chord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54635" y="1259174"/>
                <a:ext cx="11392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latin typeface="Palatino" charset="0"/>
                    <a:ea typeface="Palatino" charset="0"/>
                    <a:cs typeface="Palatino" charset="0"/>
                  </a:rPr>
                  <a:t>new</a:t>
                </a:r>
                <a:endParaRPr lang="en-US" sz="2400" b="1" dirty="0">
                  <a:latin typeface="Palatino" charset="0"/>
                  <a:ea typeface="Palatino" charset="0"/>
                  <a:cs typeface="Palatino" charset="0"/>
                </a:endParaRPr>
              </a:p>
            </p:txBody>
          </p:sp>
        </p:grpSp>
        <p:cxnSp>
          <p:nvCxnSpPr>
            <p:cNvPr id="3" name="Straight Arrow Connector 2"/>
            <p:cNvCxnSpPr/>
            <p:nvPr/>
          </p:nvCxnSpPr>
          <p:spPr>
            <a:xfrm flipV="1">
              <a:off x="4045059" y="2076773"/>
              <a:ext cx="0" cy="700707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556595" y="836833"/>
            <a:ext cx="8793718" cy="4247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s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ensitive to 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gluon at high x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(strong correlation between gluon, 𝝰</a:t>
            </a:r>
            <a:r>
              <a:rPr lang="en-US" sz="1200" dirty="0" smtClean="0">
                <a:latin typeface="Tahoma" charset="0"/>
                <a:ea typeface="Tahoma" charset="0"/>
                <a:cs typeface="Tahoma" charset="0"/>
              </a:rPr>
              <a:t>s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dirty="0" err="1" smtClean="0">
                <a:latin typeface="Tahoma" charset="0"/>
                <a:ea typeface="Tahoma" charset="0"/>
                <a:cs typeface="Tahoma" charset="0"/>
              </a:rPr>
              <a:t>m</a:t>
            </a:r>
            <a:r>
              <a:rPr lang="en-US" sz="1200" dirty="0" err="1" smtClean="0">
                <a:latin typeface="Tahoma" charset="0"/>
                <a:ea typeface="Tahoma" charset="0"/>
                <a:cs typeface="Tahoma" charset="0"/>
              </a:rPr>
              <a:t>top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)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13582" y="1398834"/>
            <a:ext cx="2473889" cy="38779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smtClean="0">
                <a:latin typeface="Arial"/>
                <a:cs typeface="Arial"/>
              </a:rPr>
              <a:t>ATLAS-CONF-2016-006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6562587" y="1394095"/>
            <a:ext cx="2541722" cy="38779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latin typeface="Arial"/>
                <a:cs typeface="Arial"/>
              </a:rPr>
              <a:t>ATLAS-CONF-2015-049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849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 txBox="1">
            <a:spLocks/>
          </p:cNvSpPr>
          <p:nvPr/>
        </p:nvSpPr>
        <p:spPr>
          <a:xfrm>
            <a:off x="14990" y="24431"/>
            <a:ext cx="912901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ATLAS </a:t>
            </a:r>
            <a:r>
              <a:rPr lang="en-US" sz="3600" b="1" smtClean="0">
                <a:latin typeface="Al Nile" charset="-78"/>
                <a:ea typeface="Al Nile" charset="-78"/>
                <a:cs typeface="Al Nile" charset="-78"/>
              </a:rPr>
              <a:t>top quark pair production</a:t>
            </a:r>
            <a:endParaRPr lang="en-US" sz="3600" b="1" dirty="0" smtClean="0">
              <a:latin typeface="Al Nile" charset="-78"/>
              <a:ea typeface="Al Nile" charset="-78"/>
              <a:cs typeface="Al Nile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24065" y="5443751"/>
            <a:ext cx="29903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11" y="1024315"/>
            <a:ext cx="4151384" cy="4026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711" y="1014559"/>
            <a:ext cx="4151384" cy="40269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3880" y="6431280"/>
            <a:ext cx="121920" cy="16764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739163" y="797287"/>
            <a:ext cx="2873948" cy="412421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sz="1600" dirty="0" smtClean="0">
                <a:latin typeface="Arial"/>
                <a:cs typeface="Arial"/>
              </a:rPr>
              <a:t>Phys Rev D90 (2014) 072004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8420930" y="6499015"/>
            <a:ext cx="121920" cy="16764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5568" y="5092889"/>
            <a:ext cx="8861420" cy="151118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cross sections differential in </a:t>
            </a:r>
            <a:r>
              <a:rPr lang="en-US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m</a:t>
            </a:r>
            <a:r>
              <a:rPr lang="en-US" sz="1200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tt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, |</a:t>
            </a:r>
            <a:r>
              <a:rPr lang="en-US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y</a:t>
            </a:r>
            <a:r>
              <a:rPr lang="en-US" sz="1200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tt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|, </a:t>
            </a:r>
            <a:r>
              <a:rPr lang="en-US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pt</a:t>
            </a:r>
            <a:r>
              <a:rPr lang="en-US" sz="1200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tt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pt</a:t>
            </a:r>
            <a:r>
              <a:rPr lang="en-US" sz="1200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top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(</a:t>
            </a:r>
            <a:r>
              <a:rPr lang="en-US" sz="1200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normalised</a:t>
            </a:r>
            <a:r>
              <a:rPr lang="en-US" sz="12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for reduced </a:t>
            </a:r>
            <a:r>
              <a:rPr lang="en-US" sz="1200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dependence on </a:t>
            </a:r>
            <a:r>
              <a:rPr lang="en-US" sz="12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HO </a:t>
            </a:r>
            <a:r>
              <a:rPr lang="en-US" sz="1200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corrs</a:t>
            </a:r>
            <a:r>
              <a:rPr lang="en-US" sz="12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full statistical correlation matrix between different differential cross sections provided</a:t>
            </a:r>
          </a:p>
          <a:p>
            <a:pPr marL="342900" indent="-342900">
              <a:lnSpc>
                <a:spcPct val="20000"/>
              </a:lnSpc>
              <a:buFont typeface="Arial" charset="0"/>
              <a:buChar char="•"/>
            </a:pPr>
            <a:endParaRPr lang="en-US" sz="1600" dirty="0" smtClean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900" dirty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s</a:t>
            </a:r>
            <a:r>
              <a:rPr lang="en-US" sz="1900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ensitivity to different PDF sets </a:t>
            </a:r>
            <a:r>
              <a:rPr lang="en-US" sz="1900" dirty="0" smtClean="0"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en-US" sz="1600" b="1" dirty="0" smtClean="0">
                <a:latin typeface="Tahoma" charset="0"/>
                <a:ea typeface="Tahoma" charset="0"/>
                <a:cs typeface="Tahoma" charset="0"/>
              </a:rPr>
              <a:t>caveat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: no EW or NNLO QCD corrections here)</a:t>
            </a:r>
          </a:p>
          <a:p>
            <a:pPr>
              <a:lnSpc>
                <a:spcPct val="50000"/>
              </a:lnSpc>
            </a:pPr>
            <a:endParaRPr lang="en-US" sz="1600" dirty="0">
              <a:latin typeface="Tahoma" charset="0"/>
              <a:ea typeface="Tahoma" charset="0"/>
              <a:cs typeface="Tahoma" charset="0"/>
            </a:endParaRPr>
          </a:p>
          <a:p>
            <a:pPr>
              <a:lnSpc>
                <a:spcPct val="120000"/>
              </a:lnSpc>
            </a:pPr>
            <a:r>
              <a:rPr lang="en-US" sz="1450" dirty="0" smtClean="0">
                <a:latin typeface="Tahoma" charset="0"/>
                <a:ea typeface="Tahoma" charset="0"/>
                <a:cs typeface="Tahoma" charset="0"/>
              </a:rPr>
              <a:t>NNLO QCD calculations now available for differential distributions (M. </a:t>
            </a:r>
            <a:r>
              <a:rPr lang="en-US" sz="1450" dirty="0" err="1" smtClean="0">
                <a:latin typeface="Tahoma" charset="0"/>
                <a:ea typeface="Tahoma" charset="0"/>
                <a:cs typeface="Tahoma" charset="0"/>
              </a:rPr>
              <a:t>Czakon</a:t>
            </a:r>
            <a:r>
              <a:rPr lang="en-US" sz="1450" dirty="0" smtClean="0">
                <a:latin typeface="Tahoma" charset="0"/>
                <a:ea typeface="Tahoma" charset="0"/>
                <a:cs typeface="Tahoma" charset="0"/>
              </a:rPr>
              <a:t>, D. </a:t>
            </a:r>
            <a:r>
              <a:rPr lang="en-US" sz="1450" dirty="0" err="1" smtClean="0">
                <a:latin typeface="Tahoma" charset="0"/>
                <a:ea typeface="Tahoma" charset="0"/>
                <a:cs typeface="Tahoma" charset="0"/>
              </a:rPr>
              <a:t>Heymes</a:t>
            </a:r>
            <a:r>
              <a:rPr lang="en-US" sz="1450" dirty="0" smtClean="0">
                <a:latin typeface="Tahoma" charset="0"/>
                <a:ea typeface="Tahoma" charset="0"/>
                <a:cs typeface="Tahoma" charset="0"/>
              </a:rPr>
              <a:t>, A. </a:t>
            </a:r>
            <a:r>
              <a:rPr lang="en-US" sz="1450" dirty="0" err="1" smtClean="0">
                <a:latin typeface="Tahoma" charset="0"/>
                <a:ea typeface="Tahoma" charset="0"/>
                <a:cs typeface="Tahoma" charset="0"/>
              </a:rPr>
              <a:t>Mitov</a:t>
            </a:r>
            <a:r>
              <a:rPr lang="en-US" sz="1450" dirty="0" smtClean="0">
                <a:latin typeface="Tahoma" charset="0"/>
                <a:ea typeface="Tahoma" charset="0"/>
                <a:cs typeface="Tahoma" charset="0"/>
              </a:rPr>
              <a:t>)</a:t>
            </a:r>
          </a:p>
        </p:txBody>
      </p:sp>
      <p:sp>
        <p:nvSpPr>
          <p:cNvPr id="11" name="Slide Number Placeholder 7"/>
          <p:cNvSpPr txBox="1">
            <a:spLocks/>
          </p:cNvSpPr>
          <p:nvPr/>
        </p:nvSpPr>
        <p:spPr>
          <a:xfrm>
            <a:off x="8823216" y="6385758"/>
            <a:ext cx="3471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25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57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957" y="810307"/>
            <a:ext cx="3812314" cy="2702717"/>
          </a:xfrm>
          <a:prstGeom prst="rect">
            <a:avLst/>
          </a:prstGeom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14990" y="24431"/>
            <a:ext cx="912901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ATLAS </a:t>
            </a:r>
            <a:r>
              <a:rPr lang="en-US" sz="3600" b="1" dirty="0" err="1" smtClean="0">
                <a:latin typeface="Al Nile" charset="-78"/>
                <a:ea typeface="Al Nile" charset="-78"/>
                <a:cs typeface="Al Nile" charset="-78"/>
              </a:rPr>
              <a:t>ptZ</a:t>
            </a:r>
            <a:endParaRPr lang="en-US" sz="3600" b="1" dirty="0" smtClean="0">
              <a:latin typeface="Al Nile" charset="-78"/>
              <a:ea typeface="Al Nile" charset="-78"/>
              <a:cs typeface="Al Nile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24065" y="5443751"/>
            <a:ext cx="29903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3880" y="6431280"/>
            <a:ext cx="121920" cy="16764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17" y="850001"/>
            <a:ext cx="4681074" cy="34914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4851" y="4638059"/>
            <a:ext cx="4882723" cy="167430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900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s</a:t>
            </a:r>
            <a:r>
              <a:rPr lang="en-US" sz="19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ensitive to PDFs, especially gluon </a:t>
            </a:r>
          </a:p>
          <a:p>
            <a:pPr marL="342900" indent="-342900">
              <a:lnSpc>
                <a:spcPct val="10000"/>
              </a:lnSpc>
              <a:buFont typeface="Arial" charset="0"/>
              <a:buChar char="•"/>
            </a:pPr>
            <a:endParaRPr lang="en-US" dirty="0" smtClean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challenging observable:</a:t>
            </a: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dirty="0" err="1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r</a:t>
            </a:r>
            <a:r>
              <a:rPr lang="en-US" dirty="0" err="1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esummation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 required at low </a:t>
            </a:r>
            <a:r>
              <a:rPr lang="en-US" sz="1600" dirty="0" err="1" smtClean="0">
                <a:latin typeface="Tahoma" charset="0"/>
                <a:ea typeface="Tahoma" charset="0"/>
                <a:cs typeface="Tahoma" charset="0"/>
              </a:rPr>
              <a:t>ptZ</a:t>
            </a:r>
            <a:endParaRPr lang="en-US" sz="1600" dirty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sz="1700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HO </a:t>
            </a:r>
            <a:r>
              <a:rPr lang="en-US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QCD 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(and EW </a:t>
            </a:r>
            <a:r>
              <a:rPr lang="en-US" sz="1400" dirty="0" err="1" smtClean="0">
                <a:latin typeface="Tahoma" charset="0"/>
                <a:ea typeface="Tahoma" charset="0"/>
                <a:cs typeface="Tahoma" charset="0"/>
              </a:rPr>
              <a:t>corrs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.) needed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 at high </a:t>
            </a:r>
            <a:r>
              <a:rPr lang="en-US" sz="1600" dirty="0" err="1" smtClean="0">
                <a:latin typeface="Tahoma" charset="0"/>
                <a:ea typeface="Tahoma" charset="0"/>
                <a:cs typeface="Tahoma" charset="0"/>
              </a:rPr>
              <a:t>ptZ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;           </a:t>
            </a:r>
            <a:r>
              <a:rPr lang="en-US" sz="1600" dirty="0" err="1" smtClean="0">
                <a:latin typeface="Tahoma" charset="0"/>
                <a:ea typeface="Tahoma" charset="0"/>
                <a:cs typeface="Tahoma" charset="0"/>
              </a:rPr>
              <a:t>qg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 scattering dominates</a:t>
            </a:r>
            <a:endParaRPr lang="en-US" sz="1600" dirty="0"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487654" y="3594329"/>
            <a:ext cx="577280" cy="728116"/>
          </a:xfrm>
          <a:prstGeom prst="straightConnector1">
            <a:avLst/>
          </a:prstGeom>
          <a:ln w="127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4468" y="4172285"/>
            <a:ext cx="2193185" cy="369332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10</a:t>
            </a:r>
            <a:r>
              <a:rPr lang="en-US" smtClean="0">
                <a:latin typeface="Tahoma" charset="0"/>
                <a:ea typeface="Tahoma" charset="0"/>
                <a:cs typeface="Tahoma" charset="0"/>
              </a:rPr>
              <a:t>% disagreement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593" y="4790885"/>
            <a:ext cx="3340100" cy="14599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6214820" y="125785"/>
            <a:ext cx="2799542" cy="60016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500" dirty="0" smtClean="0">
                <a:latin typeface="Arial"/>
                <a:cs typeface="Arial"/>
              </a:rPr>
              <a:t>√s=7 </a:t>
            </a:r>
            <a:r>
              <a:rPr lang="en-US" sz="1500" dirty="0" err="1" smtClean="0">
                <a:latin typeface="Arial"/>
                <a:cs typeface="Arial"/>
              </a:rPr>
              <a:t>TeV</a:t>
            </a:r>
            <a:r>
              <a:rPr lang="en-US" sz="1500" dirty="0" smtClean="0">
                <a:latin typeface="Arial"/>
                <a:cs typeface="Arial"/>
              </a:rPr>
              <a:t>: JHEP09 (2014) 145 √s=8 </a:t>
            </a:r>
            <a:r>
              <a:rPr lang="en-US" sz="1500" dirty="0" err="1" smtClean="0">
                <a:latin typeface="Arial"/>
                <a:cs typeface="Arial"/>
              </a:rPr>
              <a:t>TeV</a:t>
            </a:r>
            <a:r>
              <a:rPr lang="en-US" sz="1500" dirty="0" smtClean="0">
                <a:latin typeface="Arial"/>
                <a:cs typeface="Arial"/>
              </a:rPr>
              <a:t>: arXiv:1512.02192</a:t>
            </a:r>
            <a:endParaRPr lang="en-US" sz="1500" dirty="0"/>
          </a:p>
        </p:txBody>
      </p:sp>
      <p:sp>
        <p:nvSpPr>
          <p:cNvPr id="19" name="TextBox 18"/>
          <p:cNvSpPr txBox="1"/>
          <p:nvPr/>
        </p:nvSpPr>
        <p:spPr>
          <a:xfrm>
            <a:off x="5167264" y="3948891"/>
            <a:ext cx="3847097" cy="6647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FEWZ</a:t>
            </a:r>
            <a:r>
              <a:rPr lang="en-US" sz="1200" dirty="0" smtClean="0"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DYNNLO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are Z+0 jet @ NNLO                     </a:t>
            </a:r>
            <a:r>
              <a:rPr lang="en-US" sz="1500" b="1" dirty="0" smtClean="0">
                <a:solidFill>
                  <a:srgbClr val="EF2200"/>
                </a:solidFill>
                <a:latin typeface="Tahoma" charset="0"/>
                <a:ea typeface="Tahoma" charset="0"/>
                <a:cs typeface="Tahoma" charset="0"/>
              </a:rPr>
              <a:t>only NLO accurate in this observable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579496" y="3338570"/>
            <a:ext cx="587769" cy="619096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527475" y="2875890"/>
            <a:ext cx="484" cy="579623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74116" y="6374698"/>
            <a:ext cx="9120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ATLAS 7 </a:t>
            </a:r>
            <a:r>
              <a:rPr lang="en-US" sz="1600" dirty="0" err="1" smtClean="0">
                <a:latin typeface="Tahoma" charset="0"/>
                <a:ea typeface="Tahoma" charset="0"/>
                <a:cs typeface="Tahoma" charset="0"/>
              </a:rPr>
              <a:t>TeV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 measurement used to tune Pythia8 and Powheg+Pythia8 PS models </a:t>
            </a:r>
          </a:p>
        </p:txBody>
      </p:sp>
      <p:sp>
        <p:nvSpPr>
          <p:cNvPr id="26" name="Slide Number Placeholder 7"/>
          <p:cNvSpPr txBox="1">
            <a:spLocks/>
          </p:cNvSpPr>
          <p:nvPr/>
        </p:nvSpPr>
        <p:spPr>
          <a:xfrm>
            <a:off x="8668234" y="6354762"/>
            <a:ext cx="3471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26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25657" y="3415654"/>
            <a:ext cx="2268141" cy="38779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err="1">
                <a:latin typeface="Tahoma" charset="0"/>
                <a:ea typeface="Tahoma" charset="0"/>
                <a:cs typeface="Tahoma" charset="0"/>
              </a:rPr>
              <a:t>r</a:t>
            </a:r>
            <a:r>
              <a:rPr lang="en-US" sz="1600" dirty="0" err="1" smtClean="0">
                <a:latin typeface="Tahoma" charset="0"/>
                <a:ea typeface="Tahoma" charset="0"/>
                <a:cs typeface="Tahoma" charset="0"/>
              </a:rPr>
              <a:t>esummed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 calculation</a:t>
            </a:r>
            <a:endParaRPr lang="en-US" sz="1500" b="1" dirty="0" smtClean="0">
              <a:solidFill>
                <a:srgbClr val="EF2200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40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 txBox="1">
            <a:spLocks/>
          </p:cNvSpPr>
          <p:nvPr/>
        </p:nvSpPr>
        <p:spPr>
          <a:xfrm>
            <a:off x="14990" y="24431"/>
            <a:ext cx="912901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err="1" smtClean="0">
                <a:latin typeface="Al Nile" charset="-78"/>
                <a:ea typeface="Al Nile" charset="-78"/>
                <a:cs typeface="Al Nile" charset="-78"/>
              </a:rPr>
              <a:t>ptZ</a:t>
            </a:r>
            <a:endParaRPr lang="en-US" sz="3600" b="1" dirty="0" smtClean="0">
              <a:latin typeface="Al Nile" charset="-78"/>
              <a:ea typeface="Al Nile" charset="-78"/>
              <a:cs typeface="Al Nile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24065" y="5443751"/>
            <a:ext cx="29903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3880" y="6431280"/>
            <a:ext cx="121920" cy="16764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66066" y="4314492"/>
            <a:ext cx="8168334" cy="152349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b="1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f</a:t>
            </a:r>
            <a:r>
              <a:rPr lang="en-US" b="1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ully inclusive,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i.e. no jet-</a:t>
            </a:r>
            <a:r>
              <a:rPr lang="en-US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pt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cuts, Z+1-jet @ NNLO calculation </a:t>
            </a: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              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NNLO corrections relatively flat, at level of 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5–10% </a:t>
            </a:r>
            <a:endParaRPr lang="en-US" sz="1600" dirty="0" smtClean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improved agreement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with data, and </a:t>
            </a:r>
            <a:r>
              <a:rPr lang="en-US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reduction of scale </a:t>
            </a:r>
            <a:r>
              <a:rPr lang="en-US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uncertainties</a:t>
            </a:r>
          </a:p>
          <a:p>
            <a:pPr marL="342900" indent="-342900">
              <a:lnSpc>
                <a:spcPct val="50000"/>
              </a:lnSpc>
              <a:buFont typeface="Arial" charset="0"/>
              <a:buChar char="•"/>
            </a:pPr>
            <a:endParaRPr lang="en-US" dirty="0" smtClean="0">
              <a:solidFill>
                <a:srgbClr val="009944"/>
              </a:solidFill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good </a:t>
            </a: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agreement when </a:t>
            </a:r>
            <a:r>
              <a:rPr lang="en-US" b="1" dirty="0" err="1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normalised</a:t>
            </a: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to the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relevant fiducial </a:t>
            </a:r>
            <a:r>
              <a:rPr lang="en-US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σ</a:t>
            </a:r>
            <a:r>
              <a:rPr lang="en-US" sz="1200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DY</a:t>
            </a:r>
            <a:endParaRPr lang="en-US" sz="1200" dirty="0" smtClean="0">
              <a:solidFill>
                <a:srgbClr val="00994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7732" y="445708"/>
            <a:ext cx="36483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A. </a:t>
            </a:r>
            <a:r>
              <a:rPr lang="en-US" sz="1500" dirty="0" err="1" smtClean="0">
                <a:latin typeface="Tahoma" charset="0"/>
                <a:ea typeface="Tahoma" charset="0"/>
                <a:cs typeface="Tahoma" charset="0"/>
              </a:rPr>
              <a:t>Gehrmann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-De </a:t>
            </a:r>
            <a:r>
              <a:rPr lang="en-US" sz="1500" dirty="0">
                <a:latin typeface="Tahoma" charset="0"/>
                <a:ea typeface="Tahoma" charset="0"/>
                <a:cs typeface="Tahoma" charset="0"/>
              </a:rPr>
              <a:t>Ridder, 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T. </a:t>
            </a:r>
            <a:r>
              <a:rPr lang="en-US" sz="1500" dirty="0" err="1" smtClean="0">
                <a:latin typeface="Tahoma" charset="0"/>
                <a:ea typeface="Tahoma" charset="0"/>
                <a:cs typeface="Tahoma" charset="0"/>
              </a:rPr>
              <a:t>Gehrmann</a:t>
            </a:r>
            <a:r>
              <a:rPr lang="en-US" sz="1500" dirty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E.W.N. Glover</a:t>
            </a:r>
            <a:r>
              <a:rPr lang="en-US" sz="1500" dirty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A. Huss</a:t>
            </a:r>
            <a:r>
              <a:rPr lang="en-US" sz="1500" dirty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T.A. Morgan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0" name="Slide Number Placeholder 7"/>
          <p:cNvSpPr txBox="1">
            <a:spLocks/>
          </p:cNvSpPr>
          <p:nvPr/>
        </p:nvSpPr>
        <p:spPr>
          <a:xfrm>
            <a:off x="8668234" y="6354762"/>
            <a:ext cx="3471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27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91214" y="94182"/>
            <a:ext cx="1824195" cy="64633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400" dirty="0" smtClean="0">
                <a:latin typeface="Arial"/>
                <a:cs typeface="Arial"/>
              </a:rPr>
              <a:t>ATLAS </a:t>
            </a:r>
            <a:r>
              <a:rPr lang="en-US" sz="1400" dirty="0" err="1" smtClean="0">
                <a:latin typeface="Arial"/>
                <a:cs typeface="Arial"/>
              </a:rPr>
              <a:t>ptZ</a:t>
            </a:r>
            <a:r>
              <a:rPr lang="en-US" sz="1400" dirty="0" smtClean="0">
                <a:latin typeface="Arial"/>
                <a:cs typeface="Arial"/>
              </a:rPr>
              <a:t> data </a:t>
            </a:r>
            <a:r>
              <a:rPr lang="en-US" sz="1600" dirty="0" smtClean="0">
                <a:latin typeface="Arial"/>
                <a:cs typeface="Arial"/>
              </a:rPr>
              <a:t>arXiv:1512.02192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17732" y="133821"/>
            <a:ext cx="1520568" cy="29218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latin typeface="Tahoma" charset="0"/>
                <a:ea typeface="Tahoma" charset="0"/>
                <a:cs typeface="Tahoma" charset="0"/>
              </a:rPr>
              <a:t>arXiv:1605.04295</a:t>
            </a:r>
            <a:endParaRPr lang="en-US" sz="1500" dirty="0"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12" name="Elbow Connector 11"/>
          <p:cNvCxnSpPr/>
          <p:nvPr/>
        </p:nvCxnSpPr>
        <p:spPr>
          <a:xfrm rot="5400000" flipH="1" flipV="1">
            <a:off x="6908364" y="4571563"/>
            <a:ext cx="1725141" cy="510936"/>
          </a:xfrm>
          <a:prstGeom prst="bentConnector3">
            <a:avLst>
              <a:gd name="adj1" fmla="val -60"/>
            </a:avLst>
          </a:prstGeom>
          <a:ln w="12700">
            <a:solidFill>
              <a:srgbClr val="0633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4990" y="1542849"/>
            <a:ext cx="8826831" cy="2574011"/>
            <a:chOff x="14990" y="1314249"/>
            <a:chExt cx="8826831" cy="257401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4" t="54212"/>
            <a:stretch/>
          </p:blipFill>
          <p:spPr>
            <a:xfrm>
              <a:off x="4572000" y="1837117"/>
              <a:ext cx="4269821" cy="205114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9" t="55375"/>
            <a:stretch/>
          </p:blipFill>
          <p:spPr>
            <a:xfrm>
              <a:off x="366065" y="1957217"/>
              <a:ext cx="4078933" cy="193104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207"/>
            <a:stretch/>
          </p:blipFill>
          <p:spPr>
            <a:xfrm>
              <a:off x="14990" y="1314249"/>
              <a:ext cx="6718820" cy="483436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7340600" y="1714500"/>
              <a:ext cx="1365734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mtClean="0">
                  <a:latin typeface="Tahoma" charset="0"/>
                  <a:ea typeface="Tahoma" charset="0"/>
                  <a:cs typeface="Tahoma" charset="0"/>
                </a:rPr>
                <a:t>normalised</a:t>
              </a:r>
              <a:endParaRPr lang="en-US" dirty="0">
                <a:latin typeface="Tahoma" charset="0"/>
                <a:ea typeface="Tahoma" charset="0"/>
                <a:cs typeface="Tahoma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" t="34597" r="93950" b="32056"/>
            <a:stretch/>
          </p:blipFill>
          <p:spPr>
            <a:xfrm>
              <a:off x="117732" y="2019895"/>
              <a:ext cx="256382" cy="1493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057" r="93118" b="29246"/>
            <a:stretch/>
          </p:blipFill>
          <p:spPr>
            <a:xfrm>
              <a:off x="4213363" y="1853572"/>
              <a:ext cx="463269" cy="18263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85" t="39953" r="42323" b="55556"/>
            <a:stretch/>
          </p:blipFill>
          <p:spPr>
            <a:xfrm>
              <a:off x="6404656" y="1566084"/>
              <a:ext cx="761158" cy="287488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00195" y="6214159"/>
            <a:ext cx="65336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(note, exp. luminosity and PDF uncertainties not included in comparisons)</a:t>
            </a:r>
            <a:endParaRPr lang="en-US" sz="1500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7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823217" y="6509742"/>
            <a:ext cx="347175" cy="365125"/>
          </a:xfrm>
        </p:spPr>
        <p:txBody>
          <a:bodyPr/>
          <a:lstStyle/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3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0" y="-44268"/>
            <a:ext cx="9144000" cy="79025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PDFs:</a:t>
            </a:r>
            <a:r>
              <a:rPr lang="en-US" sz="2000" b="1" dirty="0" smtClean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why do they matter?</a:t>
            </a:r>
          </a:p>
        </p:txBody>
      </p:sp>
      <p:pic>
        <p:nvPicPr>
          <p:cNvPr id="7" name="Picture 6" descr="kle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763" y="706941"/>
            <a:ext cx="3682320" cy="2889205"/>
          </a:xfrm>
          <a:prstGeom prst="rect">
            <a:avLst/>
          </a:prstGeom>
        </p:spPr>
      </p:pic>
      <p:pic>
        <p:nvPicPr>
          <p:cNvPr id="8" name="Picture 7" descr="fig_01a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"/>
          <a:stretch/>
        </p:blipFill>
        <p:spPr>
          <a:xfrm>
            <a:off x="5337598" y="3592273"/>
            <a:ext cx="3639758" cy="298526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42920" y="5658347"/>
            <a:ext cx="5372056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other questions: 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validity of </a:t>
            </a:r>
            <a:r>
              <a:rPr lang="en-US" sz="1600" dirty="0" err="1" smtClean="0">
                <a:latin typeface="Tahoma" charset="0"/>
                <a:ea typeface="Tahoma" charset="0"/>
                <a:cs typeface="Tahoma" charset="0"/>
              </a:rPr>
              <a:t>factorisation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, intrinsic heavy quarks in proton, small x dynamics, …</a:t>
            </a:r>
            <a:endParaRPr lang="en-US" sz="16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57206" y="4184985"/>
            <a:ext cx="581185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crucial </a:t>
            </a: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for </a:t>
            </a:r>
            <a:r>
              <a:rPr lang="en-US" b="1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SM</a:t>
            </a:r>
            <a:r>
              <a:rPr lang="en-US" sz="1200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en-US" b="1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BSM</a:t>
            </a: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physics at hadron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colliders</a:t>
            </a:r>
            <a:endParaRPr lang="en-US" dirty="0">
              <a:solidFill>
                <a:srgbClr val="0633C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8886525" y="3582239"/>
            <a:ext cx="257474" cy="2995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250909" y="2922642"/>
            <a:ext cx="15247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arXiv:1211.5102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886358" y="6444044"/>
            <a:ext cx="196607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smtClean="0">
                <a:latin typeface="Arial" charset="0"/>
                <a:ea typeface="Arial" charset="0"/>
                <a:cs typeface="Arial" charset="0"/>
              </a:rPr>
              <a:t>EPJC (2014) 74:3134</a:t>
            </a:r>
            <a:endParaRPr lang="en-US" sz="13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9861" y="5305582"/>
            <a:ext cx="1346139" cy="33855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Arial Narrow" charset="0"/>
                <a:ea typeface="Arial Narrow" charset="0"/>
                <a:cs typeface="Arial Narrow" charset="0"/>
              </a:rPr>
              <a:t>d</a:t>
            </a:r>
            <a:r>
              <a:rPr lang="en-US" sz="1600" dirty="0" err="1" smtClean="0">
                <a:latin typeface="Arial Narrow" charset="0"/>
                <a:ea typeface="Arial Narrow" charset="0"/>
                <a:cs typeface="Arial Narrow" charset="0"/>
              </a:rPr>
              <a:t>ilepton</a:t>
            </a:r>
            <a:r>
              <a:rPr lang="en-US" sz="1600" dirty="0" smtClean="0">
                <a:latin typeface="Arial Narrow" charset="0"/>
                <a:ea typeface="Arial Narrow" charset="0"/>
                <a:cs typeface="Arial Narrow" charset="0"/>
              </a:rPr>
              <a:t> search</a:t>
            </a:r>
            <a:endParaRPr lang="en-US" sz="16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013700" y="1060759"/>
            <a:ext cx="698499" cy="33855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latin typeface="Arial Narrow" charset="0"/>
                <a:ea typeface="Arial Narrow" charset="0"/>
                <a:cs typeface="Arial Narrow" charset="0"/>
              </a:rPr>
              <a:t>SUSY </a:t>
            </a:r>
            <a:endParaRPr lang="en-US" sz="16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234" y="4611189"/>
            <a:ext cx="557146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dominant 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theory </a:t>
            </a:r>
            <a:r>
              <a:rPr lang="en-US" sz="1600" dirty="0" err="1" smtClean="0">
                <a:latin typeface="Tahoma" charset="0"/>
                <a:ea typeface="Tahoma" charset="0"/>
                <a:cs typeface="Tahoma" charset="0"/>
              </a:rPr>
              <a:t>uncert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. 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on </a:t>
            </a:r>
            <a:r>
              <a:rPr lang="en-US" sz="16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Higgs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 production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;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limit precision on </a:t>
            </a:r>
            <a:r>
              <a:rPr lang="en-US" sz="1600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fundamental parameters</a:t>
            </a:r>
            <a:r>
              <a:rPr lang="en-US" sz="1600" b="1" dirty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(M</a:t>
            </a:r>
            <a:r>
              <a:rPr lang="en-US" sz="900" dirty="0">
                <a:latin typeface="Tahoma" charset="0"/>
                <a:ea typeface="Tahoma" charset="0"/>
                <a:cs typeface="Tahoma" charset="0"/>
              </a:rPr>
              <a:t>W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, 𝝰</a:t>
            </a:r>
            <a:r>
              <a:rPr lang="en-US" sz="1200" dirty="0">
                <a:latin typeface="Tahoma" charset="0"/>
                <a:ea typeface="Tahoma" charset="0"/>
                <a:cs typeface="Tahoma" charset="0"/>
              </a:rPr>
              <a:t>s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…);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limit </a:t>
            </a:r>
            <a:r>
              <a:rPr lang="en-US" sz="1600" dirty="0">
                <a:solidFill>
                  <a:srgbClr val="EF2200"/>
                </a:solidFill>
                <a:latin typeface="Tahoma" charset="0"/>
                <a:ea typeface="Tahoma" charset="0"/>
                <a:cs typeface="Tahoma" charset="0"/>
              </a:rPr>
              <a:t>searches 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for</a:t>
            </a:r>
            <a:r>
              <a:rPr lang="en-US" sz="1600" dirty="0">
                <a:solidFill>
                  <a:srgbClr val="EF2200"/>
                </a:solidFill>
                <a:latin typeface="Tahoma" charset="0"/>
                <a:ea typeface="Tahoma" charset="0"/>
                <a:cs typeface="Tahoma" charset="0"/>
              </a:rPr>
              <a:t> new, massive </a:t>
            </a:r>
            <a:r>
              <a:rPr lang="en-US" sz="1600" dirty="0" smtClean="0">
                <a:solidFill>
                  <a:srgbClr val="EF2200"/>
                </a:solidFill>
                <a:latin typeface="Tahoma" charset="0"/>
                <a:ea typeface="Tahoma" charset="0"/>
                <a:cs typeface="Tahoma" charset="0"/>
              </a:rPr>
              <a:t>particles</a:t>
            </a:r>
            <a:endParaRPr lang="en-US" sz="1600" dirty="0">
              <a:latin typeface="Tahoma" charset="0"/>
              <a:ea typeface="Tahoma" charset="0"/>
              <a:cs typeface="Tahoma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240934" y="703728"/>
            <a:ext cx="5045342" cy="3422771"/>
            <a:chOff x="190134" y="665628"/>
            <a:chExt cx="5045342" cy="3422771"/>
          </a:xfrm>
        </p:grpSpPr>
        <p:grpSp>
          <p:nvGrpSpPr>
            <p:cNvPr id="30" name="Group 29"/>
            <p:cNvGrpSpPr/>
            <p:nvPr/>
          </p:nvGrpSpPr>
          <p:grpSpPr>
            <a:xfrm>
              <a:off x="337330" y="683346"/>
              <a:ext cx="4898146" cy="3401623"/>
              <a:chOff x="234917" y="824459"/>
              <a:chExt cx="4898146" cy="3401623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480"/>
              <a:stretch/>
            </p:blipFill>
            <p:spPr>
              <a:xfrm>
                <a:off x="234917" y="824459"/>
                <a:ext cx="4898146" cy="3401623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1349115" y="1738859"/>
                <a:ext cx="1378799" cy="184007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 flipV="1">
                <a:off x="2488367" y="2982341"/>
                <a:ext cx="0" cy="57542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3535421" y="1543987"/>
                <a:ext cx="2258" cy="2308486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ctangle 23"/>
              <p:cNvSpPr/>
              <p:nvPr/>
            </p:nvSpPr>
            <p:spPr>
              <a:xfrm>
                <a:off x="2801658" y="3619826"/>
                <a:ext cx="721031" cy="1035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667954" y="1339547"/>
                <a:ext cx="14060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mtClean="0">
                    <a:latin typeface="Arial" charset="0"/>
                    <a:ea typeface="Arial" charset="0"/>
                    <a:cs typeface="Arial" charset="0"/>
                  </a:rPr>
                  <a:t>√s </a:t>
                </a:r>
                <a:r>
                  <a:rPr lang="en-US" dirty="0" smtClean="0">
                    <a:latin typeface="Arial" charset="0"/>
                    <a:ea typeface="Arial" charset="0"/>
                    <a:cs typeface="Arial" charset="0"/>
                  </a:rPr>
                  <a:t>= 13 </a:t>
                </a:r>
                <a:r>
                  <a:rPr lang="en-US" dirty="0" err="1" smtClean="0">
                    <a:latin typeface="Arial" charset="0"/>
                    <a:ea typeface="Arial" charset="0"/>
                    <a:cs typeface="Arial" charset="0"/>
                  </a:rPr>
                  <a:t>TeV</a:t>
                </a:r>
                <a:endParaRPr lang="en-US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377793" y="2128842"/>
              <a:ext cx="165132" cy="4361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>
              <a:spLocks noChangeAspect="1"/>
            </p:cNvSpPr>
            <p:nvPr/>
          </p:nvSpPr>
          <p:spPr>
            <a:xfrm rot="16200000">
              <a:off x="-1353712" y="2230622"/>
              <a:ext cx="3401623" cy="3139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mtClean="0">
                  <a:latin typeface="Arial" charset="0"/>
                  <a:ea typeface="Arial" charset="0"/>
                  <a:cs typeface="Arial" charset="0"/>
                </a:rPr>
                <a:t>ratio</a:t>
              </a:r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11690" y="711922"/>
              <a:ext cx="2060223" cy="219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196878" y="3284348"/>
              <a:ext cx="735770" cy="26893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5378" y="665628"/>
              <a:ext cx="405319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Tahoma" charset="0"/>
                  <a:ea typeface="Tahoma" charset="0"/>
                  <a:cs typeface="Tahoma" charset="0"/>
                </a:rPr>
                <a:t>Gluon-Gluon PDF luminosity</a:t>
              </a:r>
              <a:endParaRPr lang="en-US" sz="1500" dirty="0">
                <a:latin typeface="Tahoma" charset="0"/>
                <a:ea typeface="Tahoma" charset="0"/>
                <a:cs typeface="Tahoma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778096" y="3028656"/>
              <a:ext cx="980051" cy="50230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ahoma" charset="0"/>
                <a:ea typeface="Tahoma" charset="0"/>
                <a:cs typeface="Tahoma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715378" y="3055977"/>
              <a:ext cx="1124528" cy="48013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latin typeface="Tahoma" charset="0"/>
                  <a:ea typeface="Tahoma" charset="0"/>
                  <a:cs typeface="Tahoma" charset="0"/>
                </a:rPr>
                <a:t>n</a:t>
              </a:r>
              <a:r>
                <a:rPr lang="en-US" sz="1200" dirty="0" smtClean="0">
                  <a:latin typeface="Tahoma" charset="0"/>
                  <a:ea typeface="Tahoma" charset="0"/>
                  <a:cs typeface="Tahoma" charset="0"/>
                </a:rPr>
                <a:t>ew </a:t>
              </a:r>
              <a:r>
                <a:rPr lang="en-US" sz="1200" dirty="0">
                  <a:latin typeface="Tahoma" charset="0"/>
                  <a:ea typeface="Tahoma" charset="0"/>
                  <a:cs typeface="Tahoma" charset="0"/>
                </a:rPr>
                <a:t>p</a:t>
              </a:r>
              <a:r>
                <a:rPr lang="en-US" sz="1200" dirty="0" smtClean="0">
                  <a:latin typeface="Tahoma" charset="0"/>
                  <a:ea typeface="Tahoma" charset="0"/>
                  <a:cs typeface="Tahoma" charset="0"/>
                </a:rPr>
                <a:t>hysics </a:t>
              </a:r>
              <a:r>
                <a:rPr lang="en-US" sz="1600" dirty="0" smtClean="0">
                  <a:latin typeface="Tahoma" charset="0"/>
                  <a:ea typeface="Tahoma" charset="0"/>
                  <a:cs typeface="Tahoma" charset="0"/>
                </a:rPr>
                <a:t>discovery</a:t>
              </a:r>
              <a:endParaRPr lang="en-US" sz="1600" dirty="0">
                <a:latin typeface="Tahoma" charset="0"/>
                <a:ea typeface="Tahoma" charset="0"/>
                <a:cs typeface="Tahoma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924654" y="3139583"/>
              <a:ext cx="729922" cy="28952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24654" y="3141328"/>
              <a:ext cx="775991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ahoma" charset="0"/>
                  <a:ea typeface="Tahoma" charset="0"/>
                  <a:cs typeface="Tahoma" charset="0"/>
                </a:rPr>
                <a:t>s</a:t>
              </a:r>
              <a:r>
                <a:rPr lang="en-US" sz="1400" dirty="0" smtClean="0">
                  <a:latin typeface="Tahoma" charset="0"/>
                  <a:ea typeface="Tahoma" charset="0"/>
                  <a:cs typeface="Tahoma" charset="0"/>
                </a:rPr>
                <a:t>mall x</a:t>
              </a:r>
              <a:endParaRPr lang="en-US" sz="1400" dirty="0">
                <a:latin typeface="Tahoma" charset="0"/>
                <a:ea typeface="Tahoma" charset="0"/>
                <a:cs typeface="Tahoma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210063" y="3239036"/>
              <a:ext cx="812927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70" dirty="0" smtClean="0">
                  <a:latin typeface="Tahoma" charset="0"/>
                  <a:ea typeface="Tahoma" charset="0"/>
                  <a:cs typeface="Tahoma" charset="0"/>
                </a:rPr>
                <a:t>H</a:t>
              </a:r>
              <a:r>
                <a:rPr lang="en-US" sz="1600" dirty="0" smtClean="0">
                  <a:latin typeface="Tahoma" charset="0"/>
                  <a:ea typeface="Tahoma" charset="0"/>
                  <a:cs typeface="Tahoma" charset="0"/>
                </a:rPr>
                <a:t>iggs</a:t>
              </a:r>
              <a:endParaRPr lang="en-US" sz="1600" dirty="0">
                <a:latin typeface="Tahoma" charset="0"/>
                <a:ea typeface="Tahoma" charset="0"/>
                <a:cs typeface="Tahoma" charset="0"/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 flipH="1" flipV="1">
              <a:off x="1793871" y="1680880"/>
              <a:ext cx="5203" cy="2082007"/>
            </a:xfrm>
            <a:prstGeom prst="line">
              <a:avLst/>
            </a:prstGeom>
            <a:ln w="190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1155700" y="1078363"/>
              <a:ext cx="1498926" cy="644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1130300" y="1398751"/>
              <a:ext cx="50800" cy="312765"/>
            </a:xfrm>
            <a:prstGeom prst="line">
              <a:avLst/>
            </a:prstGeom>
            <a:ln w="12700">
              <a:solidFill>
                <a:srgbClr val="0633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>
              <a:off x="1054100" y="1098077"/>
              <a:ext cx="101600" cy="211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041400" y="1504333"/>
              <a:ext cx="1016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66" t="9254" r="52950" b="72309"/>
            <a:stretch/>
          </p:blipFill>
          <p:spPr>
            <a:xfrm>
              <a:off x="1286220" y="1136126"/>
              <a:ext cx="1485901" cy="627161"/>
            </a:xfrm>
            <a:prstGeom prst="rect">
              <a:avLst/>
            </a:prstGeom>
          </p:spPr>
        </p:pic>
        <p:sp>
          <p:nvSpPr>
            <p:cNvPr id="67" name="Rectangle 66"/>
            <p:cNvSpPr/>
            <p:nvPr/>
          </p:nvSpPr>
          <p:spPr>
            <a:xfrm>
              <a:off x="1286220" y="1079204"/>
              <a:ext cx="1542728" cy="124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525689" y="1701271"/>
              <a:ext cx="307046" cy="164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041400" y="1339233"/>
              <a:ext cx="1016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1092200" y="1086478"/>
              <a:ext cx="38100" cy="278431"/>
            </a:xfrm>
            <a:prstGeom prst="line">
              <a:avLst/>
            </a:prstGeom>
            <a:ln w="12700">
              <a:solidFill>
                <a:srgbClr val="0633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231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 txBox="1">
            <a:spLocks/>
          </p:cNvSpPr>
          <p:nvPr/>
        </p:nvSpPr>
        <p:spPr>
          <a:xfrm>
            <a:off x="14990" y="24431"/>
            <a:ext cx="912901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summary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1445" y="970318"/>
            <a:ext cx="8384582" cy="503522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PDFs crucial for SM and BSM physics at current and future colliders</a:t>
            </a:r>
          </a:p>
          <a:p>
            <a:pPr marL="342900" indent="-342900">
              <a:lnSpc>
                <a:spcPct val="50000"/>
              </a:lnSpc>
              <a:buFont typeface="Arial" charset="0"/>
              <a:buChar char="•"/>
            </a:pPr>
            <a:endParaRPr lang="en-US" sz="2000" dirty="0">
              <a:solidFill>
                <a:srgbClr val="0633C0"/>
              </a:solidFill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9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wealth of measurements from ATLAS, sensitive to proton structure               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several used in modern 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QCD 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fits, providing improved PDFs</a:t>
            </a:r>
          </a:p>
          <a:p>
            <a:pPr marL="342900" indent="-342900">
              <a:lnSpc>
                <a:spcPct val="50000"/>
              </a:lnSpc>
              <a:buFont typeface="Arial" charset="0"/>
              <a:buChar char="•"/>
            </a:pPr>
            <a:endParaRPr lang="en-US" sz="1700" dirty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LHC provides additional constraints c.f. D</a:t>
            </a:r>
            <a:r>
              <a:rPr lang="en-US" dirty="0" smtClean="0">
                <a:solidFill>
                  <a:srgbClr val="0633C0"/>
                </a:solidFill>
                <a:latin typeface="Sinhala Sangam MN" charset="0"/>
                <a:ea typeface="Sinhala Sangam MN" charset="0"/>
                <a:cs typeface="Sinhala Sangam MN" charset="0"/>
              </a:rPr>
              <a:t>I</a:t>
            </a: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S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, esp. on quark </a:t>
            </a:r>
            <a:r>
              <a:rPr lang="en-US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flavour</a:t>
            </a: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and gluon                                                  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ATLAS measurements support SU(3) symmetric light quark sea                          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700" dirty="0">
                <a:latin typeface="Tahoma" charset="0"/>
                <a:ea typeface="Tahoma" charset="0"/>
                <a:cs typeface="Tahoma" charset="0"/>
              </a:rPr>
              <a:t>n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ew constraints 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on poorly known high x gluon from ATLAS jets, top (photon)</a:t>
            </a:r>
          </a:p>
          <a:p>
            <a:pPr marL="342900" indent="-342900">
              <a:lnSpc>
                <a:spcPct val="50000"/>
              </a:lnSpc>
              <a:buFont typeface="Arial" charset="0"/>
              <a:buChar char="•"/>
            </a:pPr>
            <a:endParaRPr lang="en-US" sz="1700" dirty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ATLAS high mass DY data also sensitive to photon content of proton                           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new √s=8 </a:t>
            </a:r>
            <a:r>
              <a:rPr lang="en-US" sz="1700" dirty="0" err="1" smtClean="0">
                <a:latin typeface="Tahoma" charset="0"/>
                <a:ea typeface="Tahoma" charset="0"/>
                <a:cs typeface="Tahoma" charset="0"/>
              </a:rPr>
              <a:t>TeV</a:t>
            </a:r>
            <a:r>
              <a:rPr lang="en-US" sz="1700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data 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suggest substantial constraints</a:t>
            </a:r>
          </a:p>
          <a:p>
            <a:pPr marL="342900" indent="-342900">
              <a:lnSpc>
                <a:spcPct val="50000"/>
              </a:lnSpc>
              <a:buFont typeface="Arial" charset="0"/>
              <a:buChar char="•"/>
            </a:pPr>
            <a:endParaRPr lang="en-US" sz="1700" dirty="0" smtClean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recent (and forthcoming) theoretical and technical developments open the way for potential of several ATLAS measurements to be further </a:t>
            </a:r>
            <a:r>
              <a:rPr lang="en-US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realised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further 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theoretical understanding also needed 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in some areas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…</a:t>
            </a:r>
          </a:p>
          <a:p>
            <a:pPr marL="342900" indent="-342900">
              <a:lnSpc>
                <a:spcPct val="50000"/>
              </a:lnSpc>
              <a:buFont typeface="Arial" charset="0"/>
              <a:buChar char="•"/>
            </a:pPr>
            <a:endParaRPr lang="en-US" sz="1700" dirty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s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everal ATLAS results at </a:t>
            </a: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√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s=13 </a:t>
            </a:r>
            <a:r>
              <a:rPr lang="en-US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TeV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presented (inclusive W, Z; jet; photon) </a:t>
            </a:r>
            <a:r>
              <a:rPr lang="en-US" sz="19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       </a:t>
            </a:r>
            <a:r>
              <a:rPr lang="en-US" sz="1900" dirty="0" smtClean="0">
                <a:latin typeface="Tahoma" charset="0"/>
                <a:ea typeface="Tahoma" charset="0"/>
                <a:cs typeface="Tahoma" charset="0"/>
              </a:rPr>
              <a:t>                     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already some PDF discrimination; results with larger integrated </a:t>
            </a:r>
            <a:r>
              <a:rPr lang="en-US" sz="1700" dirty="0" err="1" smtClean="0">
                <a:latin typeface="Tahoma" charset="0"/>
                <a:ea typeface="Tahoma" charset="0"/>
                <a:cs typeface="Tahoma" charset="0"/>
              </a:rPr>
              <a:t>lumi</a:t>
            </a:r>
            <a:r>
              <a:rPr lang="en-US" sz="1700" dirty="0">
                <a:latin typeface="Tahoma" charset="0"/>
                <a:ea typeface="Tahoma" charset="0"/>
                <a:cs typeface="Tahoma" charset="0"/>
              </a:rPr>
              <a:t>.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 will come</a:t>
            </a:r>
          </a:p>
        </p:txBody>
      </p:sp>
      <p:sp>
        <p:nvSpPr>
          <p:cNvPr id="6" name="Slide Number Placeholder 7"/>
          <p:cNvSpPr txBox="1">
            <a:spLocks/>
          </p:cNvSpPr>
          <p:nvPr/>
        </p:nvSpPr>
        <p:spPr>
          <a:xfrm>
            <a:off x="8668234" y="6354762"/>
            <a:ext cx="3471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28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0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 txBox="1">
            <a:spLocks/>
          </p:cNvSpPr>
          <p:nvPr/>
        </p:nvSpPr>
        <p:spPr>
          <a:xfrm>
            <a:off x="14990" y="24431"/>
            <a:ext cx="912901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63127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9143999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ATLAS </a:t>
            </a:r>
            <a:r>
              <a:rPr lang="en-US" sz="3600" b="1" smtClean="0">
                <a:latin typeface="Al Nile" charset="-78"/>
                <a:ea typeface="Al Nile" charset="-78"/>
                <a:cs typeface="Al Nile" charset="-78"/>
              </a:rPr>
              <a:t>inclusive W, Z</a:t>
            </a:r>
            <a:endParaRPr lang="en-US" sz="3600" b="1" dirty="0" smtClean="0">
              <a:latin typeface="Al Nile" charset="-78"/>
              <a:ea typeface="Al Nile" charset="-78"/>
              <a:cs typeface="Al Nile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0039" y="1054118"/>
            <a:ext cx="1817261" cy="38779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smtClean="0">
                <a:latin typeface="Arial"/>
                <a:cs typeface="Arial"/>
              </a:rPr>
              <a:t>arXiv:1603.09221 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9" y="1601708"/>
            <a:ext cx="4395360" cy="311626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793679" y="879271"/>
            <a:ext cx="1768840" cy="599607"/>
            <a:chOff x="389744" y="1184223"/>
            <a:chExt cx="1768840" cy="599607"/>
          </a:xfrm>
        </p:grpSpPr>
        <p:sp>
          <p:nvSpPr>
            <p:cNvPr id="16" name="Chord 15"/>
            <p:cNvSpPr/>
            <p:nvPr/>
          </p:nvSpPr>
          <p:spPr>
            <a:xfrm>
              <a:off x="389744" y="1184223"/>
              <a:ext cx="1768840" cy="599607"/>
            </a:xfrm>
            <a:prstGeom prst="chor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4635" y="1259174"/>
              <a:ext cx="11392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Palatino" charset="0"/>
                  <a:ea typeface="Palatino" charset="0"/>
                  <a:cs typeface="Palatino" charset="0"/>
                </a:rPr>
                <a:t>new</a:t>
              </a:r>
              <a:endParaRPr lang="en-US" sz="2400" b="1" dirty="0">
                <a:latin typeface="Palatino" charset="0"/>
                <a:ea typeface="Palatino" charset="0"/>
                <a:cs typeface="Palatino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14" y="1576308"/>
            <a:ext cx="4449097" cy="3154362"/>
          </a:xfrm>
          <a:prstGeom prst="rect">
            <a:avLst/>
          </a:prstGeom>
        </p:spPr>
      </p:pic>
      <p:sp>
        <p:nvSpPr>
          <p:cNvPr id="24" name="Slide Number Placeholder 7"/>
          <p:cNvSpPr txBox="1">
            <a:spLocks/>
          </p:cNvSpPr>
          <p:nvPr/>
        </p:nvSpPr>
        <p:spPr>
          <a:xfrm>
            <a:off x="8820634" y="6507162"/>
            <a:ext cx="3471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sto MT"/>
                <a:ea typeface="+mn-ea"/>
                <a:cs typeface="Calisto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latin typeface="Tahoma" charset="0"/>
                <a:ea typeface="Tahoma" charset="0"/>
                <a:cs typeface="Tahoma" charset="0"/>
              </a:rPr>
              <a:t>30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938" y="4890462"/>
            <a:ext cx="8370461" cy="832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30000"/>
              </a:lnSpc>
              <a:buFont typeface="Arial" charset="0"/>
              <a:buChar char="•"/>
            </a:pPr>
            <a:r>
              <a:rPr lang="en-US" sz="1900" dirty="0" smtClean="0">
                <a:latin typeface="Tahoma" charset="0"/>
                <a:ea typeface="Tahoma" charset="0"/>
                <a:cs typeface="Tahoma" charset="0"/>
              </a:rPr>
              <a:t>ATLAS √s = 13 </a:t>
            </a:r>
            <a:r>
              <a:rPr lang="en-US" sz="1900" dirty="0" err="1" smtClean="0">
                <a:latin typeface="Tahoma" charset="0"/>
                <a:ea typeface="Tahoma" charset="0"/>
                <a:cs typeface="Tahoma" charset="0"/>
              </a:rPr>
              <a:t>TeV</a:t>
            </a:r>
            <a:r>
              <a:rPr lang="en-US" sz="1900" dirty="0" smtClean="0">
                <a:latin typeface="Tahoma" charset="0"/>
                <a:ea typeface="Tahoma" charset="0"/>
                <a:cs typeface="Tahoma" charset="0"/>
              </a:rPr>
              <a:t> total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cross section measurement</a:t>
            </a:r>
            <a:endParaRPr lang="en-US" sz="1300" dirty="0" smtClean="0">
              <a:latin typeface="Tahoma" charset="0"/>
              <a:ea typeface="Tahoma" charset="0"/>
              <a:cs typeface="Tahoma" charset="0"/>
            </a:endParaRPr>
          </a:p>
          <a:p>
            <a:pPr marL="800100" lvl="1" indent="-342900">
              <a:lnSpc>
                <a:spcPct val="130000"/>
              </a:lnSpc>
              <a:buFont typeface="Arial" charset="0"/>
              <a:buChar char="•"/>
            </a:pP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e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nergy dependence well described</a:t>
            </a:r>
          </a:p>
        </p:txBody>
      </p:sp>
    </p:spTree>
    <p:extLst>
      <p:ext uri="{BB962C8B-B14F-4D97-AF65-F5344CB8AC3E}">
        <p14:creationId xmlns:p14="http://schemas.microsoft.com/office/powerpoint/2010/main" val="199508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9143999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ATLAS </a:t>
            </a:r>
            <a:r>
              <a:rPr lang="en-US" sz="3600" b="1" smtClean="0">
                <a:latin typeface="Al Nile" charset="-78"/>
                <a:ea typeface="Al Nile" charset="-78"/>
                <a:cs typeface="Al Nile" charset="-78"/>
              </a:rPr>
              <a:t>inclusive W, Z</a:t>
            </a:r>
            <a:endParaRPr lang="en-US" sz="3600" b="1" dirty="0" smtClean="0">
              <a:latin typeface="Al Nile" charset="-78"/>
              <a:ea typeface="Al Nile" charset="-78"/>
              <a:cs typeface="Al Nile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0039" y="1054118"/>
            <a:ext cx="1817261" cy="38779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smtClean="0">
                <a:latin typeface="Arial"/>
                <a:cs typeface="Arial"/>
              </a:rPr>
              <a:t>arXiv:1603.09221 </a:t>
            </a:r>
            <a:endParaRPr lang="en-US" sz="16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7793679" y="879271"/>
            <a:ext cx="1768840" cy="599607"/>
            <a:chOff x="389744" y="1184223"/>
            <a:chExt cx="1768840" cy="599607"/>
          </a:xfrm>
        </p:grpSpPr>
        <p:sp>
          <p:nvSpPr>
            <p:cNvPr id="16" name="Chord 15"/>
            <p:cNvSpPr/>
            <p:nvPr/>
          </p:nvSpPr>
          <p:spPr>
            <a:xfrm>
              <a:off x="389744" y="1184223"/>
              <a:ext cx="1768840" cy="599607"/>
            </a:xfrm>
            <a:prstGeom prst="chor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4635" y="1259174"/>
              <a:ext cx="11392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Palatino" charset="0"/>
                  <a:ea typeface="Palatino" charset="0"/>
                  <a:cs typeface="Palatino" charset="0"/>
                </a:rPr>
                <a:t>new</a:t>
              </a:r>
              <a:endParaRPr lang="en-US" sz="2400" b="1" dirty="0">
                <a:latin typeface="Palatino" charset="0"/>
                <a:ea typeface="Palatino" charset="0"/>
                <a:cs typeface="Palatino" charset="0"/>
              </a:endParaRPr>
            </a:p>
          </p:txBody>
        </p:sp>
      </p:grpSp>
      <p:sp>
        <p:nvSpPr>
          <p:cNvPr id="24" name="Slide Number Placeholder 7"/>
          <p:cNvSpPr txBox="1">
            <a:spLocks/>
          </p:cNvSpPr>
          <p:nvPr/>
        </p:nvSpPr>
        <p:spPr>
          <a:xfrm>
            <a:off x="8820634" y="6507162"/>
            <a:ext cx="3471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sto MT"/>
                <a:ea typeface="+mn-ea"/>
                <a:cs typeface="Calisto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latin typeface="Tahoma" charset="0"/>
                <a:ea typeface="Tahoma" charset="0"/>
                <a:cs typeface="Tahoma" charset="0"/>
              </a:rPr>
              <a:t>31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84" y="1816100"/>
            <a:ext cx="8530150" cy="335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1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9143999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ATLAS inclusive W, </a:t>
            </a: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Z</a:t>
            </a:r>
            <a:endParaRPr lang="en-US" sz="3600" b="1" dirty="0" smtClean="0">
              <a:latin typeface="Al Nile" charset="-78"/>
              <a:ea typeface="Al Nile" charset="-78"/>
              <a:cs typeface="Al Nile" charset="-78"/>
            </a:endParaRPr>
          </a:p>
        </p:txBody>
      </p:sp>
      <p:sp>
        <p:nvSpPr>
          <p:cNvPr id="24" name="Slide Number Placeholder 7"/>
          <p:cNvSpPr txBox="1">
            <a:spLocks/>
          </p:cNvSpPr>
          <p:nvPr/>
        </p:nvSpPr>
        <p:spPr>
          <a:xfrm>
            <a:off x="8820634" y="6507162"/>
            <a:ext cx="3471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sto MT"/>
                <a:ea typeface="+mn-ea"/>
                <a:cs typeface="Calisto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latin typeface="Tahoma" charset="0"/>
                <a:ea typeface="Tahoma" charset="0"/>
                <a:cs typeface="Tahoma" charset="0"/>
              </a:rPr>
              <a:t>32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938" y="4890462"/>
            <a:ext cx="8370461" cy="1552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30000"/>
              </a:lnSpc>
              <a:buFont typeface="Arial" charset="0"/>
              <a:buChar char="•"/>
            </a:pPr>
            <a:r>
              <a:rPr lang="en-US" sz="1900" dirty="0" smtClean="0">
                <a:latin typeface="Tahoma" charset="0"/>
                <a:ea typeface="Tahoma" charset="0"/>
                <a:cs typeface="Tahoma" charset="0"/>
              </a:rPr>
              <a:t>ATLAS √s = </a:t>
            </a:r>
            <a:r>
              <a:rPr lang="en-US" sz="1900" dirty="0">
                <a:latin typeface="Tahoma" charset="0"/>
                <a:ea typeface="Tahoma" charset="0"/>
                <a:cs typeface="Tahoma" charset="0"/>
              </a:rPr>
              <a:t>7</a:t>
            </a:r>
            <a:r>
              <a:rPr lang="en-US" sz="19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900" dirty="0" err="1" smtClean="0">
                <a:latin typeface="Tahoma" charset="0"/>
                <a:ea typeface="Tahoma" charset="0"/>
                <a:cs typeface="Tahoma" charset="0"/>
              </a:rPr>
              <a:t>TeV</a:t>
            </a:r>
            <a:r>
              <a:rPr lang="en-US" sz="19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900" dirty="0" smtClean="0">
                <a:latin typeface="Tahoma" charset="0"/>
                <a:ea typeface="Tahoma" charset="0"/>
                <a:cs typeface="Tahoma" charset="0"/>
              </a:rPr>
              <a:t>differential</a:t>
            </a:r>
            <a:r>
              <a:rPr lang="en-US" sz="19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cross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sections;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PDF discrimination</a:t>
            </a:r>
          </a:p>
          <a:p>
            <a:pPr marL="800100" lvl="1" indent="-342900">
              <a:lnSpc>
                <a:spcPct val="130000"/>
              </a:lnSpc>
              <a:buFont typeface="Arial" charset="0"/>
              <a:buChar char="•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f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ull correlations between measurements provided                               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these cross sections have been included 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in modern global QCD fits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)</a:t>
            </a:r>
          </a:p>
          <a:p>
            <a:pPr marL="800100" lvl="1" indent="-342900">
              <a:lnSpc>
                <a:spcPct val="130000"/>
              </a:lnSpc>
              <a:buFont typeface="Arial" charset="0"/>
              <a:buChar char="•"/>
            </a:pPr>
            <a:endParaRPr lang="en-US" dirty="0" smtClean="0">
              <a:solidFill>
                <a:srgbClr val="EF22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782" y="1663700"/>
            <a:ext cx="2951839" cy="2832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8" y="1661287"/>
            <a:ext cx="2903921" cy="27861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91794" y="1010213"/>
            <a:ext cx="2893940" cy="38779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 smtClean="0">
                <a:latin typeface="Arial"/>
                <a:cs typeface="Arial"/>
              </a:rPr>
              <a:t>Phys Rev D85 (2012) 072004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253" y="1661287"/>
            <a:ext cx="2903921" cy="27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2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 txBox="1">
            <a:spLocks/>
          </p:cNvSpPr>
          <p:nvPr/>
        </p:nvSpPr>
        <p:spPr>
          <a:xfrm>
            <a:off x="4800600" y="24431"/>
            <a:ext cx="434340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High Mass </a:t>
            </a:r>
            <a:r>
              <a:rPr lang="en-US" sz="3600" b="1" dirty="0" err="1" smtClean="0">
                <a:latin typeface="Al Nile" charset="-78"/>
                <a:ea typeface="Al Nile" charset="-78"/>
                <a:cs typeface="Al Nile" charset="-78"/>
              </a:rPr>
              <a:t>Drell</a:t>
            </a: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 Yan</a:t>
            </a:r>
            <a:endParaRPr lang="en-US" sz="3600" b="1" dirty="0" smtClean="0">
              <a:latin typeface="Al Nile" charset="-78"/>
              <a:ea typeface="Al Nile" charset="-78"/>
              <a:cs typeface="Al Nile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24065" y="5443751"/>
            <a:ext cx="29903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3880" y="6431280"/>
            <a:ext cx="121920" cy="16764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lide Number Placeholder 7"/>
          <p:cNvSpPr txBox="1">
            <a:spLocks/>
          </p:cNvSpPr>
          <p:nvPr/>
        </p:nvSpPr>
        <p:spPr>
          <a:xfrm>
            <a:off x="8668234" y="6354762"/>
            <a:ext cx="3471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latin typeface="Tahoma" charset="0"/>
                <a:ea typeface="Tahoma" charset="0"/>
                <a:cs typeface="Tahoma" charset="0"/>
              </a:rPr>
              <a:t>33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16" y="201349"/>
            <a:ext cx="4526211" cy="66566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09688" y="1864837"/>
            <a:ext cx="4001423" cy="8125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sensitivity to P</a:t>
            </a:r>
            <a:r>
              <a:rPr lang="en-US" dirty="0" smtClean="0">
                <a:latin typeface="Sinhala Sangam MN" charset="0"/>
                <a:ea typeface="Sinhala Sangam MN" charset="0"/>
                <a:cs typeface="Sinhala Sangam MN" charset="0"/>
              </a:rPr>
              <a:t>I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contribution (left)</a:t>
            </a:r>
          </a:p>
          <a:p>
            <a:pPr marL="342900" indent="-342900">
              <a:lnSpc>
                <a:spcPct val="20000"/>
              </a:lnSpc>
              <a:buFont typeface="Arial" charset="0"/>
              <a:buChar char="•"/>
            </a:pPr>
            <a:endParaRPr lang="en-US" dirty="0" smtClean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sensitivity to PDF choice (right)</a:t>
            </a:r>
            <a:endParaRPr lang="en-US" sz="1500" dirty="0" smtClean="0">
              <a:latin typeface="Tahoma" charset="0"/>
              <a:ea typeface="Tahoma" charset="0"/>
              <a:cs typeface="Tahoma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588440" y="968969"/>
            <a:ext cx="1768840" cy="599607"/>
            <a:chOff x="389744" y="1184223"/>
            <a:chExt cx="1768840" cy="599607"/>
          </a:xfrm>
        </p:grpSpPr>
        <p:sp>
          <p:nvSpPr>
            <p:cNvPr id="9" name="Chord 8"/>
            <p:cNvSpPr/>
            <p:nvPr/>
          </p:nvSpPr>
          <p:spPr>
            <a:xfrm>
              <a:off x="389744" y="1184223"/>
              <a:ext cx="1768840" cy="599607"/>
            </a:xfrm>
            <a:prstGeom prst="chor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4635" y="1259174"/>
              <a:ext cx="11392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Palatino" charset="0"/>
                  <a:ea typeface="Palatino" charset="0"/>
                  <a:cs typeface="Palatino" charset="0"/>
                </a:rPr>
                <a:t>new</a:t>
              </a:r>
              <a:endParaRPr lang="en-US" sz="2400" b="1" dirty="0">
                <a:latin typeface="Palatino" charset="0"/>
                <a:ea typeface="Palatino" charset="0"/>
                <a:cs typeface="Palatino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053165" y="1009797"/>
            <a:ext cx="227581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ATLAS STDM-2014-06</a:t>
            </a:r>
            <a:endParaRPr lang="en-US" sz="160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57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 txBox="1">
            <a:spLocks/>
          </p:cNvSpPr>
          <p:nvPr/>
        </p:nvSpPr>
        <p:spPr>
          <a:xfrm>
            <a:off x="14990" y="24431"/>
            <a:ext cx="912901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ATLAS combined W, Z, t analysis</a:t>
            </a:r>
          </a:p>
        </p:txBody>
      </p:sp>
      <p:sp>
        <p:nvSpPr>
          <p:cNvPr id="5" name="Rectangle 4"/>
          <p:cNvSpPr/>
          <p:nvPr/>
        </p:nvSpPr>
        <p:spPr>
          <a:xfrm>
            <a:off x="5224065" y="5443751"/>
            <a:ext cx="29903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46848" y="995280"/>
            <a:ext cx="2963227" cy="47043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sz="2000" dirty="0" smtClean="0">
                <a:latin typeface="Tahoma" charset="0"/>
                <a:ea typeface="Tahoma" charset="0"/>
                <a:cs typeface="Tahoma" charset="0"/>
              </a:rPr>
              <a:t>ATLAS simultaneous</a:t>
            </a:r>
            <a:r>
              <a:rPr lang="en-US" sz="2000" dirty="0" smtClean="0">
                <a:solidFill>
                  <a:srgbClr val="EF22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2000" dirty="0" smtClean="0">
                <a:latin typeface="Tahoma" charset="0"/>
                <a:ea typeface="Tahoma" charset="0"/>
                <a:cs typeface="Tahoma" charset="0"/>
              </a:rPr>
              <a:t>measurement of   </a:t>
            </a:r>
            <a:r>
              <a:rPr lang="en-US" sz="20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WW</a:t>
            </a:r>
            <a:r>
              <a:rPr lang="en-US" sz="2000" dirty="0" smtClean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2000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Z⟶ττ</a:t>
            </a:r>
            <a:r>
              <a:rPr lang="en-US" sz="2000" dirty="0" smtClean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2000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tt</a:t>
            </a:r>
            <a:r>
              <a:rPr lang="en-US" sz="2000" dirty="0" smtClean="0">
                <a:latin typeface="Tahoma" charset="0"/>
                <a:ea typeface="Tahoma" charset="0"/>
                <a:cs typeface="Tahoma" charset="0"/>
              </a:rPr>
              <a:t>           (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based on common </a:t>
            </a:r>
            <a:r>
              <a:rPr lang="en-US" sz="1600" dirty="0" err="1">
                <a:latin typeface="Tahoma" charset="0"/>
                <a:ea typeface="Tahoma" charset="0"/>
                <a:cs typeface="Tahoma" charset="0"/>
              </a:rPr>
              <a:t>eμ</a:t>
            </a:r>
            <a:r>
              <a:rPr lang="en-US" sz="1600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final state</a:t>
            </a:r>
            <a:r>
              <a:rPr lang="en-US" sz="2000" dirty="0" smtClean="0">
                <a:latin typeface="Tahoma" charset="0"/>
                <a:ea typeface="Tahoma" charset="0"/>
                <a:cs typeface="Tahoma" charset="0"/>
              </a:rPr>
              <a:t>)</a:t>
            </a:r>
            <a:endParaRPr lang="en-US" sz="2000" dirty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50000"/>
              </a:lnSpc>
              <a:buFont typeface="Arial" charset="0"/>
              <a:buChar char="•"/>
            </a:pPr>
            <a:endParaRPr lang="en-US" sz="2000" dirty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b="1" dirty="0" smtClean="0">
                <a:latin typeface="Tahoma" charset="0"/>
                <a:ea typeface="Tahoma" charset="0"/>
                <a:cs typeface="Tahoma" charset="0"/>
              </a:rPr>
              <a:t>very sensitive to PDFs</a:t>
            </a:r>
          </a:p>
          <a:p>
            <a:pPr marL="342900" indent="-342900">
              <a:lnSpc>
                <a:spcPct val="50000"/>
              </a:lnSpc>
              <a:buFont typeface="Arial" charset="0"/>
              <a:buChar char="•"/>
            </a:pPr>
            <a:endParaRPr lang="en-US" b="1" dirty="0" smtClean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NNLO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PDFs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give better description than NLO</a:t>
            </a:r>
          </a:p>
          <a:p>
            <a:pPr marL="342900" indent="-342900">
              <a:lnSpc>
                <a:spcPct val="50000"/>
              </a:lnSpc>
              <a:buFont typeface="Arial" charset="0"/>
              <a:buChar char="•"/>
            </a:pPr>
            <a:endParaRPr lang="en-US" dirty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sz="1900" dirty="0">
                <a:latin typeface="Tahoma" charset="0"/>
                <a:ea typeface="Tahoma" charset="0"/>
                <a:cs typeface="Tahoma" charset="0"/>
              </a:rPr>
              <a:t>p</a:t>
            </a:r>
            <a:r>
              <a:rPr lang="en-US" sz="1900" dirty="0" smtClean="0">
                <a:latin typeface="Tahoma" charset="0"/>
                <a:ea typeface="Tahoma" charset="0"/>
                <a:cs typeface="Tahoma" charset="0"/>
              </a:rPr>
              <a:t>otentially</a:t>
            </a:r>
            <a:r>
              <a:rPr lang="en-US" sz="19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 strong constraints </a:t>
            </a:r>
            <a:r>
              <a:rPr lang="en-US" sz="1900" dirty="0" smtClean="0">
                <a:latin typeface="Tahoma" charset="0"/>
                <a:ea typeface="Tahoma" charset="0"/>
                <a:cs typeface="Tahoma" charset="0"/>
              </a:rPr>
              <a:t>from such </a:t>
            </a:r>
            <a:r>
              <a:rPr lang="en-US" sz="1900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combined analyses</a:t>
            </a: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endParaRPr lang="en-US" dirty="0" smtClean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808" y="3672819"/>
            <a:ext cx="2922591" cy="28454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012" y="919386"/>
            <a:ext cx="2857375" cy="2781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813" y="905802"/>
            <a:ext cx="2940585" cy="28629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83" y="3655301"/>
            <a:ext cx="2927905" cy="28505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4045" y="5469694"/>
            <a:ext cx="62209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Al Bayan Plain" charset="-78"/>
                <a:ea typeface="Al Bayan Plain" charset="-78"/>
                <a:cs typeface="Al Bayan Plain" charset="-78"/>
              </a:rPr>
              <a:t>NLO</a:t>
            </a:r>
            <a:endParaRPr lang="en-US">
              <a:latin typeface="Al Bayan Plain" charset="-78"/>
              <a:ea typeface="Al Bayan Plain" charset="-78"/>
              <a:cs typeface="Al Bayan Plain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97714" y="5489470"/>
            <a:ext cx="82696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Al Bayan Plain" charset="-78"/>
                <a:ea typeface="Al Bayan Plain" charset="-78"/>
                <a:cs typeface="Al Bayan Plain" charset="-78"/>
              </a:rPr>
              <a:t>NNLO</a:t>
            </a:r>
            <a:endParaRPr lang="en-US">
              <a:latin typeface="Al Bayan Plain" charset="-78"/>
              <a:ea typeface="Al Bayan Plain" charset="-78"/>
              <a:cs typeface="Al Bayan Plain" charset="-7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97885" y="6193730"/>
            <a:ext cx="2871011" cy="38779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smtClean="0">
                <a:latin typeface="Arial"/>
                <a:cs typeface="Arial"/>
              </a:rPr>
              <a:t>Phys Rev D91 (2015) 052005</a:t>
            </a:r>
            <a:endParaRPr lang="en-US" sz="1600" dirty="0"/>
          </a:p>
        </p:txBody>
      </p:sp>
      <p:sp>
        <p:nvSpPr>
          <p:cNvPr id="13" name="Slide Number Placeholder 7"/>
          <p:cNvSpPr txBox="1">
            <a:spLocks/>
          </p:cNvSpPr>
          <p:nvPr/>
        </p:nvSpPr>
        <p:spPr>
          <a:xfrm>
            <a:off x="8820634" y="6507162"/>
            <a:ext cx="3471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sto MT"/>
                <a:ea typeface="+mn-ea"/>
                <a:cs typeface="Calisto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latin typeface="Tahoma" charset="0"/>
                <a:ea typeface="Tahoma" charset="0"/>
                <a:cs typeface="Tahoma" charset="0"/>
              </a:rPr>
              <a:t>34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19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 txBox="1">
            <a:spLocks/>
          </p:cNvSpPr>
          <p:nvPr/>
        </p:nvSpPr>
        <p:spPr>
          <a:xfrm>
            <a:off x="14990" y="24431"/>
            <a:ext cx="912901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W/</a:t>
            </a:r>
            <a:r>
              <a:rPr lang="en-US" sz="3600" b="1" dirty="0" err="1" smtClean="0">
                <a:latin typeface="Al Nile" charset="-78"/>
                <a:ea typeface="Al Nile" charset="-78"/>
                <a:cs typeface="Al Nile" charset="-78"/>
              </a:rPr>
              <a:t>Z+Jets</a:t>
            </a:r>
            <a:endParaRPr lang="en-US" sz="3600" b="1" dirty="0" smtClean="0">
              <a:latin typeface="Al Nile" charset="-78"/>
              <a:ea typeface="Al Nile" charset="-78"/>
              <a:cs typeface="Al Nile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24065" y="5443751"/>
            <a:ext cx="29903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7"/>
          <p:cNvSpPr txBox="1">
            <a:spLocks/>
          </p:cNvSpPr>
          <p:nvPr/>
        </p:nvSpPr>
        <p:spPr>
          <a:xfrm>
            <a:off x="8820634" y="6507162"/>
            <a:ext cx="3471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alisto MT"/>
                <a:ea typeface="+mn-ea"/>
                <a:cs typeface="Calisto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latin typeface="Tahoma" charset="0"/>
                <a:ea typeface="Tahoma" charset="0"/>
                <a:cs typeface="Tahoma" charset="0"/>
              </a:rPr>
              <a:t>35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6849" y="995280"/>
            <a:ext cx="2093800" cy="405341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r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atio of production cross sections for W and Z bosons in association with jets</a:t>
            </a: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endParaRPr lang="en-US" dirty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c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omplementary to individual </a:t>
            </a:r>
            <a:r>
              <a:rPr lang="en-US" dirty="0" err="1" smtClean="0">
                <a:latin typeface="Tahoma" charset="0"/>
                <a:ea typeface="Tahoma" charset="0"/>
                <a:cs typeface="Tahoma" charset="0"/>
              </a:rPr>
              <a:t>W+jets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en-US" dirty="0" err="1" smtClean="0">
                <a:latin typeface="Tahoma" charset="0"/>
                <a:ea typeface="Tahoma" charset="0"/>
                <a:cs typeface="Tahoma" charset="0"/>
              </a:rPr>
              <a:t>Z+jets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measurements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2803" y="5774630"/>
            <a:ext cx="2191315" cy="38779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smtClean="0">
                <a:latin typeface="Arial"/>
                <a:cs typeface="Arial"/>
              </a:rPr>
              <a:t>EPJC </a:t>
            </a:r>
            <a:r>
              <a:rPr lang="en-US" sz="1600" dirty="0" smtClean="0">
                <a:latin typeface="Arial"/>
                <a:cs typeface="Arial"/>
              </a:rPr>
              <a:t>(2014) 74:3168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231" y="1044586"/>
            <a:ext cx="3189865" cy="4509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178" y="1019933"/>
            <a:ext cx="3224738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5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08" y="1122255"/>
            <a:ext cx="6718820" cy="4479213"/>
          </a:xfrm>
          <a:prstGeom prst="rect">
            <a:avLst/>
          </a:prstGeom>
          <a:ln>
            <a:noFill/>
          </a:ln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14990" y="24431"/>
            <a:ext cx="912901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err="1" smtClean="0">
                <a:latin typeface="Al Nile" charset="-78"/>
                <a:ea typeface="Al Nile" charset="-78"/>
                <a:cs typeface="Al Nile" charset="-78"/>
              </a:rPr>
              <a:t>ptZ</a:t>
            </a:r>
            <a:endParaRPr lang="en-US" sz="3600" b="1" dirty="0" smtClean="0">
              <a:latin typeface="Al Nile" charset="-78"/>
              <a:ea typeface="Al Nile" charset="-78"/>
              <a:cs typeface="Al Nile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24065" y="5443751"/>
            <a:ext cx="29903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3880" y="6431280"/>
            <a:ext cx="121920" cy="16764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31554" y="5623356"/>
            <a:ext cx="8483855" cy="10341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b="1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f</a:t>
            </a:r>
            <a:r>
              <a:rPr lang="en-US" b="1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ully inclusive,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i.e. no jet-</a:t>
            </a:r>
            <a:r>
              <a:rPr lang="en-US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pt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cuts, Z+1-jet @ NNLO calculation </a:t>
            </a: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              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NNLO corrections relatively flat, at level of 5 – 10 % 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700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improved agreement</a:t>
            </a:r>
            <a:r>
              <a:rPr lang="en-US" sz="1700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with data, and </a:t>
            </a:r>
            <a:r>
              <a:rPr lang="en-US" sz="1700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reduction of scale uncertainties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17732" y="445708"/>
            <a:ext cx="36483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A. </a:t>
            </a:r>
            <a:r>
              <a:rPr lang="en-US" sz="1500" dirty="0" err="1" smtClean="0">
                <a:latin typeface="Tahoma" charset="0"/>
                <a:ea typeface="Tahoma" charset="0"/>
                <a:cs typeface="Tahoma" charset="0"/>
              </a:rPr>
              <a:t>Gehrmann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-De </a:t>
            </a:r>
            <a:r>
              <a:rPr lang="en-US" sz="1500" dirty="0">
                <a:latin typeface="Tahoma" charset="0"/>
                <a:ea typeface="Tahoma" charset="0"/>
                <a:cs typeface="Tahoma" charset="0"/>
              </a:rPr>
              <a:t>Ridder, 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T. </a:t>
            </a:r>
            <a:r>
              <a:rPr lang="en-US" sz="1500" dirty="0" err="1" smtClean="0">
                <a:latin typeface="Tahoma" charset="0"/>
                <a:ea typeface="Tahoma" charset="0"/>
                <a:cs typeface="Tahoma" charset="0"/>
              </a:rPr>
              <a:t>Gehrmann</a:t>
            </a:r>
            <a:r>
              <a:rPr lang="en-US" sz="1500" dirty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E.W.N. Glover</a:t>
            </a:r>
            <a:r>
              <a:rPr lang="en-US" sz="1500" dirty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A. Huss</a:t>
            </a:r>
            <a:r>
              <a:rPr lang="en-US" sz="1500" dirty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T.A. Morgan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0" name="Slide Number Placeholder 7"/>
          <p:cNvSpPr txBox="1">
            <a:spLocks/>
          </p:cNvSpPr>
          <p:nvPr/>
        </p:nvSpPr>
        <p:spPr>
          <a:xfrm>
            <a:off x="8668234" y="6354762"/>
            <a:ext cx="3471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latin typeface="Tahoma" charset="0"/>
                <a:ea typeface="Tahoma" charset="0"/>
                <a:cs typeface="Tahoma" charset="0"/>
              </a:rPr>
              <a:t>36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91214" y="94182"/>
            <a:ext cx="1824195" cy="64633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400" dirty="0" smtClean="0">
                <a:latin typeface="Arial"/>
                <a:cs typeface="Arial"/>
              </a:rPr>
              <a:t>ATLAS </a:t>
            </a:r>
            <a:r>
              <a:rPr lang="en-US" sz="1400" dirty="0" err="1" smtClean="0">
                <a:latin typeface="Arial"/>
                <a:cs typeface="Arial"/>
              </a:rPr>
              <a:t>ptZ</a:t>
            </a:r>
            <a:r>
              <a:rPr lang="en-US" sz="1400" dirty="0" smtClean="0">
                <a:latin typeface="Arial"/>
                <a:cs typeface="Arial"/>
              </a:rPr>
              <a:t> data </a:t>
            </a:r>
            <a:r>
              <a:rPr lang="en-US" sz="1600" dirty="0" smtClean="0">
                <a:latin typeface="Arial"/>
                <a:cs typeface="Arial"/>
              </a:rPr>
              <a:t>arXiv:1512.02192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17732" y="133821"/>
            <a:ext cx="1520568" cy="29218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latin typeface="Tahoma" charset="0"/>
                <a:ea typeface="Tahoma" charset="0"/>
                <a:cs typeface="Tahoma" charset="0"/>
              </a:rPr>
              <a:t>arXiv:1605.04295</a:t>
            </a:r>
            <a:endParaRPr lang="en-US" sz="1500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8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16" y="1113927"/>
            <a:ext cx="6731312" cy="4487541"/>
          </a:xfrm>
          <a:prstGeom prst="rect">
            <a:avLst/>
          </a:prstGeom>
          <a:ln>
            <a:noFill/>
          </a:ln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14990" y="24431"/>
            <a:ext cx="912901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err="1" smtClean="0">
                <a:latin typeface="Al Nile" charset="-78"/>
                <a:ea typeface="Al Nile" charset="-78"/>
                <a:cs typeface="Al Nile" charset="-78"/>
              </a:rPr>
              <a:t>ptZ</a:t>
            </a:r>
            <a:endParaRPr lang="en-US" sz="3600" b="1" dirty="0" smtClean="0">
              <a:latin typeface="Al Nile" charset="-78"/>
              <a:ea typeface="Al Nile" charset="-78"/>
              <a:cs typeface="Al Nile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24065" y="5443751"/>
            <a:ext cx="29903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3880" y="6431280"/>
            <a:ext cx="121920" cy="167640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31554" y="5867298"/>
            <a:ext cx="8483855" cy="7571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v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ery good agreement when </a:t>
            </a:r>
            <a:r>
              <a:rPr lang="en-US" b="1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normalised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to the relevant fiducial inclusive </a:t>
            </a:r>
            <a:r>
              <a:rPr lang="en-US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dilepton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cross section</a:t>
            </a:r>
            <a:endParaRPr lang="en-US" sz="1200" dirty="0" smtClean="0">
              <a:solidFill>
                <a:srgbClr val="009944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7732" y="445708"/>
            <a:ext cx="364835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A. </a:t>
            </a:r>
            <a:r>
              <a:rPr lang="en-US" sz="1500" dirty="0" err="1" smtClean="0">
                <a:latin typeface="Tahoma" charset="0"/>
                <a:ea typeface="Tahoma" charset="0"/>
                <a:cs typeface="Tahoma" charset="0"/>
              </a:rPr>
              <a:t>Gehrmann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-De </a:t>
            </a:r>
            <a:r>
              <a:rPr lang="en-US" sz="1500" dirty="0">
                <a:latin typeface="Tahoma" charset="0"/>
                <a:ea typeface="Tahoma" charset="0"/>
                <a:cs typeface="Tahoma" charset="0"/>
              </a:rPr>
              <a:t>Ridder, 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T. </a:t>
            </a:r>
            <a:r>
              <a:rPr lang="en-US" sz="1500" dirty="0" err="1" smtClean="0">
                <a:latin typeface="Tahoma" charset="0"/>
                <a:ea typeface="Tahoma" charset="0"/>
                <a:cs typeface="Tahoma" charset="0"/>
              </a:rPr>
              <a:t>Gehrmann</a:t>
            </a:r>
            <a:r>
              <a:rPr lang="en-US" sz="1500" dirty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E.W.N. Glover</a:t>
            </a:r>
            <a:r>
              <a:rPr lang="en-US" sz="1500" dirty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A. Huss</a:t>
            </a:r>
            <a:r>
              <a:rPr lang="en-US" sz="1500" dirty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T.A. Morgan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0" name="Slide Number Placeholder 7"/>
          <p:cNvSpPr txBox="1">
            <a:spLocks/>
          </p:cNvSpPr>
          <p:nvPr/>
        </p:nvSpPr>
        <p:spPr>
          <a:xfrm>
            <a:off x="8668234" y="6354762"/>
            <a:ext cx="3471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latin typeface="Tahoma" charset="0"/>
                <a:ea typeface="Tahoma" charset="0"/>
                <a:cs typeface="Tahoma" charset="0"/>
              </a:rPr>
              <a:t>37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91214" y="94182"/>
            <a:ext cx="1824195" cy="64633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400" dirty="0" smtClean="0">
                <a:latin typeface="Arial"/>
                <a:cs typeface="Arial"/>
              </a:rPr>
              <a:t>ATLAS </a:t>
            </a:r>
            <a:r>
              <a:rPr lang="en-US" sz="1400" dirty="0" err="1" smtClean="0">
                <a:latin typeface="Arial"/>
                <a:cs typeface="Arial"/>
              </a:rPr>
              <a:t>ptZ</a:t>
            </a:r>
            <a:r>
              <a:rPr lang="en-US" sz="1400" dirty="0" smtClean="0">
                <a:latin typeface="Arial"/>
                <a:cs typeface="Arial"/>
              </a:rPr>
              <a:t> data </a:t>
            </a:r>
            <a:r>
              <a:rPr lang="en-US" sz="1600" dirty="0" smtClean="0">
                <a:latin typeface="Arial"/>
                <a:cs typeface="Arial"/>
              </a:rPr>
              <a:t>arXiv:1512.02192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17732" y="133821"/>
            <a:ext cx="1520568" cy="29218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latin typeface="Tahoma" charset="0"/>
                <a:ea typeface="Tahoma" charset="0"/>
                <a:cs typeface="Tahoma" charset="0"/>
              </a:rPr>
              <a:t>arXiv:1605.04295</a:t>
            </a:r>
            <a:endParaRPr lang="en-US" sz="1500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34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12" y="2441763"/>
            <a:ext cx="7387090" cy="3818194"/>
          </a:xfrm>
          <a:prstGeom prst="rect">
            <a:avLst/>
          </a:prstGeom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0" y="0"/>
            <a:ext cx="914400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LHC data and proton </a:t>
            </a:r>
            <a:r>
              <a:rPr lang="en-US" sz="3600" b="1" dirty="0">
                <a:latin typeface="Al Nile" charset="-78"/>
                <a:ea typeface="Al Nile" charset="-78"/>
                <a:cs typeface="Al Nile" charset="-78"/>
              </a:rPr>
              <a:t>s</a:t>
            </a: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tructure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210" y="1039102"/>
            <a:ext cx="9077719" cy="118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000" dirty="0" smtClean="0">
                <a:latin typeface="Tahoma" charset="0"/>
                <a:ea typeface="Tahoma" charset="0"/>
                <a:cs typeface="Tahoma" charset="0"/>
              </a:rPr>
              <a:t>wealth of SM measurements from ATLAS, </a:t>
            </a:r>
            <a:r>
              <a:rPr lang="en-US" sz="2000" b="1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sensitive to PDFs</a:t>
            </a:r>
            <a:r>
              <a:rPr lang="en-US" sz="2000" dirty="0" smtClean="0">
                <a:latin typeface="Tahoma" charset="0"/>
                <a:ea typeface="Tahoma" charset="0"/>
                <a:cs typeface="Tahoma" charset="0"/>
              </a:rPr>
              <a:t>, allowing:</a:t>
            </a:r>
          </a:p>
          <a:p>
            <a:pPr marL="342900" indent="-342900">
              <a:lnSpc>
                <a:spcPct val="20000"/>
              </a:lnSpc>
              <a:buFont typeface="Arial" charset="0"/>
              <a:buChar char="•"/>
            </a:pPr>
            <a:endParaRPr lang="en-US" sz="2000" dirty="0" smtClean="0">
              <a:latin typeface="Tahoma" charset="0"/>
              <a:ea typeface="Tahoma" charset="0"/>
              <a:cs typeface="Tahoma" charset="0"/>
            </a:endParaRPr>
          </a:p>
          <a:p>
            <a:pPr marL="1257300" lvl="2" indent="-342900">
              <a:lnSpc>
                <a:spcPct val="120000"/>
              </a:lnSpc>
              <a:buFont typeface="+mj-lt"/>
              <a:buAutoNum type="arabicPeriod"/>
            </a:pP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PDF discrimination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(confronting data with theory)</a:t>
            </a:r>
          </a:p>
          <a:p>
            <a:pPr marL="1257300" lvl="2" indent="-342900">
              <a:lnSpc>
                <a:spcPct val="120000"/>
              </a:lnSpc>
              <a:buFont typeface="+mj-lt"/>
              <a:buAutoNum type="arabicPeriod"/>
            </a:pP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improved PDFs, by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including LHC data in QCD fits </a:t>
            </a:r>
            <a:endParaRPr lang="en-US" dirty="0">
              <a:solidFill>
                <a:srgbClr val="0633C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57134" y="6354762"/>
            <a:ext cx="347175" cy="365125"/>
          </a:xfrm>
        </p:spPr>
        <p:txBody>
          <a:bodyPr/>
          <a:lstStyle/>
          <a:p>
            <a:r>
              <a:rPr lang="en-US" dirty="0">
                <a:latin typeface="Tahoma" charset="0"/>
                <a:ea typeface="Tahoma" charset="0"/>
                <a:cs typeface="Tahoma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153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 txBox="1">
            <a:spLocks/>
          </p:cNvSpPr>
          <p:nvPr/>
        </p:nvSpPr>
        <p:spPr>
          <a:xfrm>
            <a:off x="0" y="0"/>
            <a:ext cx="914400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000" b="1" dirty="0" smtClean="0">
                <a:latin typeface="Al Nile" charset="-78"/>
                <a:ea typeface="Al Nile" charset="-78"/>
                <a:cs typeface="Al Nile" charset="-78"/>
              </a:rPr>
              <a:t>abstract</a:t>
            </a:r>
          </a:p>
        </p:txBody>
      </p:sp>
      <p:sp>
        <p:nvSpPr>
          <p:cNvPr id="2" name="Rectangle 1"/>
          <p:cNvSpPr/>
          <p:nvPr/>
        </p:nvSpPr>
        <p:spPr>
          <a:xfrm>
            <a:off x="194872" y="130981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Menlo-Regular" charset="0"/>
              </a:rPr>
              <a:t>Several measurements performed by the ATLAS collaboration can be used to</a:t>
            </a:r>
          </a:p>
          <a:p>
            <a:r>
              <a:rPr lang="en-US" sz="1500" dirty="0">
                <a:solidFill>
                  <a:srgbClr val="000000"/>
                </a:solidFill>
                <a:latin typeface="Menlo-Regular" charset="0"/>
              </a:rPr>
              <a:t>constrain the proton structure.</a:t>
            </a:r>
          </a:p>
          <a:p>
            <a:r>
              <a:rPr lang="en-US" sz="1500" dirty="0">
                <a:solidFill>
                  <a:srgbClr val="000000"/>
                </a:solidFill>
                <a:latin typeface="Menlo-Regular" charset="0"/>
              </a:rPr>
              <a:t>Measurements of the </a:t>
            </a:r>
            <a:r>
              <a:rPr lang="en-US" sz="1500" dirty="0" err="1">
                <a:solidFill>
                  <a:srgbClr val="000000"/>
                </a:solidFill>
                <a:latin typeface="Menlo-Regular" charset="0"/>
              </a:rPr>
              <a:t>W+c</a:t>
            </a:r>
            <a:r>
              <a:rPr lang="en-US" sz="1500" dirty="0">
                <a:solidFill>
                  <a:srgbClr val="000000"/>
                </a:solidFill>
                <a:latin typeface="Menlo-Regular" charset="0"/>
              </a:rPr>
              <a:t> production and the inclusive W and Z</a:t>
            </a:r>
          </a:p>
          <a:p>
            <a:r>
              <a:rPr lang="en-US" sz="1500" dirty="0">
                <a:solidFill>
                  <a:srgbClr val="000000"/>
                </a:solidFill>
                <a:latin typeface="Menlo-Regular" charset="0"/>
              </a:rPr>
              <a:t>differential cross sections are found to constrain the poorly known</a:t>
            </a:r>
          </a:p>
          <a:p>
            <a:r>
              <a:rPr lang="en-US" sz="1500" dirty="0">
                <a:solidFill>
                  <a:srgbClr val="000000"/>
                </a:solidFill>
                <a:latin typeface="Menlo-Regular" charset="0"/>
              </a:rPr>
              <a:t>strange-quark density at low x. Similarly, the ratio of W+/W- production</a:t>
            </a:r>
          </a:p>
          <a:p>
            <a:r>
              <a:rPr lang="en-US" sz="1500" dirty="0">
                <a:solidFill>
                  <a:srgbClr val="000000"/>
                </a:solidFill>
                <a:latin typeface="Menlo-Regular" charset="0"/>
              </a:rPr>
              <a:t>is found to constrain the valence quarks at low x. New results will be</a:t>
            </a:r>
          </a:p>
          <a:p>
            <a:r>
              <a:rPr lang="en-US" sz="1500" dirty="0">
                <a:solidFill>
                  <a:srgbClr val="000000"/>
                </a:solidFill>
                <a:latin typeface="Menlo-Regular" charset="0"/>
              </a:rPr>
              <a:t>presented using W,Z production at 13 </a:t>
            </a:r>
            <a:r>
              <a:rPr lang="en-US" sz="1500" dirty="0" err="1">
                <a:solidFill>
                  <a:srgbClr val="000000"/>
                </a:solidFill>
                <a:latin typeface="Menlo-Regular" charset="0"/>
              </a:rPr>
              <a:t>TeV</a:t>
            </a:r>
            <a:r>
              <a:rPr lang="en-US" sz="1500" dirty="0">
                <a:solidFill>
                  <a:srgbClr val="000000"/>
                </a:solidFill>
                <a:latin typeface="Menlo-Regular" charset="0"/>
              </a:rPr>
              <a:t>.</a:t>
            </a:r>
          </a:p>
          <a:p>
            <a:r>
              <a:rPr lang="en-US" sz="1500" dirty="0">
                <a:solidFill>
                  <a:srgbClr val="000000"/>
                </a:solidFill>
                <a:latin typeface="Menlo-Regular" charset="0"/>
              </a:rPr>
              <a:t>New precise measurements of </a:t>
            </a:r>
            <a:r>
              <a:rPr lang="en-US" sz="1500" dirty="0" err="1">
                <a:solidFill>
                  <a:srgbClr val="000000"/>
                </a:solidFill>
                <a:latin typeface="Menlo-Regular" charset="0"/>
              </a:rPr>
              <a:t>Drell</a:t>
            </a:r>
            <a:r>
              <a:rPr lang="en-US" sz="1500" dirty="0">
                <a:solidFill>
                  <a:srgbClr val="000000"/>
                </a:solidFill>
                <a:latin typeface="Menlo-Regular" charset="0"/>
              </a:rPr>
              <a:t>-Yan cross section measurements</a:t>
            </a:r>
          </a:p>
          <a:p>
            <a:r>
              <a:rPr lang="en-US" sz="1500" dirty="0">
                <a:solidFill>
                  <a:srgbClr val="000000"/>
                </a:solidFill>
                <a:latin typeface="Menlo-Regular" charset="0"/>
              </a:rPr>
              <a:t>performed above the Z peak region have a different sensitivity to </a:t>
            </a:r>
            <a:r>
              <a:rPr lang="en-US" sz="1500" dirty="0" err="1">
                <a:solidFill>
                  <a:srgbClr val="000000"/>
                </a:solidFill>
                <a:latin typeface="Menlo-Regular" charset="0"/>
              </a:rPr>
              <a:t>parton</a:t>
            </a:r>
            <a:endParaRPr lang="en-US" sz="1500" dirty="0">
              <a:solidFill>
                <a:srgbClr val="000000"/>
              </a:solidFill>
              <a:latin typeface="Menlo-Regular" charset="0"/>
            </a:endParaRPr>
          </a:p>
          <a:p>
            <a:r>
              <a:rPr lang="en-US" sz="1500" dirty="0" err="1">
                <a:solidFill>
                  <a:srgbClr val="000000"/>
                </a:solidFill>
                <a:latin typeface="Menlo-Regular" charset="0"/>
              </a:rPr>
              <a:t>flavour</a:t>
            </a:r>
            <a:r>
              <a:rPr lang="en-US" sz="1500" dirty="0">
                <a:solidFill>
                  <a:srgbClr val="000000"/>
                </a:solidFill>
                <a:latin typeface="Menlo-Regular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latin typeface="Menlo-Regular" charset="0"/>
              </a:rPr>
              <a:t>parton</a:t>
            </a:r>
            <a:r>
              <a:rPr lang="en-US" sz="1500" dirty="0">
                <a:solidFill>
                  <a:srgbClr val="000000"/>
                </a:solidFill>
                <a:latin typeface="Menlo-Regular" charset="0"/>
              </a:rPr>
              <a:t> momentum fraction x and scale Q compared to measurements</a:t>
            </a:r>
          </a:p>
          <a:p>
            <a:r>
              <a:rPr lang="en-US" sz="1500" dirty="0">
                <a:solidFill>
                  <a:srgbClr val="000000"/>
                </a:solidFill>
                <a:latin typeface="Menlo-Regular" charset="0"/>
              </a:rPr>
              <a:t>on the Z peak. A large impact is found on the photon content of the</a:t>
            </a:r>
          </a:p>
          <a:p>
            <a:r>
              <a:rPr lang="en-US" sz="1500" dirty="0">
                <a:solidFill>
                  <a:srgbClr val="000000"/>
                </a:solidFill>
                <a:latin typeface="Menlo-Regular" charset="0"/>
              </a:rPr>
              <a:t>proton as well as high x quarks.</a:t>
            </a:r>
          </a:p>
          <a:p>
            <a:r>
              <a:rPr lang="en-US" sz="1500" dirty="0">
                <a:solidFill>
                  <a:srgbClr val="000000"/>
                </a:solidFill>
                <a:latin typeface="Menlo-Regular" charset="0"/>
              </a:rPr>
              <a:t>Measurements of the inclusive jet and photon cross sections are standard</a:t>
            </a:r>
          </a:p>
          <a:p>
            <a:r>
              <a:rPr lang="en-US" sz="1500" dirty="0">
                <a:solidFill>
                  <a:srgbClr val="000000"/>
                </a:solidFill>
                <a:latin typeface="Menlo-Regular" charset="0"/>
              </a:rPr>
              <a:t>candles and constrain the medium and high x gluon densities. New precise</a:t>
            </a:r>
          </a:p>
          <a:p>
            <a:r>
              <a:rPr lang="en-US" sz="1500" dirty="0">
                <a:solidFill>
                  <a:srgbClr val="000000"/>
                </a:solidFill>
                <a:latin typeface="Menlo-Regular" charset="0"/>
              </a:rPr>
              <a:t>measurements of inclusive photon and jet cross sections at 8 </a:t>
            </a:r>
            <a:r>
              <a:rPr lang="en-US" sz="1500" dirty="0" err="1">
                <a:solidFill>
                  <a:srgbClr val="000000"/>
                </a:solidFill>
                <a:latin typeface="Menlo-Regular" charset="0"/>
              </a:rPr>
              <a:t>TeV</a:t>
            </a:r>
            <a:r>
              <a:rPr lang="en-US" sz="1500" dirty="0">
                <a:solidFill>
                  <a:srgbClr val="000000"/>
                </a:solidFill>
                <a:latin typeface="Menlo-Regular" charset="0"/>
              </a:rPr>
              <a:t> are</a:t>
            </a:r>
          </a:p>
          <a:p>
            <a:r>
              <a:rPr lang="en-US" sz="1500" dirty="0">
                <a:solidFill>
                  <a:srgbClr val="000000"/>
                </a:solidFill>
                <a:latin typeface="Menlo-Regular" charset="0"/>
              </a:rPr>
              <a:t>presented and compared to various PDF predictions.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96146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 txBox="1">
            <a:spLocks/>
          </p:cNvSpPr>
          <p:nvPr/>
        </p:nvSpPr>
        <p:spPr>
          <a:xfrm>
            <a:off x="0" y="0"/>
            <a:ext cx="914400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LHC data and proton </a:t>
            </a:r>
            <a:r>
              <a:rPr lang="en-US" sz="3600" b="1" dirty="0">
                <a:latin typeface="Al Nile" charset="-78"/>
                <a:ea typeface="Al Nile" charset="-78"/>
                <a:cs typeface="Al Nile" charset="-78"/>
              </a:rPr>
              <a:t>s</a:t>
            </a: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tructure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872" y="914399"/>
            <a:ext cx="894912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000" dirty="0">
                <a:latin typeface="Palatino Linotype" charset="0"/>
                <a:ea typeface="Palatino Linotype" charset="0"/>
                <a:cs typeface="Palatino Linotype" charset="0"/>
              </a:rPr>
              <a:t>w</a:t>
            </a:r>
            <a:r>
              <a:rPr lang="en-US" sz="2000" dirty="0" smtClean="0">
                <a:latin typeface="Palatino Linotype" charset="0"/>
                <a:ea typeface="Palatino Linotype" charset="0"/>
                <a:cs typeface="Palatino Linotype" charset="0"/>
              </a:rPr>
              <a:t>ealth of </a:t>
            </a:r>
            <a:r>
              <a:rPr lang="en-US" sz="2000" dirty="0" smtClean="0">
                <a:solidFill>
                  <a:srgbClr val="0633C0"/>
                </a:solidFill>
                <a:latin typeface="Palatino Linotype" charset="0"/>
                <a:ea typeface="Palatino Linotype" charset="0"/>
                <a:cs typeface="Palatino Linotype" charset="0"/>
              </a:rPr>
              <a:t>SM measurements </a:t>
            </a:r>
            <a:r>
              <a:rPr lang="en-US" sz="2000" dirty="0" smtClean="0">
                <a:latin typeface="Palatino Linotype" charset="0"/>
                <a:ea typeface="Palatino Linotype" charset="0"/>
                <a:cs typeface="Palatino Linotype" charset="0"/>
              </a:rPr>
              <a:t>from ATLAS, </a:t>
            </a:r>
            <a:r>
              <a:rPr lang="en-US" sz="2000" dirty="0" smtClean="0">
                <a:solidFill>
                  <a:srgbClr val="009944"/>
                </a:solidFill>
                <a:latin typeface="Palatino Linotype" charset="0"/>
                <a:ea typeface="Palatino Linotype" charset="0"/>
                <a:cs typeface="Palatino Linotype" charset="0"/>
              </a:rPr>
              <a:t>sensitive to PDFs</a:t>
            </a:r>
            <a:r>
              <a:rPr lang="en-US" sz="2000" dirty="0" smtClean="0">
                <a:latin typeface="Palatino Linotype" charset="0"/>
                <a:ea typeface="Palatino Linotype" charset="0"/>
                <a:cs typeface="Palatino Linotype" charset="0"/>
              </a:rPr>
              <a:t>, allowing:</a:t>
            </a:r>
          </a:p>
          <a:p>
            <a:pPr marL="342900" indent="-342900">
              <a:lnSpc>
                <a:spcPct val="20000"/>
              </a:lnSpc>
              <a:buFont typeface="Arial" charset="0"/>
              <a:buChar char="•"/>
            </a:pPr>
            <a:endParaRPr lang="en-US" sz="2000" dirty="0" smtClean="0">
              <a:latin typeface="Palatino Linotype" charset="0"/>
              <a:ea typeface="Palatino Linotype" charset="0"/>
              <a:cs typeface="Palatino Linotype" charset="0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700" dirty="0" smtClean="0">
                <a:solidFill>
                  <a:srgbClr val="0633C0"/>
                </a:solidFill>
                <a:latin typeface="Palatino Linotype" charset="0"/>
                <a:ea typeface="Palatino Linotype" charset="0"/>
                <a:cs typeface="Palatino Linotype" charset="0"/>
              </a:rPr>
              <a:t>PDF discrimination </a:t>
            </a:r>
            <a:r>
              <a:rPr lang="en-US" sz="1700" dirty="0" smtClean="0">
                <a:latin typeface="Palatino Linotype" charset="0"/>
                <a:ea typeface="Palatino Linotype" charset="0"/>
                <a:cs typeface="Palatino Linotype" charset="0"/>
              </a:rPr>
              <a:t>(confronting data with theory)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700" dirty="0" smtClean="0">
                <a:latin typeface="Palatino Linotype" charset="0"/>
                <a:ea typeface="Palatino Linotype" charset="0"/>
                <a:cs typeface="Palatino Linotype" charset="0"/>
              </a:rPr>
              <a:t>improved PDFs, by </a:t>
            </a:r>
            <a:r>
              <a:rPr lang="en-US" sz="1700" dirty="0" smtClean="0">
                <a:solidFill>
                  <a:srgbClr val="0633C0"/>
                </a:solidFill>
                <a:latin typeface="Palatino Linotype" charset="0"/>
                <a:ea typeface="Palatino Linotype" charset="0"/>
                <a:cs typeface="Palatino Linotype" charset="0"/>
              </a:rPr>
              <a:t>including LHC data in QCD fits </a:t>
            </a:r>
            <a:endParaRPr lang="en-US" sz="1700" dirty="0">
              <a:solidFill>
                <a:srgbClr val="0633C0"/>
              </a:solidFill>
              <a:latin typeface="Palatino Linotype" charset="0"/>
              <a:ea typeface="Palatino Linotype" charset="0"/>
              <a:cs typeface="Palatino Linotype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030956"/>
              </p:ext>
            </p:extLst>
          </p:nvPr>
        </p:nvGraphicFramePr>
        <p:xfrm>
          <a:off x="895738" y="2416931"/>
          <a:ext cx="7299996" cy="3541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9462"/>
                <a:gridCol w="3420534"/>
              </a:tblGrid>
              <a:tr h="266307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Measurement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PDF sensitivity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66307"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600" b="0" dirty="0" smtClean="0">
                          <a:solidFill>
                            <a:srgbClr val="0633C0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Inclusive W, Z and asymmetries</a:t>
                      </a:r>
                    </a:p>
                  </a:txBody>
                  <a:tcPr>
                    <a:solidFill>
                      <a:srgbClr val="FFF9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Quark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flavour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 separation (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u,d,s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)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l Nile" charset="-78"/>
                        <a:ea typeface="Al Nile" charset="-78"/>
                        <a:cs typeface="Al Nile" charset="-78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30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0" dirty="0" smtClean="0">
                          <a:solidFill>
                            <a:srgbClr val="0633C0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W with charm quarks</a:t>
                      </a:r>
                      <a:endParaRPr lang="en-US" sz="1600" b="0" dirty="0">
                        <a:solidFill>
                          <a:srgbClr val="0633C0"/>
                        </a:solidFill>
                        <a:latin typeface="Al Nile" charset="-78"/>
                        <a:ea typeface="Al Nile" charset="-78"/>
                        <a:cs typeface="Al Nile" charset="-78"/>
                      </a:endParaRPr>
                    </a:p>
                  </a:txBody>
                  <a:tcPr>
                    <a:solidFill>
                      <a:srgbClr val="FFF9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Direct sensitivity to s-quark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l Nile" charset="-78"/>
                        <a:ea typeface="Al Nile" charset="-78"/>
                        <a:cs typeface="Al Nile" charset="-78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30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0" dirty="0" smtClean="0">
                          <a:solidFill>
                            <a:srgbClr val="0633C0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Off peak </a:t>
                      </a:r>
                      <a:r>
                        <a:rPr lang="en-US" sz="1600" b="0" dirty="0" err="1" smtClean="0">
                          <a:solidFill>
                            <a:srgbClr val="0633C0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Drell</a:t>
                      </a:r>
                      <a:r>
                        <a:rPr lang="en-US" sz="1600" b="0" dirty="0" smtClean="0">
                          <a:solidFill>
                            <a:srgbClr val="0633C0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-Yan at low and high mass</a:t>
                      </a:r>
                      <a:endParaRPr lang="en-US" sz="1600" b="0" dirty="0">
                        <a:solidFill>
                          <a:srgbClr val="0633C0"/>
                        </a:solidFill>
                        <a:latin typeface="Al Nile" charset="-78"/>
                        <a:ea typeface="Al Nile" charset="-78"/>
                        <a:cs typeface="Al Nile" charset="-78"/>
                      </a:endParaRPr>
                    </a:p>
                  </a:txBody>
                  <a:tcPr>
                    <a:solidFill>
                      <a:srgbClr val="FFF9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Quarks at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 low and high x (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u,d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)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l Nile" charset="-78"/>
                        <a:ea typeface="Al Nile" charset="-78"/>
                        <a:cs typeface="Al Nile" charset="-78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30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0" dirty="0" err="1" smtClean="0">
                          <a:solidFill>
                            <a:srgbClr val="002060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Z+b</a:t>
                      </a:r>
                      <a:r>
                        <a:rPr lang="en-US" sz="1600" b="0" dirty="0" smtClean="0">
                          <a:solidFill>
                            <a:srgbClr val="002060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 production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Al Nile" charset="-78"/>
                        <a:ea typeface="Al Nile" charset="-78"/>
                        <a:cs typeface="Al Nile" charset="-78"/>
                      </a:endParaRPr>
                    </a:p>
                  </a:txBody>
                  <a:tcPr>
                    <a:solidFill>
                      <a:srgbClr val="FFF9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Sensitive to b-quark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l Nile" charset="-78"/>
                        <a:ea typeface="Al Nile" charset="-78"/>
                        <a:cs typeface="Al Nile" charset="-78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30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0" dirty="0" smtClean="0">
                          <a:solidFill>
                            <a:srgbClr val="0633C0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Inclusive jet, </a:t>
                      </a:r>
                      <a:r>
                        <a:rPr lang="en-US" sz="1600" b="0" dirty="0" err="1" smtClean="0">
                          <a:solidFill>
                            <a:srgbClr val="0633C0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dijets</a:t>
                      </a:r>
                      <a:r>
                        <a:rPr lang="en-US" sz="1600" b="0" dirty="0" smtClean="0">
                          <a:solidFill>
                            <a:srgbClr val="0633C0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, </a:t>
                      </a:r>
                      <a:r>
                        <a:rPr lang="en-US" sz="1600" b="0" dirty="0" err="1" smtClean="0">
                          <a:solidFill>
                            <a:srgbClr val="0633C0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trijets</a:t>
                      </a:r>
                      <a:endParaRPr lang="en-US" sz="1600" b="0" dirty="0">
                        <a:solidFill>
                          <a:srgbClr val="0633C0"/>
                        </a:solidFill>
                        <a:latin typeface="Al Nile" charset="-78"/>
                        <a:ea typeface="Al Nile" charset="-78"/>
                        <a:cs typeface="Al Nile" charset="-78"/>
                      </a:endParaRPr>
                    </a:p>
                  </a:txBody>
                  <a:tcPr>
                    <a:solidFill>
                      <a:srgbClr val="E9F0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High x quarks and gluons (alphas)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l Nile" charset="-78"/>
                        <a:ea typeface="Al Nile" charset="-78"/>
                        <a:cs typeface="Al Nile" charset="-78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30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0" dirty="0" smtClean="0">
                          <a:solidFill>
                            <a:srgbClr val="0633C0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Isolated photons</a:t>
                      </a:r>
                      <a:endParaRPr lang="en-US" sz="1600" b="0" dirty="0">
                        <a:solidFill>
                          <a:srgbClr val="0633C0"/>
                        </a:solidFill>
                        <a:latin typeface="Al Nile" charset="-78"/>
                        <a:ea typeface="Al Nile" charset="-78"/>
                        <a:cs typeface="Al Nile" charset="-78"/>
                      </a:endParaRPr>
                    </a:p>
                  </a:txBody>
                  <a:tcPr>
                    <a:solidFill>
                      <a:srgbClr val="FFF1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Medium-x gluon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l Nile" charset="-78"/>
                        <a:ea typeface="Al Nile" charset="-78"/>
                        <a:cs typeface="Al Nile" charset="-78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30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0" dirty="0" err="1" smtClean="0">
                          <a:solidFill>
                            <a:srgbClr val="0633C0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ttbar</a:t>
                      </a:r>
                      <a:r>
                        <a:rPr lang="en-US" sz="1600" b="0" dirty="0" smtClean="0">
                          <a:solidFill>
                            <a:srgbClr val="0633C0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 production (total, differential)</a:t>
                      </a:r>
                      <a:endParaRPr lang="en-US" sz="1600" b="0" dirty="0">
                        <a:solidFill>
                          <a:srgbClr val="0633C0"/>
                        </a:solidFill>
                        <a:latin typeface="Al Nile" charset="-78"/>
                        <a:ea typeface="Al Nile" charset="-78"/>
                        <a:cs typeface="Al Nile" charset="-78"/>
                      </a:endParaRPr>
                    </a:p>
                  </a:txBody>
                  <a:tcPr>
                    <a:solidFill>
                      <a:srgbClr val="FAFF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Medium-x gluon (alphas)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l Nile" charset="-78"/>
                        <a:ea typeface="Al Nile" charset="-78"/>
                        <a:cs typeface="Al Nile" charset="-78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30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Single top production</a:t>
                      </a:r>
                      <a:endParaRPr lang="en-US" sz="1600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Al Nile" charset="-78"/>
                        <a:ea typeface="Al Nile" charset="-78"/>
                        <a:cs typeface="Al Nile" charset="-78"/>
                      </a:endParaRPr>
                    </a:p>
                  </a:txBody>
                  <a:tcPr>
                    <a:solidFill>
                      <a:srgbClr val="FAFFE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Gluon and b quark</a:t>
                      </a:r>
                      <a:endParaRPr lang="en-US" sz="1600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Al Nile" charset="-78"/>
                        <a:ea typeface="Al Nile" charset="-78"/>
                        <a:cs typeface="Al Nile" charset="-78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30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W,Z, W/Z production with jets</a:t>
                      </a:r>
                      <a:endParaRPr lang="en-US" sz="1600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Al Nile" charset="-78"/>
                        <a:ea typeface="Al Nile" charset="-78"/>
                        <a:cs typeface="Al Nile" charset="-78"/>
                      </a:endParaRPr>
                    </a:p>
                  </a:txBody>
                  <a:tcPr>
                    <a:solidFill>
                      <a:srgbClr val="FFF9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Medium-x gluon</a:t>
                      </a:r>
                      <a:endParaRPr lang="en-US" sz="1600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Al Nile" charset="-78"/>
                        <a:ea typeface="Al Nile" charset="-78"/>
                        <a:cs typeface="Al Nile" charset="-78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6630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0" dirty="0" err="1" smtClean="0">
                          <a:solidFill>
                            <a:srgbClr val="002060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Zpt</a:t>
                      </a:r>
                      <a:endParaRPr lang="en-US" sz="1600" b="0" dirty="0">
                        <a:solidFill>
                          <a:srgbClr val="002060"/>
                        </a:solidFill>
                        <a:latin typeface="Al Nile" charset="-78"/>
                        <a:ea typeface="Al Nile" charset="-78"/>
                        <a:cs typeface="Al Nile" charset="-78"/>
                      </a:endParaRPr>
                    </a:p>
                  </a:txBody>
                  <a:tcPr>
                    <a:solidFill>
                      <a:srgbClr val="FFF9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l Nile" charset="-78"/>
                          <a:ea typeface="Al Nile" charset="-78"/>
                          <a:cs typeface="Al Nile" charset="-78"/>
                        </a:rPr>
                        <a:t>Gluon sensitivity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l Nile" charset="-78"/>
                        <a:ea typeface="Al Nile" charset="-78"/>
                        <a:cs typeface="Al Nile" charset="-78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728133" y="2269067"/>
            <a:ext cx="7704667" cy="3903133"/>
          </a:xfrm>
          <a:prstGeom prst="rect">
            <a:avLst/>
          </a:prstGeom>
          <a:noFill/>
          <a:ln>
            <a:solidFill>
              <a:srgbClr val="0633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7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 txBox="1">
            <a:spLocks/>
          </p:cNvSpPr>
          <p:nvPr/>
        </p:nvSpPr>
        <p:spPr>
          <a:xfrm>
            <a:off x="0" y="0"/>
            <a:ext cx="914400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LHC data and proton </a:t>
            </a:r>
            <a:r>
              <a:rPr lang="en-US" sz="3600" b="1" dirty="0">
                <a:latin typeface="Al Nile" charset="-78"/>
                <a:ea typeface="Al Nile" charset="-78"/>
                <a:cs typeface="Al Nile" charset="-78"/>
              </a:rPr>
              <a:t>s</a:t>
            </a: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tructure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1210" y="1039102"/>
            <a:ext cx="9077719" cy="1188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000" dirty="0" smtClean="0">
                <a:latin typeface="Tahoma" charset="0"/>
                <a:ea typeface="Tahoma" charset="0"/>
                <a:cs typeface="Tahoma" charset="0"/>
              </a:rPr>
              <a:t>wealth of SM measurements from ATLAS, </a:t>
            </a:r>
            <a:r>
              <a:rPr lang="en-US" sz="2000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sensitive to PDFs</a:t>
            </a:r>
            <a:r>
              <a:rPr lang="en-US" sz="2000" dirty="0" smtClean="0">
                <a:latin typeface="Tahoma" charset="0"/>
                <a:ea typeface="Tahoma" charset="0"/>
                <a:cs typeface="Tahoma" charset="0"/>
              </a:rPr>
              <a:t>, allowing:</a:t>
            </a:r>
          </a:p>
          <a:p>
            <a:pPr marL="342900" indent="-342900">
              <a:lnSpc>
                <a:spcPct val="20000"/>
              </a:lnSpc>
              <a:buFont typeface="Arial" charset="0"/>
              <a:buChar char="•"/>
            </a:pPr>
            <a:endParaRPr lang="en-US" sz="2000" dirty="0" smtClean="0">
              <a:latin typeface="Tahoma" charset="0"/>
              <a:ea typeface="Tahoma" charset="0"/>
              <a:cs typeface="Tahoma" charset="0"/>
            </a:endParaRPr>
          </a:p>
          <a:p>
            <a:pPr marL="1257300" lvl="2" indent="-342900">
              <a:lnSpc>
                <a:spcPct val="120000"/>
              </a:lnSpc>
              <a:buFont typeface="+mj-lt"/>
              <a:buAutoNum type="arabicPeriod"/>
            </a:pP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PDF discrimination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(confronting data with theory)</a:t>
            </a:r>
          </a:p>
          <a:p>
            <a:pPr marL="1257300" lvl="2" indent="-342900">
              <a:lnSpc>
                <a:spcPct val="120000"/>
              </a:lnSpc>
              <a:buFont typeface="+mj-lt"/>
              <a:buAutoNum type="arabicPeriod"/>
            </a:pP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improved PDFs, by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including LHC data in QCD fits </a:t>
            </a:r>
            <a:endParaRPr lang="en-US" dirty="0">
              <a:solidFill>
                <a:srgbClr val="0633C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6" y="2470339"/>
            <a:ext cx="7100887" cy="3657224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668234" y="6354762"/>
            <a:ext cx="347175" cy="365125"/>
          </a:xfrm>
        </p:spPr>
        <p:txBody>
          <a:bodyPr/>
          <a:lstStyle/>
          <a:p>
            <a:r>
              <a:rPr lang="en-US" dirty="0">
                <a:latin typeface="Tahoma" charset="0"/>
                <a:ea typeface="Tahoma" charset="0"/>
                <a:cs typeface="Tahoma" charset="0"/>
              </a:rPr>
              <a:t>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5" y="2487913"/>
            <a:ext cx="7100887" cy="363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6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 txBox="1">
            <a:spLocks/>
          </p:cNvSpPr>
          <p:nvPr/>
        </p:nvSpPr>
        <p:spPr>
          <a:xfrm>
            <a:off x="14990" y="24431"/>
            <a:ext cx="912901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summary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1445" y="881418"/>
            <a:ext cx="8384582" cy="519526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2000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w</a:t>
            </a:r>
            <a:r>
              <a:rPr lang="en-US" sz="20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ealth of measurements from ATLAS, sensitive to proton structure               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several used in modern ATLAS and global QCD fits, providing improved PDFs  (Run 1 W, Z; jets; top cross sections)</a:t>
            </a:r>
          </a:p>
          <a:p>
            <a:pPr marL="342900" indent="-342900">
              <a:lnSpc>
                <a:spcPct val="50000"/>
              </a:lnSpc>
              <a:buFont typeface="Arial" charset="0"/>
              <a:buChar char="•"/>
            </a:pPr>
            <a:endParaRPr lang="en-US" sz="1700" dirty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LHC data provide additional and complementary constraints c.f. DIS data, especially on quark </a:t>
            </a:r>
            <a:r>
              <a:rPr lang="en-US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flavour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and gluon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ATLAS data support SU(3) symmetric light sea (incl. W, Z; </a:t>
            </a:r>
            <a:r>
              <a:rPr lang="en-US" sz="1700" dirty="0" err="1" smtClean="0">
                <a:latin typeface="Tahoma" charset="0"/>
                <a:ea typeface="Tahoma" charset="0"/>
                <a:cs typeface="Tahoma" charset="0"/>
              </a:rPr>
              <a:t>W+c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)</a:t>
            </a: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700" dirty="0">
                <a:latin typeface="Tahoma" charset="0"/>
                <a:ea typeface="Tahoma" charset="0"/>
                <a:cs typeface="Tahoma" charset="0"/>
              </a:rPr>
              <a:t>c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onstraints on poorly known high x gluon from ATLAS jets; top; (photon) </a:t>
            </a:r>
          </a:p>
          <a:p>
            <a:pPr marL="342900" indent="-342900">
              <a:lnSpc>
                <a:spcPct val="50000"/>
              </a:lnSpc>
              <a:buFont typeface="Arial" charset="0"/>
              <a:buChar char="•"/>
            </a:pPr>
            <a:endParaRPr lang="en-US" sz="1700" dirty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ATLAS high mass DY data sensitive to photon content of proton;                           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new √s=8 </a:t>
            </a:r>
            <a:r>
              <a:rPr lang="en-US" sz="1700" dirty="0" err="1" smtClean="0">
                <a:latin typeface="Tahoma" charset="0"/>
                <a:ea typeface="Tahoma" charset="0"/>
                <a:cs typeface="Tahoma" charset="0"/>
              </a:rPr>
              <a:t>TeV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 data suggest substantial constraints</a:t>
            </a:r>
          </a:p>
          <a:p>
            <a:pPr marL="342900" indent="-342900">
              <a:lnSpc>
                <a:spcPct val="50000"/>
              </a:lnSpc>
              <a:buFont typeface="Arial" charset="0"/>
              <a:buChar char="•"/>
            </a:pPr>
            <a:endParaRPr lang="en-US" sz="1700" dirty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r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ecent (and forthcoming) theoretical and technical developments opening the way for potential of several ATLAS measurements to be further </a:t>
            </a:r>
            <a:r>
              <a:rPr lang="en-US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realised</a:t>
            </a:r>
            <a:endParaRPr lang="en-US" dirty="0" smtClean="0">
              <a:solidFill>
                <a:srgbClr val="0633C0"/>
              </a:solidFill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… further theoretical understanding also needed in some areas </a:t>
            </a:r>
          </a:p>
          <a:p>
            <a:pPr marL="342900" indent="-342900">
              <a:lnSpc>
                <a:spcPct val="50000"/>
              </a:lnSpc>
              <a:buFont typeface="Arial" charset="0"/>
              <a:buChar char="•"/>
            </a:pPr>
            <a:endParaRPr lang="en-US" sz="1700" dirty="0"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lnSpc>
                <a:spcPct val="120000"/>
              </a:lnSpc>
              <a:buFont typeface="Arial" charset="0"/>
              <a:buChar char="•"/>
            </a:pP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s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everal ATLAS results at </a:t>
            </a: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√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s=13 </a:t>
            </a:r>
            <a:r>
              <a:rPr lang="en-US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TeV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presented (inclusive W, Z; jet; photon) </a:t>
            </a:r>
            <a:r>
              <a:rPr lang="en-US" sz="19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       </a:t>
            </a:r>
            <a:r>
              <a:rPr lang="en-US" sz="1900" dirty="0" smtClean="0">
                <a:latin typeface="Tahoma" charset="0"/>
                <a:ea typeface="Tahoma" charset="0"/>
                <a:cs typeface="Tahoma" charset="0"/>
              </a:rPr>
              <a:t>                     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already some PDF discrimination; larger integrated </a:t>
            </a:r>
            <a:r>
              <a:rPr lang="en-US" sz="1700" dirty="0" err="1" smtClean="0">
                <a:latin typeface="Tahoma" charset="0"/>
                <a:ea typeface="Tahoma" charset="0"/>
                <a:cs typeface="Tahoma" charset="0"/>
              </a:rPr>
              <a:t>lumi</a:t>
            </a:r>
            <a:r>
              <a:rPr lang="en-US" sz="1700" dirty="0">
                <a:latin typeface="Tahoma" charset="0"/>
                <a:ea typeface="Tahoma" charset="0"/>
                <a:cs typeface="Tahoma" charset="0"/>
              </a:rPr>
              <a:t>.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 results will come</a:t>
            </a:r>
          </a:p>
        </p:txBody>
      </p:sp>
      <p:sp>
        <p:nvSpPr>
          <p:cNvPr id="6" name="Slide Number Placeholder 7"/>
          <p:cNvSpPr txBox="1">
            <a:spLocks/>
          </p:cNvSpPr>
          <p:nvPr/>
        </p:nvSpPr>
        <p:spPr>
          <a:xfrm>
            <a:off x="8668234" y="6354762"/>
            <a:ext cx="3471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26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09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"/>
          <p:cNvSpPr txBox="1">
            <a:spLocks/>
          </p:cNvSpPr>
          <p:nvPr/>
        </p:nvSpPr>
        <p:spPr>
          <a:xfrm>
            <a:off x="14990" y="24431"/>
            <a:ext cx="796061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ATLAS top quark </a:t>
            </a:r>
            <a:r>
              <a:rPr lang="en-US" sz="3600" b="1" smtClean="0">
                <a:latin typeface="Al Nile" charset="-78"/>
                <a:ea typeface="Al Nile" charset="-78"/>
                <a:cs typeface="Al Nile" charset="-78"/>
              </a:rPr>
              <a:t>pair production</a:t>
            </a:r>
            <a:endParaRPr lang="en-US" sz="3600" b="1" dirty="0" smtClean="0">
              <a:latin typeface="Al Nile" charset="-78"/>
              <a:ea typeface="Al Nile" charset="-78"/>
              <a:cs typeface="Al Nile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24065" y="5443751"/>
            <a:ext cx="29903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668234" y="6354762"/>
            <a:ext cx="347175" cy="365125"/>
          </a:xfrm>
        </p:spPr>
        <p:txBody>
          <a:bodyPr/>
          <a:lstStyle/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25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6731" y="4860651"/>
            <a:ext cx="4067317" cy="170354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ATLAS </a:t>
            </a:r>
            <a:r>
              <a:rPr lang="en-US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ttbar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total cross sections 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available at √s=7, 8 and </a:t>
            </a:r>
            <a:r>
              <a:rPr lang="en-US" sz="1700" b="1" dirty="0" smtClean="0">
                <a:solidFill>
                  <a:srgbClr val="EF2200"/>
                </a:solidFill>
                <a:latin typeface="Tahoma" charset="0"/>
                <a:ea typeface="Tahoma" charset="0"/>
                <a:cs typeface="Tahoma" charset="0"/>
              </a:rPr>
              <a:t>13 </a:t>
            </a:r>
            <a:r>
              <a:rPr lang="en-US" sz="1700" b="1" dirty="0" err="1" smtClean="0">
                <a:solidFill>
                  <a:srgbClr val="EF2200"/>
                </a:solidFill>
                <a:latin typeface="Tahoma" charset="0"/>
                <a:ea typeface="Tahoma" charset="0"/>
                <a:cs typeface="Tahoma" charset="0"/>
              </a:rPr>
              <a:t>TeV</a:t>
            </a:r>
            <a:r>
              <a:rPr lang="en-US" sz="1700" b="1" dirty="0" smtClean="0">
                <a:solidFill>
                  <a:srgbClr val="EF2200"/>
                </a:solidFill>
                <a:latin typeface="Tahoma" charset="0"/>
                <a:ea typeface="Tahoma" charset="0"/>
                <a:cs typeface="Tahoma" charset="0"/>
              </a:rPr>
              <a:t>                                       </a:t>
            </a:r>
            <a:r>
              <a:rPr lang="en-US" sz="1500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eμ</a:t>
            </a:r>
            <a:r>
              <a:rPr lang="en-US" sz="150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(shown)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sz="1500" dirty="0" err="1" smtClean="0">
                <a:latin typeface="Tahoma" charset="0"/>
                <a:ea typeface="Tahoma" charset="0"/>
                <a:cs typeface="Tahoma" charset="0"/>
              </a:rPr>
              <a:t>ee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/</a:t>
            </a:r>
            <a:r>
              <a:rPr lang="en-US" sz="1500" dirty="0" err="1" smtClean="0">
                <a:latin typeface="Tahoma" charset="0"/>
                <a:ea typeface="Tahoma" charset="0"/>
                <a:cs typeface="Tahoma" charset="0"/>
              </a:rPr>
              <a:t>μμ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en-US" sz="1500" dirty="0" err="1" smtClean="0">
                <a:latin typeface="Tahoma" charset="0"/>
                <a:ea typeface="Tahoma" charset="0"/>
                <a:cs typeface="Tahoma" charset="0"/>
              </a:rPr>
              <a:t>l+jets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 channels                                                                        </a:t>
            </a:r>
            <a:r>
              <a:rPr lang="en-US" sz="1600" dirty="0" smtClean="0">
                <a:solidFill>
                  <a:srgbClr val="009944"/>
                </a:solidFill>
                <a:latin typeface="Tahoma" charset="0"/>
                <a:ea typeface="Tahoma" charset="0"/>
                <a:cs typeface="Tahoma" charset="0"/>
              </a:rPr>
              <a:t>Run 1 measurements already used in modern, global PDF fits</a:t>
            </a:r>
          </a:p>
          <a:p>
            <a:pPr marL="342900" indent="-342900">
              <a:lnSpc>
                <a:spcPct val="30000"/>
              </a:lnSpc>
              <a:buFont typeface="Arial" charset="0"/>
              <a:buChar char="•"/>
            </a:pPr>
            <a:endParaRPr lang="en-US" sz="17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95012" y="4888850"/>
            <a:ext cx="4264001" cy="1394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ATLAS</a:t>
            </a: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b="1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ttbar</a:t>
            </a:r>
            <a:r>
              <a:rPr lang="en-US" b="1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en-US" b="1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Z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cross </a:t>
            </a: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section </a:t>
            </a:r>
            <a:r>
              <a:rPr lang="en-US" b="1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ratio</a:t>
            </a: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at </a:t>
            </a:r>
            <a:r>
              <a:rPr lang="en-US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√s=13 </a:t>
            </a:r>
            <a:r>
              <a:rPr lang="en-US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TeV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; </a:t>
            </a:r>
            <a:r>
              <a:rPr lang="en-US" sz="1650" dirty="0" smtClean="0">
                <a:latin typeface="Tahoma" charset="0"/>
                <a:ea typeface="Tahoma" charset="0"/>
                <a:cs typeface="Tahoma" charset="0"/>
              </a:rPr>
              <a:t>dominant systematics </a:t>
            </a:r>
            <a:r>
              <a:rPr lang="en-US" sz="1650" dirty="0">
                <a:latin typeface="Tahoma" charset="0"/>
                <a:ea typeface="Tahoma" charset="0"/>
                <a:cs typeface="Tahoma" charset="0"/>
              </a:rPr>
              <a:t>largely </a:t>
            </a:r>
            <a:r>
              <a:rPr lang="en-US" sz="1650" dirty="0" smtClean="0">
                <a:latin typeface="Tahoma" charset="0"/>
                <a:ea typeface="Tahoma" charset="0"/>
                <a:cs typeface="Tahoma" charset="0"/>
              </a:rPr>
              <a:t>cancel in ratio                                             </a:t>
            </a:r>
            <a:r>
              <a:rPr lang="en-US" dirty="0" smtClean="0">
                <a:solidFill>
                  <a:srgbClr val="EF2200"/>
                </a:solidFill>
                <a:latin typeface="Tahoma" charset="0"/>
                <a:ea typeface="Tahoma" charset="0"/>
                <a:cs typeface="Tahoma" charset="0"/>
              </a:rPr>
              <a:t>sensitive </a:t>
            </a:r>
            <a:r>
              <a:rPr lang="en-US" dirty="0">
                <a:solidFill>
                  <a:srgbClr val="EF2200"/>
                </a:solidFill>
                <a:latin typeface="Tahoma" charset="0"/>
                <a:ea typeface="Tahoma" charset="0"/>
                <a:cs typeface="Tahoma" charset="0"/>
              </a:rPr>
              <a:t>to ratio of gluon to sea </a:t>
            </a:r>
            <a:r>
              <a:rPr lang="en-US" dirty="0" smtClean="0">
                <a:solidFill>
                  <a:srgbClr val="EF2200"/>
                </a:solidFill>
                <a:latin typeface="Tahoma" charset="0"/>
                <a:ea typeface="Tahoma" charset="0"/>
                <a:cs typeface="Tahoma" charset="0"/>
              </a:rPr>
              <a:t>quarks</a:t>
            </a:r>
            <a:endParaRPr lang="en-US" dirty="0">
              <a:solidFill>
                <a:srgbClr val="EF22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852" y="1676576"/>
            <a:ext cx="4586048" cy="29384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990" y="1663051"/>
            <a:ext cx="4910424" cy="3234414"/>
            <a:chOff x="14990" y="1282051"/>
            <a:chExt cx="4910424" cy="323441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90" y="1282051"/>
              <a:ext cx="4737903" cy="3234414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3156574" y="2777480"/>
              <a:ext cx="1768840" cy="599607"/>
              <a:chOff x="389744" y="1184223"/>
              <a:chExt cx="1768840" cy="599607"/>
            </a:xfrm>
          </p:grpSpPr>
          <p:sp>
            <p:nvSpPr>
              <p:cNvPr id="19" name="Chord 18"/>
              <p:cNvSpPr/>
              <p:nvPr/>
            </p:nvSpPr>
            <p:spPr>
              <a:xfrm>
                <a:off x="389744" y="1184223"/>
                <a:ext cx="1768840" cy="599607"/>
              </a:xfrm>
              <a:prstGeom prst="chord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54635" y="1259174"/>
                <a:ext cx="11392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latin typeface="Palatino" charset="0"/>
                    <a:ea typeface="Palatino" charset="0"/>
                    <a:cs typeface="Palatino" charset="0"/>
                  </a:rPr>
                  <a:t>new</a:t>
                </a:r>
                <a:endParaRPr lang="en-US" sz="2400" b="1" dirty="0">
                  <a:latin typeface="Palatino" charset="0"/>
                  <a:ea typeface="Palatino" charset="0"/>
                  <a:cs typeface="Palatino" charset="0"/>
                </a:endParaRPr>
              </a:p>
            </p:txBody>
          </p:sp>
        </p:grpSp>
        <p:cxnSp>
          <p:nvCxnSpPr>
            <p:cNvPr id="3" name="Straight Arrow Connector 2"/>
            <p:cNvCxnSpPr/>
            <p:nvPr/>
          </p:nvCxnSpPr>
          <p:spPr>
            <a:xfrm flipV="1">
              <a:off x="4045059" y="2076773"/>
              <a:ext cx="0" cy="700707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2113582" y="1436934"/>
            <a:ext cx="2473889" cy="38779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 smtClean="0">
                <a:latin typeface="Arial"/>
                <a:cs typeface="Arial"/>
              </a:rPr>
              <a:t>ATLAS-CONF-2016-006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6562587" y="1432195"/>
            <a:ext cx="2541722" cy="38779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latin typeface="Arial"/>
                <a:cs typeface="Arial"/>
              </a:rPr>
              <a:t>ATLAS-CONF-2015-049</a:t>
            </a:r>
            <a:endParaRPr lang="en-US" sz="1600" dirty="0"/>
          </a:p>
        </p:txBody>
      </p:sp>
      <p:pic>
        <p:nvPicPr>
          <p:cNvPr id="1026" name="Picture 2" descr="https://inspirehep.net/record/1385120/files/pptt-tre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4" t="49890" r="2437" b="13480"/>
          <a:stretch/>
        </p:blipFill>
        <p:spPr bwMode="auto">
          <a:xfrm>
            <a:off x="7632700" y="93365"/>
            <a:ext cx="1420809" cy="69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56595" y="887633"/>
            <a:ext cx="8793718" cy="4247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s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ensitive to 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gluon at high x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(strong correlation between gluon, 𝝰</a:t>
            </a:r>
            <a:r>
              <a:rPr lang="en-US" sz="1200" dirty="0" smtClean="0">
                <a:latin typeface="Tahoma" charset="0"/>
                <a:ea typeface="Tahoma" charset="0"/>
                <a:cs typeface="Tahoma" charset="0"/>
              </a:rPr>
              <a:t>s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en-US" dirty="0" err="1" smtClean="0">
                <a:latin typeface="Tahoma" charset="0"/>
                <a:ea typeface="Tahoma" charset="0"/>
                <a:cs typeface="Tahoma" charset="0"/>
              </a:rPr>
              <a:t>m</a:t>
            </a:r>
            <a:r>
              <a:rPr lang="en-US" sz="1200" dirty="0" err="1" smtClean="0">
                <a:latin typeface="Tahoma" charset="0"/>
                <a:ea typeface="Tahoma" charset="0"/>
                <a:cs typeface="Tahoma" charset="0"/>
              </a:rPr>
              <a:t>top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)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1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ttps://twiki.cern.ch/twiki/pub/AtlasPublic/EventDisplayStandAlone/VP1-W-mu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4" y="171455"/>
            <a:ext cx="8758239" cy="647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21116" y="2334363"/>
            <a:ext cx="7444667" cy="164968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>
                <a:solidFill>
                  <a:schemeClr val="tx2"/>
                </a:solidFill>
                <a:latin typeface="Al Nile" charset="-78"/>
                <a:ea typeface="Al Nile" charset="-78"/>
                <a:cs typeface="Al Nile" charset="-78"/>
              </a:rPr>
              <a:t>G</a:t>
            </a:r>
            <a:r>
              <a:rPr lang="en-US" sz="3600" b="1" dirty="0" smtClean="0">
                <a:solidFill>
                  <a:schemeClr val="tx2"/>
                </a:solidFill>
                <a:latin typeface="Al Nile" charset="-78"/>
                <a:ea typeface="Al Nile" charset="-78"/>
                <a:cs typeface="Al Nile" charset="-78"/>
              </a:rPr>
              <a:t>auge </a:t>
            </a:r>
            <a:r>
              <a:rPr lang="en-US" sz="3600" b="1" dirty="0">
                <a:solidFill>
                  <a:schemeClr val="tx2"/>
                </a:solidFill>
                <a:latin typeface="Al Nile" charset="-78"/>
                <a:ea typeface="Al Nile" charset="-78"/>
                <a:cs typeface="Al Nile" charset="-78"/>
              </a:rPr>
              <a:t>Boson </a:t>
            </a:r>
            <a:r>
              <a:rPr lang="en-US" sz="3600" b="1" dirty="0" smtClean="0">
                <a:solidFill>
                  <a:schemeClr val="tx2"/>
                </a:solidFill>
                <a:latin typeface="Al Nile" charset="-78"/>
                <a:ea typeface="Al Nile" charset="-78"/>
                <a:cs typeface="Al Nile" charset="-78"/>
              </a:rPr>
              <a:t>production</a:t>
            </a:r>
          </a:p>
          <a:p>
            <a:pPr algn="ctr">
              <a:lnSpc>
                <a:spcPct val="110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Al Nile" charset="-78"/>
                <a:ea typeface="Al Nile" charset="-78"/>
                <a:cs typeface="Al Nile" charset="-78"/>
              </a:rPr>
              <a:t>(</a:t>
            </a:r>
            <a:r>
              <a:rPr lang="en-US" sz="2800" b="1" dirty="0" smtClean="0">
                <a:solidFill>
                  <a:schemeClr val="tx2"/>
                </a:solidFill>
                <a:latin typeface="Al Nile" charset="-78"/>
                <a:ea typeface="Al Nile" charset="-78"/>
                <a:cs typeface="Al Nile" charset="-78"/>
              </a:rPr>
              <a:t>quarks, </a:t>
            </a:r>
            <a:r>
              <a:rPr lang="en-US" sz="2800" b="1" dirty="0" err="1" smtClean="0">
                <a:solidFill>
                  <a:schemeClr val="tx2"/>
                </a:solidFill>
                <a:latin typeface="Al Nile" charset="-78"/>
                <a:ea typeface="Al Nile" charset="-78"/>
                <a:cs typeface="Al Nile" charset="-78"/>
              </a:rPr>
              <a:t>flavour</a:t>
            </a:r>
            <a:r>
              <a:rPr lang="en-US" sz="2800" b="1" dirty="0" smtClean="0">
                <a:solidFill>
                  <a:schemeClr val="tx2"/>
                </a:solidFill>
                <a:latin typeface="Al Nile" charset="-78"/>
                <a:ea typeface="Al Nile" charset="-78"/>
                <a:cs typeface="Al Nile" charset="-78"/>
              </a:rPr>
              <a:t> decomposition; photon density</a:t>
            </a:r>
            <a:r>
              <a:rPr lang="en-US" sz="3600" b="1" dirty="0" smtClean="0">
                <a:solidFill>
                  <a:schemeClr val="tx2"/>
                </a:solidFill>
                <a:latin typeface="Al Nile" charset="-78"/>
                <a:ea typeface="Al Nile" charset="-78"/>
                <a:cs typeface="Al Nile" charset="-78"/>
              </a:rPr>
              <a:t>)</a:t>
            </a:r>
          </a:p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chemeClr val="tx2"/>
                </a:solidFill>
                <a:latin typeface="Al Nile" charset="-78"/>
                <a:ea typeface="Al Nile" charset="-78"/>
                <a:cs typeface="Al Nile" charset="-78"/>
              </a:rPr>
              <a:t>c</a:t>
            </a:r>
            <a:r>
              <a:rPr lang="en-US" sz="2000" b="1" dirty="0" smtClean="0">
                <a:solidFill>
                  <a:schemeClr val="tx2"/>
                </a:solidFill>
                <a:latin typeface="Al Nile" charset="-78"/>
                <a:ea typeface="Al Nile" charset="-78"/>
                <a:cs typeface="Al Nile" charset="-78"/>
              </a:rPr>
              <a:t>lean experimental signatures and advanced theoretical predictions </a:t>
            </a:r>
            <a:endParaRPr lang="en-US" sz="2000" b="1" dirty="0">
              <a:solidFill>
                <a:schemeClr val="tx2"/>
              </a:solidFill>
              <a:latin typeface="Al Nile" charset="-78"/>
              <a:ea typeface="Al Nile" charset="-78"/>
              <a:cs typeface="Al Nile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00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/>
          </p:cNvSpPr>
          <p:nvPr/>
        </p:nvSpPr>
        <p:spPr>
          <a:xfrm>
            <a:off x="0" y="0"/>
            <a:ext cx="9143999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ATLAS </a:t>
            </a:r>
            <a:r>
              <a:rPr lang="en-US" sz="3600" b="1" smtClean="0">
                <a:latin typeface="Al Nile" charset="-78"/>
                <a:ea typeface="Al Nile" charset="-78"/>
                <a:cs typeface="Al Nile" charset="-78"/>
              </a:rPr>
              <a:t>inclusive W, Z</a:t>
            </a:r>
            <a:endParaRPr lang="en-US" sz="3600" b="1" dirty="0" smtClean="0">
              <a:latin typeface="Al Nile" charset="-78"/>
              <a:ea typeface="Al Nile" charset="-78"/>
              <a:cs typeface="Al Nile" charset="-7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32536" y="1039394"/>
            <a:ext cx="4090253" cy="1100138"/>
            <a:chOff x="246509" y="2281384"/>
            <a:chExt cx="4090253" cy="1100138"/>
          </a:xfrm>
        </p:grpSpPr>
        <p:pic>
          <p:nvPicPr>
            <p:cNvPr id="21" name="Picture 2" descr="http://blogs.uslhc.us/wp-content/uploads/2010/02/eepp-1024x228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979"/>
            <a:stretch/>
          </p:blipFill>
          <p:spPr bwMode="auto">
            <a:xfrm>
              <a:off x="655178" y="2281384"/>
              <a:ext cx="2626860" cy="110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491917" y="2284683"/>
              <a:ext cx="1158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Palatino" charset="0"/>
                  <a:ea typeface="Palatino" charset="0"/>
                  <a:cs typeface="Palatino" charset="0"/>
                </a:rPr>
                <a:t>Z/</a:t>
              </a:r>
              <a:r>
                <a:rPr lang="en-US" i="1" dirty="0" err="1" smtClean="0">
                  <a:latin typeface="Palatino" charset="0"/>
                  <a:ea typeface="Palatino" charset="0"/>
                  <a:cs typeface="Palatino" charset="0"/>
                </a:rPr>
                <a:t>γ</a:t>
              </a:r>
              <a:r>
                <a:rPr lang="en-US" i="1" dirty="0" smtClean="0">
                  <a:latin typeface="Palatino" charset="0"/>
                  <a:ea typeface="Palatino" charset="0"/>
                  <a:cs typeface="Palatino" charset="0"/>
                </a:rPr>
                <a:t>* (W)</a:t>
              </a:r>
              <a:endParaRPr lang="en-US" i="1" dirty="0">
                <a:latin typeface="Palatino" charset="0"/>
                <a:ea typeface="Palatino" charset="0"/>
                <a:cs typeface="Palatino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178469" y="2373672"/>
              <a:ext cx="1158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Palatino" charset="0"/>
                  <a:ea typeface="Palatino" charset="0"/>
                  <a:cs typeface="Palatino" charset="0"/>
                </a:rPr>
                <a:t>l</a:t>
              </a:r>
              <a:r>
                <a:rPr lang="en-US" i="1" smtClean="0">
                  <a:latin typeface="Palatino" charset="0"/>
                  <a:ea typeface="Palatino" charset="0"/>
                  <a:cs typeface="Palatino" charset="0"/>
                </a:rPr>
                <a:t> </a:t>
              </a:r>
              <a:r>
                <a:rPr lang="en-US" i="1" dirty="0" smtClean="0">
                  <a:latin typeface="Palatino" charset="0"/>
                  <a:ea typeface="Palatino" charset="0"/>
                  <a:cs typeface="Palatino" charset="0"/>
                </a:rPr>
                <a:t>(</a:t>
              </a:r>
              <a:r>
                <a:rPr lang="en-US" i="1" dirty="0" err="1" smtClean="0">
                  <a:latin typeface="Palatino" charset="0"/>
                  <a:ea typeface="Palatino" charset="0"/>
                  <a:cs typeface="Palatino" charset="0"/>
                </a:rPr>
                <a:t>ν</a:t>
              </a:r>
              <a:r>
                <a:rPr lang="en-US" i="1" dirty="0" smtClean="0">
                  <a:latin typeface="Palatino" charset="0"/>
                  <a:ea typeface="Palatino" charset="0"/>
                  <a:cs typeface="Palatino" charset="0"/>
                </a:rPr>
                <a:t>)</a:t>
              </a:r>
              <a:endParaRPr lang="en-US" i="1" dirty="0">
                <a:latin typeface="Palatino" charset="0"/>
                <a:ea typeface="Palatino" charset="0"/>
                <a:cs typeface="Palatino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43700" y="2948528"/>
              <a:ext cx="1158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Palatino" charset="0"/>
                  <a:ea typeface="Palatino" charset="0"/>
                  <a:cs typeface="Palatino" charset="0"/>
                </a:rPr>
                <a:t>l</a:t>
              </a:r>
              <a:r>
                <a:rPr lang="en-US" i="1" dirty="0" smtClean="0">
                  <a:latin typeface="Palatino" charset="0"/>
                  <a:ea typeface="Palatino" charset="0"/>
                  <a:cs typeface="Palatino" charset="0"/>
                </a:rPr>
                <a:t> </a:t>
              </a:r>
              <a:endParaRPr lang="en-US" i="1" dirty="0">
                <a:latin typeface="Palatino" charset="0"/>
                <a:ea typeface="Palatino" charset="0"/>
                <a:cs typeface="Palatino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46509" y="2373672"/>
              <a:ext cx="1158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smtClean="0">
                  <a:latin typeface="Palatino" charset="0"/>
                  <a:ea typeface="Palatino" charset="0"/>
                  <a:cs typeface="Palatino" charset="0"/>
                </a:rPr>
                <a:t>q (’)</a:t>
              </a:r>
              <a:endParaRPr lang="en-US" i="1" dirty="0">
                <a:latin typeface="Palatino" charset="0"/>
                <a:ea typeface="Palatino" charset="0"/>
                <a:cs typeface="Palatino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59982" y="2886536"/>
              <a:ext cx="5143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smtClean="0">
                  <a:latin typeface="Palatino" charset="0"/>
                  <a:ea typeface="Palatino" charset="0"/>
                  <a:cs typeface="Palatino" charset="0"/>
                </a:rPr>
                <a:t>q</a:t>
              </a:r>
              <a:endParaRPr lang="en-US" i="1" dirty="0">
                <a:latin typeface="Palatino" charset="0"/>
                <a:ea typeface="Palatino" charset="0"/>
                <a:cs typeface="Palatino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7467600" y="2124802"/>
            <a:ext cx="114299" cy="364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12" y="2531596"/>
            <a:ext cx="4720193" cy="307187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29"/>
          <a:stretch/>
        </p:blipFill>
        <p:spPr>
          <a:xfrm>
            <a:off x="5638655" y="2512746"/>
            <a:ext cx="2631959" cy="3276878"/>
          </a:xfrm>
          <a:prstGeom prst="rect">
            <a:avLst/>
          </a:prstGeom>
        </p:spPr>
      </p:pic>
      <p:sp>
        <p:nvSpPr>
          <p:cNvPr id="33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57134" y="6354762"/>
            <a:ext cx="347175" cy="365125"/>
          </a:xfrm>
        </p:spPr>
        <p:txBody>
          <a:bodyPr/>
          <a:lstStyle/>
          <a:p>
            <a:r>
              <a:rPr lang="en-US" dirty="0">
                <a:latin typeface="Tahoma" charset="0"/>
                <a:ea typeface="Tahoma" charset="0"/>
                <a:cs typeface="Tahoma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52914" y="2642718"/>
            <a:ext cx="149914" cy="455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9336" y="860829"/>
            <a:ext cx="4774845" cy="115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30000"/>
              </a:lnSpc>
              <a:buFont typeface="Arial" charset="0"/>
              <a:buChar char="•"/>
            </a:pPr>
            <a:r>
              <a:rPr lang="en-US" sz="2000" dirty="0" smtClean="0">
                <a:latin typeface="Tahoma" charset="0"/>
                <a:ea typeface="Tahoma" charset="0"/>
                <a:cs typeface="Tahoma" charset="0"/>
              </a:rPr>
              <a:t>sensitivity to light quarks (u</a:t>
            </a:r>
            <a:r>
              <a:rPr lang="en-US" sz="2000" dirty="0" smtClean="0">
                <a:latin typeface="Tahoma" charset="0"/>
                <a:ea typeface="Tahoma" charset="0"/>
                <a:cs typeface="Tahoma" charset="0"/>
              </a:rPr>
              <a:t>,</a:t>
            </a:r>
            <a:r>
              <a:rPr lang="en-US" sz="10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2000" dirty="0" smtClean="0">
                <a:latin typeface="Tahoma" charset="0"/>
                <a:ea typeface="Tahoma" charset="0"/>
                <a:cs typeface="Tahoma" charset="0"/>
              </a:rPr>
              <a:t>d,</a:t>
            </a:r>
            <a:r>
              <a:rPr lang="en-US" sz="10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2000" dirty="0" smtClean="0">
                <a:latin typeface="Tahoma" charset="0"/>
                <a:ea typeface="Tahoma" charset="0"/>
                <a:cs typeface="Tahoma" charset="0"/>
              </a:rPr>
              <a:t>s</a:t>
            </a:r>
            <a:r>
              <a:rPr lang="en-US" sz="2000" dirty="0" smtClean="0">
                <a:latin typeface="Tahoma" charset="0"/>
                <a:ea typeface="Tahoma" charset="0"/>
                <a:cs typeface="Tahoma" charset="0"/>
              </a:rPr>
              <a:t>)</a:t>
            </a:r>
            <a:endParaRPr lang="en-US" dirty="0">
              <a:solidFill>
                <a:srgbClr val="0633C0"/>
              </a:solidFill>
              <a:latin typeface="Tahoma" charset="0"/>
              <a:ea typeface="Tahoma" charset="0"/>
              <a:cs typeface="Tahoma" charset="0"/>
            </a:endParaRPr>
          </a:p>
          <a:p>
            <a:pPr marL="800100" lvl="1" indent="-342900">
              <a:lnSpc>
                <a:spcPct val="130000"/>
              </a:lnSpc>
              <a:buFont typeface="Arial" charset="0"/>
              <a:buChar char="•"/>
            </a:pPr>
            <a:r>
              <a:rPr lang="en-US" sz="1650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d</a:t>
            </a:r>
            <a:r>
              <a:rPr lang="en-US" sz="165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ifferent quark combinations contribute  to each process; </a:t>
            </a:r>
            <a:r>
              <a:rPr lang="en-US" sz="1650" b="1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flavour</a:t>
            </a:r>
            <a:r>
              <a:rPr lang="en-US" sz="1650" b="1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separation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9361" y="5694154"/>
            <a:ext cx="8461360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accurate modelling of contribution from second-generation quarks essential for precision physics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)</a:t>
            </a:r>
            <a:endParaRPr lang="en-US" b="1" dirty="0" smtClean="0">
              <a:solidFill>
                <a:srgbClr val="0633C0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23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/>
          <p:cNvSpPr txBox="1">
            <a:spLocks/>
          </p:cNvSpPr>
          <p:nvPr/>
        </p:nvSpPr>
        <p:spPr>
          <a:xfrm>
            <a:off x="0" y="0"/>
            <a:ext cx="9143999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ATLAS </a:t>
            </a:r>
            <a:r>
              <a:rPr lang="en-US" sz="3600" b="1" smtClean="0">
                <a:latin typeface="Al Nile" charset="-78"/>
                <a:ea typeface="Al Nile" charset="-78"/>
                <a:cs typeface="Al Nile" charset="-78"/>
              </a:rPr>
              <a:t>inclusive W, Z</a:t>
            </a:r>
            <a:endParaRPr lang="en-US" sz="3600" b="1" dirty="0" smtClean="0">
              <a:latin typeface="Al Nile" charset="-78"/>
              <a:ea typeface="Al Nile" charset="-78"/>
              <a:cs typeface="Al Nile" charset="-7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336" y="860829"/>
            <a:ext cx="4774845" cy="1152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30000"/>
              </a:lnSpc>
              <a:buFont typeface="Arial" charset="0"/>
              <a:buChar char="•"/>
            </a:pPr>
            <a:r>
              <a:rPr lang="en-US" sz="2000" dirty="0" smtClean="0">
                <a:latin typeface="Tahoma" charset="0"/>
                <a:ea typeface="Tahoma" charset="0"/>
                <a:cs typeface="Tahoma" charset="0"/>
              </a:rPr>
              <a:t>sensitivity to light quarks (u</a:t>
            </a:r>
            <a:r>
              <a:rPr lang="en-US" sz="2000" dirty="0" smtClean="0">
                <a:latin typeface="Tahoma" charset="0"/>
                <a:ea typeface="Tahoma" charset="0"/>
                <a:cs typeface="Tahoma" charset="0"/>
              </a:rPr>
              <a:t>,</a:t>
            </a:r>
            <a:r>
              <a:rPr lang="en-US" sz="10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2000" dirty="0" smtClean="0">
                <a:latin typeface="Tahoma" charset="0"/>
                <a:ea typeface="Tahoma" charset="0"/>
                <a:cs typeface="Tahoma" charset="0"/>
              </a:rPr>
              <a:t>d,</a:t>
            </a:r>
            <a:r>
              <a:rPr lang="en-US" sz="10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2000" dirty="0" smtClean="0">
                <a:latin typeface="Tahoma" charset="0"/>
                <a:ea typeface="Tahoma" charset="0"/>
                <a:cs typeface="Tahoma" charset="0"/>
              </a:rPr>
              <a:t>s</a:t>
            </a:r>
            <a:r>
              <a:rPr lang="en-US" sz="2000" dirty="0" smtClean="0">
                <a:latin typeface="Tahoma" charset="0"/>
                <a:ea typeface="Tahoma" charset="0"/>
                <a:cs typeface="Tahoma" charset="0"/>
              </a:rPr>
              <a:t>)</a:t>
            </a:r>
            <a:endParaRPr lang="en-US" dirty="0">
              <a:solidFill>
                <a:srgbClr val="0633C0"/>
              </a:solidFill>
              <a:latin typeface="Tahoma" charset="0"/>
              <a:ea typeface="Tahoma" charset="0"/>
              <a:cs typeface="Tahoma" charset="0"/>
            </a:endParaRPr>
          </a:p>
          <a:p>
            <a:pPr marL="800100" lvl="1" indent="-342900">
              <a:lnSpc>
                <a:spcPct val="130000"/>
              </a:lnSpc>
              <a:buFont typeface="Arial" charset="0"/>
              <a:buChar char="•"/>
            </a:pPr>
            <a:r>
              <a:rPr lang="en-US" sz="1650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d</a:t>
            </a:r>
            <a:r>
              <a:rPr lang="en-US" sz="1650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ifferent quark combinations contribute  to each process; </a:t>
            </a:r>
            <a:r>
              <a:rPr lang="en-US" sz="1650" b="1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flavour</a:t>
            </a:r>
            <a:r>
              <a:rPr lang="en-US" sz="1650" b="1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separation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32536" y="1039394"/>
            <a:ext cx="4090253" cy="1100138"/>
            <a:chOff x="246509" y="2281384"/>
            <a:chExt cx="4090253" cy="1100138"/>
          </a:xfrm>
        </p:grpSpPr>
        <p:pic>
          <p:nvPicPr>
            <p:cNvPr id="21" name="Picture 2" descr="http://blogs.uslhc.us/wp-content/uploads/2010/02/eepp-1024x228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979"/>
            <a:stretch/>
          </p:blipFill>
          <p:spPr bwMode="auto">
            <a:xfrm>
              <a:off x="655178" y="2281384"/>
              <a:ext cx="2626860" cy="110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491917" y="2284683"/>
              <a:ext cx="1158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Palatino" charset="0"/>
                  <a:ea typeface="Palatino" charset="0"/>
                  <a:cs typeface="Palatino" charset="0"/>
                </a:rPr>
                <a:t>Z/</a:t>
              </a:r>
              <a:r>
                <a:rPr lang="en-US" i="1" dirty="0" err="1" smtClean="0">
                  <a:latin typeface="Palatino" charset="0"/>
                  <a:ea typeface="Palatino" charset="0"/>
                  <a:cs typeface="Palatino" charset="0"/>
                </a:rPr>
                <a:t>γ</a:t>
              </a:r>
              <a:r>
                <a:rPr lang="en-US" i="1" dirty="0" smtClean="0">
                  <a:latin typeface="Palatino" charset="0"/>
                  <a:ea typeface="Palatino" charset="0"/>
                  <a:cs typeface="Palatino" charset="0"/>
                </a:rPr>
                <a:t>* (W)</a:t>
              </a:r>
              <a:endParaRPr lang="en-US" i="1" dirty="0">
                <a:latin typeface="Palatino" charset="0"/>
                <a:ea typeface="Palatino" charset="0"/>
                <a:cs typeface="Palatino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178469" y="2373672"/>
              <a:ext cx="1158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Palatino" charset="0"/>
                  <a:ea typeface="Palatino" charset="0"/>
                  <a:cs typeface="Palatino" charset="0"/>
                </a:rPr>
                <a:t>l</a:t>
              </a:r>
              <a:r>
                <a:rPr lang="en-US" i="1" smtClean="0">
                  <a:latin typeface="Palatino" charset="0"/>
                  <a:ea typeface="Palatino" charset="0"/>
                  <a:cs typeface="Palatino" charset="0"/>
                </a:rPr>
                <a:t> </a:t>
              </a:r>
              <a:r>
                <a:rPr lang="en-US" i="1" dirty="0" smtClean="0">
                  <a:latin typeface="Palatino" charset="0"/>
                  <a:ea typeface="Palatino" charset="0"/>
                  <a:cs typeface="Palatino" charset="0"/>
                </a:rPr>
                <a:t>(</a:t>
              </a:r>
              <a:r>
                <a:rPr lang="en-US" i="1" dirty="0" err="1" smtClean="0">
                  <a:latin typeface="Palatino" charset="0"/>
                  <a:ea typeface="Palatino" charset="0"/>
                  <a:cs typeface="Palatino" charset="0"/>
                </a:rPr>
                <a:t>ν</a:t>
              </a:r>
              <a:r>
                <a:rPr lang="en-US" i="1" dirty="0" smtClean="0">
                  <a:latin typeface="Palatino" charset="0"/>
                  <a:ea typeface="Palatino" charset="0"/>
                  <a:cs typeface="Palatino" charset="0"/>
                </a:rPr>
                <a:t>)</a:t>
              </a:r>
              <a:endParaRPr lang="en-US" i="1" dirty="0">
                <a:latin typeface="Palatino" charset="0"/>
                <a:ea typeface="Palatino" charset="0"/>
                <a:cs typeface="Palatino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43700" y="2948528"/>
              <a:ext cx="1158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Palatino" charset="0"/>
                  <a:ea typeface="Palatino" charset="0"/>
                  <a:cs typeface="Palatino" charset="0"/>
                </a:rPr>
                <a:t>l</a:t>
              </a:r>
              <a:r>
                <a:rPr lang="en-US" i="1" dirty="0" smtClean="0">
                  <a:latin typeface="Palatino" charset="0"/>
                  <a:ea typeface="Palatino" charset="0"/>
                  <a:cs typeface="Palatino" charset="0"/>
                </a:rPr>
                <a:t> </a:t>
              </a:r>
              <a:endParaRPr lang="en-US" i="1" dirty="0">
                <a:latin typeface="Palatino" charset="0"/>
                <a:ea typeface="Palatino" charset="0"/>
                <a:cs typeface="Palatino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46509" y="2373672"/>
              <a:ext cx="11582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smtClean="0">
                  <a:latin typeface="Palatino" charset="0"/>
                  <a:ea typeface="Palatino" charset="0"/>
                  <a:cs typeface="Palatino" charset="0"/>
                </a:rPr>
                <a:t>q (’)</a:t>
              </a:r>
              <a:endParaRPr lang="en-US" i="1" dirty="0">
                <a:latin typeface="Palatino" charset="0"/>
                <a:ea typeface="Palatino" charset="0"/>
                <a:cs typeface="Palatino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59982" y="2886536"/>
              <a:ext cx="5143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smtClean="0">
                  <a:latin typeface="Palatino" charset="0"/>
                  <a:ea typeface="Palatino" charset="0"/>
                  <a:cs typeface="Palatino" charset="0"/>
                </a:rPr>
                <a:t>q</a:t>
              </a:r>
              <a:endParaRPr lang="en-US" i="1" dirty="0">
                <a:latin typeface="Palatino" charset="0"/>
                <a:ea typeface="Palatino" charset="0"/>
                <a:cs typeface="Palatino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7467600" y="2124802"/>
            <a:ext cx="114299" cy="364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9336" y="2007356"/>
            <a:ext cx="7758464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30000"/>
              </a:lnSpc>
              <a:buFont typeface="Arial" charset="0"/>
              <a:buChar char="•"/>
            </a:pPr>
            <a:r>
              <a:rPr lang="en-US" sz="1900" dirty="0" smtClean="0">
                <a:latin typeface="Tahoma" charset="0"/>
                <a:ea typeface="Tahoma" charset="0"/>
                <a:cs typeface="Tahoma" charset="0"/>
              </a:rPr>
              <a:t>ATLAS √s = 13 </a:t>
            </a:r>
            <a:r>
              <a:rPr lang="en-US" sz="1900" dirty="0" err="1" smtClean="0">
                <a:latin typeface="Tahoma" charset="0"/>
                <a:ea typeface="Tahoma" charset="0"/>
                <a:cs typeface="Tahoma" charset="0"/>
              </a:rPr>
              <a:t>TeV</a:t>
            </a:r>
            <a:r>
              <a:rPr lang="en-US" sz="1900" dirty="0" smtClean="0">
                <a:latin typeface="Tahoma" charset="0"/>
                <a:ea typeface="Tahoma" charset="0"/>
                <a:cs typeface="Tahoma" charset="0"/>
              </a:rPr>
              <a:t> measurement</a:t>
            </a:r>
          </a:p>
          <a:p>
            <a:pPr marL="800100" lvl="1" indent="-342900">
              <a:lnSpc>
                <a:spcPct val="13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total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fiducial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cross sections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en-US" sz="1300" dirty="0" err="1" smtClean="0">
                <a:latin typeface="Tahoma" charset="0"/>
                <a:ea typeface="Tahoma" charset="0"/>
                <a:cs typeface="Tahoma" charset="0"/>
              </a:rPr>
              <a:t>supercedes</a:t>
            </a:r>
            <a:r>
              <a:rPr lang="en-US" sz="1300" dirty="0" smtClean="0">
                <a:latin typeface="Tahoma" charset="0"/>
                <a:ea typeface="Tahoma" charset="0"/>
                <a:cs typeface="Tahoma" charset="0"/>
              </a:rPr>
              <a:t> previous ATLAS-CONF-2015-035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)</a:t>
            </a:r>
          </a:p>
          <a:p>
            <a:pPr marL="800100" lvl="1" indent="-342900">
              <a:lnSpc>
                <a:spcPct val="10000"/>
              </a:lnSpc>
              <a:buFont typeface="Arial" charset="0"/>
              <a:buChar char="•"/>
            </a:pPr>
            <a:endParaRPr lang="en-US" sz="1300" dirty="0" smtClean="0">
              <a:latin typeface="Tahoma" charset="0"/>
              <a:ea typeface="Tahoma" charset="0"/>
              <a:cs typeface="Tahoma" charset="0"/>
            </a:endParaRPr>
          </a:p>
          <a:p>
            <a:pPr marL="800100" lvl="1" indent="-342900">
              <a:lnSpc>
                <a:spcPct val="130000"/>
              </a:lnSpc>
              <a:buFont typeface="Arial" charset="0"/>
              <a:buChar char="•"/>
            </a:pPr>
            <a:r>
              <a:rPr lang="en-US" dirty="0" smtClean="0">
                <a:solidFill>
                  <a:srgbClr val="EF2200"/>
                </a:solidFill>
                <a:latin typeface="Tahoma" charset="0"/>
                <a:ea typeface="Tahoma" charset="0"/>
                <a:cs typeface="Tahoma" charset="0"/>
              </a:rPr>
              <a:t>sensitivity </a:t>
            </a:r>
            <a:r>
              <a:rPr lang="en-US" dirty="0" smtClean="0">
                <a:solidFill>
                  <a:srgbClr val="EF2200"/>
                </a:solidFill>
                <a:latin typeface="Tahoma" charset="0"/>
                <a:ea typeface="Tahoma" charset="0"/>
                <a:cs typeface="Tahoma" charset="0"/>
              </a:rPr>
              <a:t>to PDF differences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43" y="3305387"/>
            <a:ext cx="4192289" cy="26763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63" y="3267287"/>
            <a:ext cx="4292872" cy="274054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44583" y="3203077"/>
            <a:ext cx="936080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l Bayan Plain" charset="-78"/>
                <a:ea typeface="Al Bayan Plain" charset="-78"/>
                <a:cs typeface="Al Bayan Plain" charset="-78"/>
              </a:rPr>
              <a:t>W</a:t>
            </a:r>
            <a:r>
              <a:rPr lang="en-US" sz="2000" baseline="30000" dirty="0" smtClean="0">
                <a:latin typeface="Al Bayan Plain" charset="-78"/>
                <a:ea typeface="Al Bayan Plain" charset="-78"/>
                <a:cs typeface="Al Bayan Plain" charset="-78"/>
              </a:rPr>
              <a:t>+</a:t>
            </a:r>
            <a:r>
              <a:rPr lang="en-US" sz="2000" dirty="0" smtClean="0">
                <a:latin typeface="Al Bayan Plain" charset="-78"/>
                <a:ea typeface="Al Bayan Plain" charset="-78"/>
                <a:cs typeface="Al Bayan Plain" charset="-78"/>
              </a:rPr>
              <a:t>/W</a:t>
            </a:r>
            <a:r>
              <a:rPr lang="en-US" sz="2000" baseline="30000" dirty="0" smtClean="0">
                <a:latin typeface="Al Bayan Plain" charset="-78"/>
                <a:ea typeface="Al Bayan Plain" charset="-78"/>
                <a:cs typeface="Al Bayan Plain" charset="-78"/>
              </a:rPr>
              <a:t>-</a:t>
            </a:r>
            <a:endParaRPr lang="en-US" sz="2000" baseline="30000" dirty="0">
              <a:latin typeface="Al Bayan Plain" charset="-78"/>
              <a:ea typeface="Al Bayan Plain" charset="-78"/>
              <a:cs typeface="Al Bayan Plain" charset="-7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18865" y="3203077"/>
            <a:ext cx="710306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latin typeface="Al Bayan Plain" charset="-78"/>
                <a:ea typeface="Al Bayan Plain" charset="-78"/>
                <a:cs typeface="Al Bayan Plain" charset="-78"/>
              </a:rPr>
              <a:t>W/Z</a:t>
            </a:r>
            <a:endParaRPr lang="en-US" sz="2000" baseline="30000" dirty="0">
              <a:latin typeface="Al Bayan Plain" charset="-78"/>
              <a:ea typeface="Al Bayan Plain" charset="-78"/>
              <a:cs typeface="Al Bayan Plain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0944" y="6033909"/>
            <a:ext cx="4104320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Tahoma" charset="0"/>
                <a:ea typeface="Tahoma" charset="0"/>
                <a:cs typeface="Tahoma" charset="0"/>
              </a:rPr>
              <a:t>W</a:t>
            </a:r>
            <a:r>
              <a:rPr lang="en-US" baseline="30000" dirty="0">
                <a:latin typeface="Tahoma" charset="0"/>
                <a:ea typeface="Tahoma" charset="0"/>
                <a:cs typeface="Tahoma" charset="0"/>
              </a:rPr>
              <a:t>+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/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W</a:t>
            </a:r>
            <a:r>
              <a:rPr lang="en-US" baseline="30000" dirty="0" smtClean="0">
                <a:latin typeface="Tahoma" charset="0"/>
                <a:ea typeface="Tahoma" charset="0"/>
                <a:cs typeface="Tahoma" charset="0"/>
              </a:rPr>
              <a:t>–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sensitive 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en-US" dirty="0" err="1" smtClean="0">
                <a:latin typeface="Tahoma" charset="0"/>
                <a:ea typeface="Tahoma" charset="0"/>
                <a:cs typeface="Tahoma" charset="0"/>
              </a:rPr>
              <a:t>u</a:t>
            </a:r>
            <a:r>
              <a:rPr lang="en-US" sz="1400" dirty="0" err="1" smtClean="0">
                <a:latin typeface="Tahoma" charset="0"/>
                <a:ea typeface="Tahoma" charset="0"/>
                <a:cs typeface="Tahoma" charset="0"/>
              </a:rPr>
              <a:t>v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and d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v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 at </a:t>
            </a:r>
            <a:r>
              <a:rPr lang="en-US" dirty="0">
                <a:latin typeface="Tahoma" charset="0"/>
                <a:ea typeface="Tahoma" charset="0"/>
                <a:cs typeface="Tahoma" charset="0"/>
              </a:rPr>
              <a:t>low x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81130" y="6034070"/>
            <a:ext cx="4110470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W/Z constrains strange quark density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24700" y="142204"/>
            <a:ext cx="1841057" cy="36317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sz="1600" dirty="0" smtClean="0">
                <a:latin typeface="Arial"/>
                <a:cs typeface="Arial"/>
              </a:rPr>
              <a:t>arXiv:1603.09221</a:t>
            </a:r>
            <a:endParaRPr lang="en-US" sz="16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7808422" y="2279837"/>
            <a:ext cx="1768840" cy="599607"/>
            <a:chOff x="389744" y="1184223"/>
            <a:chExt cx="1768840" cy="599607"/>
          </a:xfrm>
        </p:grpSpPr>
        <p:sp>
          <p:nvSpPr>
            <p:cNvPr id="32" name="Chord 31"/>
            <p:cNvSpPr/>
            <p:nvPr/>
          </p:nvSpPr>
          <p:spPr>
            <a:xfrm>
              <a:off x="389744" y="1184223"/>
              <a:ext cx="1768840" cy="599607"/>
            </a:xfrm>
            <a:prstGeom prst="chor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4635" y="1259174"/>
              <a:ext cx="11392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Palatino" charset="0"/>
                  <a:ea typeface="Palatino" charset="0"/>
                  <a:cs typeface="Palatino" charset="0"/>
                </a:rPr>
                <a:t>new</a:t>
              </a:r>
              <a:endParaRPr lang="en-US" sz="2400" b="1" dirty="0">
                <a:latin typeface="Palatino" charset="0"/>
                <a:ea typeface="Palatino" charset="0"/>
                <a:cs typeface="Palatino" charset="0"/>
              </a:endParaRPr>
            </a:p>
          </p:txBody>
        </p:sp>
      </p:grpSp>
      <p:sp>
        <p:nvSpPr>
          <p:cNvPr id="34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57134" y="6354762"/>
            <a:ext cx="347175" cy="365125"/>
          </a:xfrm>
        </p:spPr>
        <p:txBody>
          <a:bodyPr/>
          <a:lstStyle/>
          <a:p>
            <a:r>
              <a:rPr lang="en-US" dirty="0">
                <a:latin typeface="Tahoma" charset="0"/>
                <a:ea typeface="Tahoma" charset="0"/>
                <a:cs typeface="Tahoma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9159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29"/>
          <a:stretch/>
        </p:blipFill>
        <p:spPr>
          <a:xfrm>
            <a:off x="6375752" y="4054938"/>
            <a:ext cx="2254382" cy="28067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4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957555" y="6443662"/>
            <a:ext cx="184854" cy="365125"/>
          </a:xfrm>
        </p:spPr>
        <p:txBody>
          <a:bodyPr/>
          <a:lstStyle/>
          <a:p>
            <a:r>
              <a:rPr lang="en-US" dirty="0">
                <a:latin typeface="Tahoma" charset="0"/>
                <a:ea typeface="Tahoma" charset="0"/>
                <a:cs typeface="Tahoma" charset="0"/>
              </a:rPr>
              <a:t>7</a:t>
            </a:r>
          </a:p>
        </p:txBody>
      </p:sp>
      <p:sp>
        <p:nvSpPr>
          <p:cNvPr id="17" name="Title 2"/>
          <p:cNvSpPr txBox="1">
            <a:spLocks/>
          </p:cNvSpPr>
          <p:nvPr/>
        </p:nvSpPr>
        <p:spPr>
          <a:xfrm>
            <a:off x="0" y="0"/>
            <a:ext cx="914400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ATLAS inclusive W, Z, and strange</a:t>
            </a:r>
            <a:endParaRPr lang="en-US" sz="3600" b="1" dirty="0" smtClean="0">
              <a:latin typeface="Al Nile" charset="-78"/>
              <a:ea typeface="Al Nile" charset="-78"/>
              <a:cs typeface="Al Nile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76900" y="4004138"/>
            <a:ext cx="132712" cy="326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29941" y="4317271"/>
            <a:ext cx="5845811" cy="136652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sz="1700" b="1" dirty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s</a:t>
            </a:r>
            <a:r>
              <a:rPr lang="en-US" sz="1700" b="1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trange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 quark density 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poorly known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;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usual assumption </a:t>
            </a:r>
            <a:r>
              <a:rPr lang="en-US" sz="1500" b="1" dirty="0" err="1" smtClean="0">
                <a:latin typeface="Tahoma" charset="0"/>
                <a:ea typeface="Tahoma" charset="0"/>
                <a:cs typeface="Tahoma" charset="0"/>
              </a:rPr>
              <a:t>sbar</a:t>
            </a:r>
            <a:r>
              <a:rPr lang="en-US" sz="1500" b="1" dirty="0" smtClean="0">
                <a:latin typeface="Tahoma" charset="0"/>
                <a:ea typeface="Tahoma" charset="0"/>
                <a:cs typeface="Tahoma" charset="0"/>
              </a:rPr>
              <a:t> ~ 0.5 </a:t>
            </a:r>
            <a:r>
              <a:rPr lang="en-US" sz="1500" b="1" dirty="0" err="1" smtClean="0">
                <a:latin typeface="Tahoma" charset="0"/>
                <a:ea typeface="Tahoma" charset="0"/>
                <a:cs typeface="Tahoma" charset="0"/>
              </a:rPr>
              <a:t>dbar</a:t>
            </a:r>
            <a:r>
              <a:rPr lang="en-US" sz="1500" dirty="0" smtClean="0">
                <a:latin typeface="Tahoma" charset="0"/>
                <a:ea typeface="Tahoma" charset="0"/>
                <a:cs typeface="Tahoma" charset="0"/>
              </a:rPr>
              <a:t>; 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constrained from </a:t>
            </a:r>
            <a:r>
              <a:rPr lang="en-US" sz="1400" dirty="0" err="1" smtClean="0">
                <a:latin typeface="Tahoma" charset="0"/>
                <a:ea typeface="Tahoma" charset="0"/>
                <a:cs typeface="Tahoma" charset="0"/>
              </a:rPr>
              <a:t>s⟶Wc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 in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 fixed target </a:t>
            </a:r>
            <a:r>
              <a:rPr lang="en-US" sz="1400" dirty="0" err="1" smtClean="0">
                <a:latin typeface="Tahoma" charset="0"/>
                <a:ea typeface="Tahoma" charset="0"/>
                <a:cs typeface="Tahoma" charset="0"/>
              </a:rPr>
              <a:t>νN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 D</a:t>
            </a:r>
            <a:r>
              <a:rPr lang="en-US" sz="1400" dirty="0" smtClean="0">
                <a:latin typeface="Sinhala Sangam MN" charset="0"/>
                <a:ea typeface="Sinhala Sangam MN" charset="0"/>
                <a:cs typeface="Sinhala Sangam MN" charset="0"/>
              </a:rPr>
              <a:t>I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S </a:t>
            </a:r>
            <a:r>
              <a:rPr lang="en-US" sz="1400" dirty="0" err="1" smtClean="0">
                <a:latin typeface="Tahoma" charset="0"/>
                <a:ea typeface="Tahoma" charset="0"/>
                <a:cs typeface="Tahoma" charset="0"/>
              </a:rPr>
              <a:t>exps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. (</a:t>
            </a:r>
            <a:r>
              <a:rPr lang="en-US" sz="1400" dirty="0" err="1" smtClean="0">
                <a:latin typeface="Tahoma" charset="0"/>
                <a:ea typeface="Tahoma" charset="0"/>
                <a:cs typeface="Tahoma" charset="0"/>
              </a:rPr>
              <a:t>NuTeV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, CCFR) at around x=0.1, Q</a:t>
            </a:r>
            <a:r>
              <a:rPr lang="en-US" sz="1400" baseline="30000" dirty="0" smtClean="0">
                <a:latin typeface="Tahoma" charset="0"/>
                <a:ea typeface="Tahoma" charset="0"/>
                <a:cs typeface="Tahoma" charset="0"/>
              </a:rPr>
              <a:t>2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=10 GeV</a:t>
            </a:r>
            <a:r>
              <a:rPr lang="en-US" sz="1400" baseline="30000" dirty="0" smtClean="0">
                <a:latin typeface="Tahoma" charset="0"/>
                <a:ea typeface="Tahoma" charset="0"/>
                <a:cs typeface="Tahoma" charset="0"/>
              </a:rPr>
              <a:t>2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, but 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large uncert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ainties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400" dirty="0" smtClean="0">
                <a:latin typeface="Tahoma" charset="0"/>
                <a:ea typeface="Tahoma" charset="0"/>
                <a:cs typeface="Tahoma" charset="0"/>
              </a:rPr>
              <a:t>from charm fragmentation and nuclear corrections</a:t>
            </a:r>
            <a:endParaRPr lang="en-US" sz="1400" dirty="0" smtClean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7229" y="5731459"/>
            <a:ext cx="5836248" cy="81253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charset="0"/>
              <a:buChar char="•"/>
            </a:pPr>
            <a:r>
              <a:rPr lang="en-US" b="1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LHC: </a:t>
            </a:r>
            <a:r>
              <a:rPr lang="en-US" sz="1550" dirty="0" smtClean="0">
                <a:latin typeface="Tahoma" charset="0"/>
                <a:ea typeface="Tahoma" charset="0"/>
                <a:cs typeface="Tahoma" charset="0"/>
              </a:rPr>
              <a:t>strange prominent in Z production at central rapidity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;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Z rapidity spectrum sensitive to amount of strange</a:t>
            </a:r>
          </a:p>
          <a:p>
            <a:pPr marL="285750" indent="-285750">
              <a:lnSpc>
                <a:spcPct val="20000"/>
              </a:lnSpc>
              <a:buFont typeface="Arial" charset="0"/>
              <a:buChar char="•"/>
            </a:pPr>
            <a:endParaRPr lang="en-US" dirty="0" smtClean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854240"/>
            <a:ext cx="3382255" cy="3245057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6172200" y="5930900"/>
            <a:ext cx="1143000" cy="228600"/>
          </a:xfrm>
          <a:prstGeom prst="straightConnector1">
            <a:avLst/>
          </a:prstGeom>
          <a:ln w="19050">
            <a:solidFill>
              <a:srgbClr val="DF5BCC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497228" y="1022850"/>
            <a:ext cx="4813885" cy="3236395"/>
            <a:chOff x="206571" y="1964266"/>
            <a:chExt cx="4313039" cy="2921000"/>
          </a:xfrm>
        </p:grpSpPr>
        <p:pic>
          <p:nvPicPr>
            <p:cNvPr id="19" name="Picture 18" descr="s+sbar_NNLO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571" y="1964266"/>
              <a:ext cx="4313039" cy="29210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650067" y="2819400"/>
              <a:ext cx="812800" cy="846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8528533" y="4037857"/>
            <a:ext cx="390922" cy="2822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333477" y="1029777"/>
            <a:ext cx="23875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000" smtClean="0">
                <a:latin typeface="Arial"/>
                <a:cs typeface="Arial"/>
              </a:rPr>
              <a:t>Phys </a:t>
            </a:r>
            <a:r>
              <a:rPr lang="en-US" sz="1000" dirty="0">
                <a:latin typeface="Arial"/>
                <a:cs typeface="Arial"/>
              </a:rPr>
              <a:t>Rev D85 (2012</a:t>
            </a:r>
            <a:r>
              <a:rPr lang="en-US" sz="1000">
                <a:latin typeface="Arial"/>
                <a:cs typeface="Arial"/>
              </a:rPr>
              <a:t>) </a:t>
            </a:r>
            <a:r>
              <a:rPr lang="en-US" sz="1000" smtClean="0">
                <a:latin typeface="Arial"/>
                <a:cs typeface="Arial"/>
              </a:rPr>
              <a:t>072004 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2613407" y="2083799"/>
            <a:ext cx="1996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latin typeface="Arial"/>
                <a:cs typeface="Arial"/>
              </a:rPr>
              <a:t>s</a:t>
            </a:r>
            <a:r>
              <a:rPr lang="en-US" sz="2000" smtClean="0">
                <a:latin typeface="Arial"/>
                <a:cs typeface="Arial"/>
              </a:rPr>
              <a:t>trange density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31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34" y="1000674"/>
            <a:ext cx="3630490" cy="3483222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9144000" cy="824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i="0" kern="1200">
                <a:solidFill>
                  <a:schemeClr val="tx2"/>
                </a:solidFill>
                <a:effectLst/>
                <a:latin typeface="Arial Black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3600" b="1" dirty="0" smtClean="0">
                <a:latin typeface="Al Nile" charset="-78"/>
                <a:ea typeface="Al Nile" charset="-78"/>
                <a:cs typeface="Al Nile" charset="-78"/>
              </a:rPr>
              <a:t>ATLAS inclusive W, Z, and strange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98" y="4663735"/>
            <a:ext cx="910810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20000"/>
              </a:lnSpc>
              <a:buFont typeface="Arial" charset="0"/>
              <a:buChar char="•"/>
            </a:pP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constrained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from 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shape of Z rapidity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distribution,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with </a:t>
            </a:r>
            <a:r>
              <a:rPr lang="en-US" dirty="0" err="1" smtClean="0">
                <a:solidFill>
                  <a:srgbClr val="00B050"/>
                </a:solidFill>
                <a:latin typeface="Tahoma" charset="0"/>
                <a:ea typeface="Tahoma" charset="0"/>
                <a:cs typeface="Tahoma" charset="0"/>
              </a:rPr>
              <a:t>normalisation</a:t>
            </a:r>
            <a:r>
              <a:rPr lang="en-US" dirty="0" smtClean="0">
                <a:solidFill>
                  <a:srgbClr val="00B05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Tahoma" charset="0"/>
                <a:ea typeface="Tahoma" charset="0"/>
                <a:cs typeface="Tahoma" charset="0"/>
              </a:rPr>
              <a:t>from</a:t>
            </a:r>
            <a:r>
              <a:rPr lang="en-US" dirty="0" smtClean="0">
                <a:solidFill>
                  <a:srgbClr val="00B05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smtClean="0">
                <a:solidFill>
                  <a:srgbClr val="00B050"/>
                </a:solidFill>
                <a:latin typeface="Tahoma" charset="0"/>
                <a:ea typeface="Tahoma" charset="0"/>
                <a:cs typeface="Tahoma" charset="0"/>
              </a:rPr>
              <a:t>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133" y="4989324"/>
            <a:ext cx="8815388" cy="89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30000"/>
              </a:lnSpc>
              <a:buFont typeface="Arial" charset="0"/>
              <a:buChar char="•"/>
            </a:pPr>
            <a:endParaRPr lang="en-US" dirty="0">
              <a:solidFill>
                <a:srgbClr val="0633C0"/>
              </a:solidFill>
              <a:latin typeface="Tahoma" charset="0"/>
              <a:ea typeface="Tahoma" charset="0"/>
              <a:cs typeface="Tahoma" charset="0"/>
            </a:endParaRPr>
          </a:p>
          <a:p>
            <a:pPr marL="800100" lvl="1" indent="-342900">
              <a:lnSpc>
                <a:spcPct val="130000"/>
              </a:lnSpc>
              <a:buFont typeface="Arial" charset="0"/>
              <a:buChar char="•"/>
            </a:pPr>
            <a:r>
              <a:rPr lang="en-US" b="1" dirty="0" smtClean="0">
                <a:latin typeface="Tahoma" charset="0"/>
                <a:ea typeface="Tahoma" charset="0"/>
                <a:cs typeface="Tahoma" charset="0"/>
              </a:rPr>
              <a:t>NNLO QCD fit 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using HERA 1 NC and CC D</a:t>
            </a:r>
            <a:r>
              <a:rPr lang="en-US" sz="1700" dirty="0" smtClean="0">
                <a:latin typeface="Sinhala Sangam MN" charset="0"/>
                <a:ea typeface="Sinhala Sangam MN" charset="0"/>
                <a:cs typeface="Sinhala Sangam MN" charset="0"/>
              </a:rPr>
              <a:t>I</a:t>
            </a:r>
            <a:r>
              <a:rPr lang="en-US" sz="1700" dirty="0" smtClean="0">
                <a:latin typeface="Tahoma" charset="0"/>
                <a:ea typeface="Tahoma" charset="0"/>
                <a:cs typeface="Tahoma" charset="0"/>
              </a:rPr>
              <a:t>S data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, and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ATLAS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√s=7 </a:t>
            </a:r>
            <a:r>
              <a:rPr lang="en-US" dirty="0" err="1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TeV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 W, Z                  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1) </a:t>
            </a:r>
            <a:r>
              <a:rPr lang="en-US" sz="1600" b="1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fixed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 (</a:t>
            </a:r>
            <a:r>
              <a:rPr lang="en-US" sz="1600" dirty="0" err="1" smtClean="0">
                <a:latin typeface="Tahoma" charset="0"/>
                <a:ea typeface="Tahoma" charset="0"/>
                <a:cs typeface="Tahoma" charset="0"/>
              </a:rPr>
              <a:t>sbar</a:t>
            </a:r>
            <a:r>
              <a:rPr lang="en-US" sz="12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=</a:t>
            </a:r>
            <a:r>
              <a:rPr lang="en-US" sz="12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0.5dbar) 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and 2) </a:t>
            </a:r>
            <a:r>
              <a:rPr lang="en-US" sz="1600" b="1" dirty="0" smtClean="0">
                <a:latin typeface="Tahoma" charset="0"/>
                <a:ea typeface="Tahoma" charset="0"/>
                <a:cs typeface="Tahoma" charset="0"/>
              </a:rPr>
              <a:t>free</a:t>
            </a:r>
            <a:r>
              <a:rPr lang="en-US" sz="16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smtClean="0">
                <a:solidFill>
                  <a:srgbClr val="0633C0"/>
                </a:solidFill>
                <a:latin typeface="Tahoma" charset="0"/>
                <a:ea typeface="Tahoma" charset="0"/>
                <a:cs typeface="Tahoma" charset="0"/>
              </a:rPr>
              <a:t>strange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content</a:t>
            </a:r>
            <a:endParaRPr lang="en-US" dirty="0" smtClean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923" y="984800"/>
            <a:ext cx="3673966" cy="352493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832780" y="5998734"/>
            <a:ext cx="3441754" cy="38779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 smtClean="0">
                <a:latin typeface="Arial"/>
                <a:cs typeface="Arial"/>
              </a:rPr>
              <a:t>Phys Rev Lett 109 (2012) 012001</a:t>
            </a:r>
          </a:p>
        </p:txBody>
      </p:sp>
      <p:sp>
        <p:nvSpPr>
          <p:cNvPr id="27" name="Oval 26"/>
          <p:cNvSpPr/>
          <p:nvPr/>
        </p:nvSpPr>
        <p:spPr>
          <a:xfrm>
            <a:off x="5000625" y="1106475"/>
            <a:ext cx="1396265" cy="5857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668234" y="6354762"/>
            <a:ext cx="347175" cy="365125"/>
          </a:xfrm>
        </p:spPr>
        <p:txBody>
          <a:bodyPr/>
          <a:lstStyle/>
          <a:p>
            <a:r>
              <a:rPr lang="en-US" dirty="0">
                <a:latin typeface="Tahoma" charset="0"/>
                <a:ea typeface="Tahoma" charset="0"/>
                <a:cs typeface="Tahoma" charset="0"/>
              </a:rPr>
              <a:t>8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40241" y="6353194"/>
            <a:ext cx="2334293" cy="3139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200" dirty="0" smtClean="0">
                <a:latin typeface="Arial"/>
                <a:cs typeface="Arial"/>
              </a:rPr>
              <a:t>Phys </a:t>
            </a:r>
            <a:r>
              <a:rPr lang="en-US" sz="1200" dirty="0">
                <a:latin typeface="Arial"/>
                <a:cs typeface="Arial"/>
              </a:rPr>
              <a:t>Rev D85 (2012) </a:t>
            </a:r>
            <a:r>
              <a:rPr lang="en-US" sz="1200" dirty="0" smtClean="0">
                <a:latin typeface="Arial"/>
                <a:cs typeface="Arial"/>
              </a:rPr>
              <a:t>072004 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852734" y="6254251"/>
            <a:ext cx="4572000" cy="3539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Courier" charset="0"/>
                <a:ea typeface="Courier" charset="0"/>
                <a:cs typeface="Courier" charset="0"/>
                <a:hlinkClick r:id="rId5"/>
              </a:rPr>
              <a:t>https://</a:t>
            </a:r>
            <a:r>
              <a:rPr lang="en-US" sz="1200" dirty="0" smtClean="0">
                <a:latin typeface="Courier" charset="0"/>
                <a:ea typeface="Courier" charset="0"/>
                <a:cs typeface="Courier" charset="0"/>
                <a:hlinkClick r:id="rId5"/>
              </a:rPr>
              <a:t>wiki-zeuthen.desy.de/xFitter/</a:t>
            </a:r>
            <a:r>
              <a:rPr lang="en-US" sz="1700" dirty="0" smtClean="0">
                <a:latin typeface="Courier" charset="0"/>
                <a:ea typeface="Courier" charset="0"/>
                <a:cs typeface="Courier" charset="0"/>
              </a:rPr>
              <a:t>)</a:t>
            </a:r>
            <a:endParaRPr lang="en-US" sz="1700" dirty="0"/>
          </a:p>
        </p:txBody>
      </p:sp>
      <p:sp>
        <p:nvSpPr>
          <p:cNvPr id="3" name="Rectangle 2"/>
          <p:cNvSpPr/>
          <p:nvPr/>
        </p:nvSpPr>
        <p:spPr>
          <a:xfrm>
            <a:off x="368300" y="5963720"/>
            <a:ext cx="3368871" cy="4324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30000"/>
              </a:lnSpc>
            </a:pPr>
            <a:r>
              <a:rPr lang="en-US" sz="1700" dirty="0"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en-US" sz="1300" dirty="0">
                <a:latin typeface="Tahoma" charset="0"/>
                <a:ea typeface="Tahoma" charset="0"/>
                <a:cs typeface="Tahoma" charset="0"/>
              </a:rPr>
              <a:t>using HERAPDF ansatz, and </a:t>
            </a:r>
            <a:r>
              <a:rPr lang="en-US" sz="1300" dirty="0" err="1">
                <a:latin typeface="Tahoma" charset="0"/>
                <a:ea typeface="Tahoma" charset="0"/>
                <a:cs typeface="Tahoma" charset="0"/>
              </a:rPr>
              <a:t>xFitter</a:t>
            </a:r>
            <a:endParaRPr lang="en-US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47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rbit">
      <a:maj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Candara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101166</TotalTime>
  <Words>3428</Words>
  <Application>Microsoft Macintosh PowerPoint</Application>
  <PresentationFormat>On-screen Show (4:3)</PresentationFormat>
  <Paragraphs>524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1" baseType="lpstr">
      <vt:lpstr>Al Bayan Plain</vt:lpstr>
      <vt:lpstr>Al Nile</vt:lpstr>
      <vt:lpstr>Arial Black</vt:lpstr>
      <vt:lpstr>Arial Narrow</vt:lpstr>
      <vt:lpstr>Calibri</vt:lpstr>
      <vt:lpstr>Calisto MT</vt:lpstr>
      <vt:lpstr>Candara</vt:lpstr>
      <vt:lpstr>Century Gothic</vt:lpstr>
      <vt:lpstr>Courier</vt:lpstr>
      <vt:lpstr>Courier New</vt:lpstr>
      <vt:lpstr>Menlo-Regular</vt:lpstr>
      <vt:lpstr>Palatino</vt:lpstr>
      <vt:lpstr>Palatino Linotype</vt:lpstr>
      <vt:lpstr>Sinhala Sangam MN</vt:lpstr>
      <vt:lpstr>Tahoma</vt:lpstr>
      <vt:lpstr>Arial</vt:lpstr>
      <vt:lpstr>Executive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 QCD results in ATLAS and CMS</dc:title>
  <dc:creator>Claire Gwenlan</dc:creator>
  <cp:lastModifiedBy>Microsoft Office User</cp:lastModifiedBy>
  <cp:revision>2502</cp:revision>
  <cp:lastPrinted>2016-05-18T12:01:30Z</cp:lastPrinted>
  <dcterms:created xsi:type="dcterms:W3CDTF">2013-06-26T10:37:45Z</dcterms:created>
  <dcterms:modified xsi:type="dcterms:W3CDTF">2016-05-18T12:37:24Z</dcterms:modified>
</cp:coreProperties>
</file>