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6"/>
  </p:notesMasterIdLst>
  <p:sldIdLst>
    <p:sldId id="285" r:id="rId2"/>
    <p:sldId id="331" r:id="rId3"/>
    <p:sldId id="907" r:id="rId4"/>
    <p:sldId id="987" r:id="rId5"/>
    <p:sldId id="934" r:id="rId6"/>
    <p:sldId id="971" r:id="rId7"/>
    <p:sldId id="976" r:id="rId8"/>
    <p:sldId id="989" r:id="rId9"/>
    <p:sldId id="938" r:id="rId10"/>
    <p:sldId id="943" r:id="rId11"/>
    <p:sldId id="975" r:id="rId12"/>
    <p:sldId id="990" r:id="rId13"/>
    <p:sldId id="966" r:id="rId14"/>
    <p:sldId id="981" r:id="rId15"/>
    <p:sldId id="967" r:id="rId16"/>
    <p:sldId id="982" r:id="rId17"/>
    <p:sldId id="950" r:id="rId18"/>
    <p:sldId id="941" r:id="rId19"/>
    <p:sldId id="961" r:id="rId20"/>
    <p:sldId id="908" r:id="rId21"/>
    <p:sldId id="334" r:id="rId22"/>
    <p:sldId id="946" r:id="rId23"/>
    <p:sldId id="972" r:id="rId24"/>
    <p:sldId id="991" r:id="rId25"/>
    <p:sldId id="947" r:id="rId26"/>
    <p:sldId id="937" r:id="rId27"/>
    <p:sldId id="864" r:id="rId28"/>
    <p:sldId id="973" r:id="rId29"/>
    <p:sldId id="995" r:id="rId30"/>
    <p:sldId id="994" r:id="rId31"/>
    <p:sldId id="980" r:id="rId32"/>
    <p:sldId id="996" r:id="rId33"/>
    <p:sldId id="997" r:id="rId34"/>
    <p:sldId id="948" r:id="rId35"/>
    <p:sldId id="993" r:id="rId36"/>
    <p:sldId id="992" r:id="rId37"/>
    <p:sldId id="949" r:id="rId38"/>
    <p:sldId id="955" r:id="rId39"/>
    <p:sldId id="939" r:id="rId40"/>
    <p:sldId id="951" r:id="rId41"/>
    <p:sldId id="952" r:id="rId42"/>
    <p:sldId id="954" r:id="rId43"/>
    <p:sldId id="959" r:id="rId44"/>
    <p:sldId id="960" r:id="rId45"/>
    <p:sldId id="962" r:id="rId46"/>
    <p:sldId id="953" r:id="rId47"/>
    <p:sldId id="963" r:id="rId48"/>
    <p:sldId id="969" r:id="rId49"/>
    <p:sldId id="970" r:id="rId50"/>
    <p:sldId id="376" r:id="rId51"/>
    <p:sldId id="968" r:id="rId52"/>
    <p:sldId id="940" r:id="rId53"/>
    <p:sldId id="974" r:id="rId54"/>
    <p:sldId id="979" r:id="rId55"/>
    <p:sldId id="977" r:id="rId56"/>
    <p:sldId id="957" r:id="rId57"/>
    <p:sldId id="909" r:id="rId58"/>
    <p:sldId id="983" r:id="rId59"/>
    <p:sldId id="984" r:id="rId60"/>
    <p:sldId id="986" r:id="rId61"/>
    <p:sldId id="429" r:id="rId62"/>
    <p:sldId id="945" r:id="rId63"/>
    <p:sldId id="988" r:id="rId64"/>
    <p:sldId id="96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AB4"/>
    <a:srgbClr val="F4FFAE"/>
    <a:srgbClr val="E4F7FF"/>
    <a:srgbClr val="F2CDD6"/>
    <a:srgbClr val="C137C1"/>
    <a:srgbClr val="157708"/>
    <a:srgbClr val="0C5405"/>
    <a:srgbClr val="172FCD"/>
    <a:srgbClr val="0C165F"/>
    <a:srgbClr val="0D30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15"/>
    <p:restoredTop sz="80514"/>
  </p:normalViewPr>
  <p:slideViewPr>
    <p:cSldViewPr snapToGrid="0" snapToObjects="1">
      <p:cViewPr>
        <p:scale>
          <a:sx n="111" d="100"/>
          <a:sy n="111" d="100"/>
        </p:scale>
        <p:origin x="40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223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6FF04-0989-3A48-AEF3-76A6142258CA}" type="datetimeFigureOut">
              <a:rPr lang="en-US" smtClean="0"/>
              <a:t>6/27/18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82777-A8CA-1049-8242-5C0DC166A9FE}" type="slidenum">
              <a:rPr lang="en-US" smtClean="0"/>
              <a:t>‹#›</a:t>
            </a:fld>
            <a:endParaRPr lang="en-US"/>
          </a:p>
        </p:txBody>
      </p:sp>
    </p:spTree>
    <p:extLst>
      <p:ext uri="{BB962C8B-B14F-4D97-AF65-F5344CB8AC3E}">
        <p14:creationId xmlns:p14="http://schemas.microsoft.com/office/powerpoint/2010/main" val="161148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1</a:t>
            </a:fld>
            <a:endParaRPr lang="en-US"/>
          </a:p>
        </p:txBody>
      </p:sp>
    </p:spTree>
    <p:extLst>
      <p:ext uri="{BB962C8B-B14F-4D97-AF65-F5344CB8AC3E}">
        <p14:creationId xmlns:p14="http://schemas.microsoft.com/office/powerpoint/2010/main" val="201576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11</a:t>
            </a:fld>
            <a:endParaRPr lang="en-US"/>
          </a:p>
        </p:txBody>
      </p:sp>
    </p:spTree>
    <p:extLst>
      <p:ext uri="{BB962C8B-B14F-4D97-AF65-F5344CB8AC3E}">
        <p14:creationId xmlns:p14="http://schemas.microsoft.com/office/powerpoint/2010/main" val="234800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point </a:t>
            </a:r>
            <a:r>
              <a:rPr lang="en-US" dirty="0" err="1"/>
              <a:t>syst</a:t>
            </a:r>
            <a:r>
              <a:rPr lang="en-US" dirty="0"/>
              <a:t> – based on simple choice between two options</a:t>
            </a:r>
          </a:p>
          <a:p>
            <a:endParaRPr lang="en-US" dirty="0"/>
          </a:p>
          <a:p>
            <a:r>
              <a:rPr lang="en-US" dirty="0"/>
              <a:t>Examples are:</a:t>
            </a:r>
          </a:p>
          <a:p>
            <a:endParaRPr lang="en-US" dirty="0"/>
          </a:p>
          <a:p>
            <a:r>
              <a:rPr lang="en-US" dirty="0"/>
              <a:t>Theory: scale variations, alt. scale choice, NP corrections</a:t>
            </a:r>
          </a:p>
          <a:p>
            <a:r>
              <a:rPr lang="en-US" dirty="0" err="1"/>
              <a:t>Exp</a:t>
            </a:r>
            <a:r>
              <a:rPr lang="en-US" dirty="0"/>
              <a:t>: JES </a:t>
            </a:r>
            <a:r>
              <a:rPr lang="en-US" dirty="0" err="1"/>
              <a:t>flavour</a:t>
            </a:r>
            <a:r>
              <a:rPr lang="en-US" dirty="0"/>
              <a:t> response, JES </a:t>
            </a:r>
            <a:r>
              <a:rPr lang="en-US" dirty="0" err="1"/>
              <a:t>multijet</a:t>
            </a:r>
            <a:r>
              <a:rPr lang="en-US" dirty="0"/>
              <a:t> </a:t>
            </a:r>
            <a:r>
              <a:rPr lang="en-US" dirty="0" err="1"/>
              <a:t>pt</a:t>
            </a:r>
            <a:r>
              <a:rPr lang="en-US" dirty="0"/>
              <a:t>-balance fragmentation, pile-up energy density in jets</a:t>
            </a:r>
          </a:p>
        </p:txBody>
      </p:sp>
      <p:sp>
        <p:nvSpPr>
          <p:cNvPr id="4" name="Slide Number Placeholder 3"/>
          <p:cNvSpPr>
            <a:spLocks noGrp="1"/>
          </p:cNvSpPr>
          <p:nvPr>
            <p:ph type="sldNum" sz="quarter" idx="10"/>
          </p:nvPr>
        </p:nvSpPr>
        <p:spPr/>
        <p:txBody>
          <a:bodyPr/>
          <a:lstStyle/>
          <a:p>
            <a:fld id="{D0A82777-A8CA-1049-8242-5C0DC166A9FE}" type="slidenum">
              <a:rPr lang="en-US" smtClean="0"/>
              <a:t>12</a:t>
            </a:fld>
            <a:endParaRPr lang="en-US"/>
          </a:p>
        </p:txBody>
      </p:sp>
    </p:spTree>
    <p:extLst>
      <p:ext uri="{BB962C8B-B14F-4D97-AF65-F5344CB8AC3E}">
        <p14:creationId xmlns:p14="http://schemas.microsoft.com/office/powerpoint/2010/main" val="111158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13</a:t>
            </a:fld>
            <a:endParaRPr lang="en-US"/>
          </a:p>
        </p:txBody>
      </p:sp>
    </p:spTree>
    <p:extLst>
      <p:ext uri="{BB962C8B-B14F-4D97-AF65-F5344CB8AC3E}">
        <p14:creationId xmlns:p14="http://schemas.microsoft.com/office/powerpoint/2010/main" val="50118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sensitivity in some observables to pdfs</a:t>
            </a:r>
          </a:p>
          <a:p>
            <a:endParaRPr lang="en-US" dirty="0"/>
          </a:p>
          <a:p>
            <a:r>
              <a:rPr lang="en-US" dirty="0"/>
              <a:t>Quarks follow HERAPDF ansatz</a:t>
            </a:r>
          </a:p>
          <a:p>
            <a:endParaRPr lang="en-US" dirty="0"/>
          </a:p>
          <a:p>
            <a:r>
              <a:rPr lang="en-US" dirty="0"/>
              <a:t>Comment: brings gluon down for NNPDF3.0 and CT14 (but need NNLO?)</a:t>
            </a:r>
          </a:p>
        </p:txBody>
      </p:sp>
      <p:sp>
        <p:nvSpPr>
          <p:cNvPr id="4" name="Slide Number Placeholder 3"/>
          <p:cNvSpPr>
            <a:spLocks noGrp="1"/>
          </p:cNvSpPr>
          <p:nvPr>
            <p:ph type="sldNum" sz="quarter" idx="10"/>
          </p:nvPr>
        </p:nvSpPr>
        <p:spPr/>
        <p:txBody>
          <a:bodyPr/>
          <a:lstStyle/>
          <a:p>
            <a:fld id="{D0A82777-A8CA-1049-8242-5C0DC166A9FE}" type="slidenum">
              <a:rPr lang="en-US" smtClean="0"/>
              <a:t>14</a:t>
            </a:fld>
            <a:endParaRPr lang="en-US"/>
          </a:p>
        </p:txBody>
      </p:sp>
    </p:spTree>
    <p:extLst>
      <p:ext uri="{BB962C8B-B14F-4D97-AF65-F5344CB8AC3E}">
        <p14:creationId xmlns:p14="http://schemas.microsoft.com/office/powerpoint/2010/main" val="74003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15</a:t>
            </a:fld>
            <a:endParaRPr lang="en-US"/>
          </a:p>
        </p:txBody>
      </p:sp>
    </p:spTree>
    <p:extLst>
      <p:ext uri="{BB962C8B-B14F-4D97-AF65-F5344CB8AC3E}">
        <p14:creationId xmlns:p14="http://schemas.microsoft.com/office/powerpoint/2010/main" val="310864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16</a:t>
            </a:fld>
            <a:endParaRPr lang="en-US"/>
          </a:p>
        </p:txBody>
      </p:sp>
    </p:spTree>
    <p:extLst>
      <p:ext uri="{BB962C8B-B14F-4D97-AF65-F5344CB8AC3E}">
        <p14:creationId xmlns:p14="http://schemas.microsoft.com/office/powerpoint/2010/main" val="29312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Arial" panose="020B0604020202020204" pitchFamily="34" charset="0"/>
                <a:cs typeface="Arial" panose="020B0604020202020204" pitchFamily="34" charset="0"/>
              </a:rPr>
              <a:t>syst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uncerts</a:t>
            </a:r>
            <a:r>
              <a:rPr lang="en-US" sz="1200" dirty="0">
                <a:latin typeface="Arial" panose="020B0604020202020204" pitchFamily="34" charset="0"/>
                <a:cs typeface="Arial" panose="020B0604020202020204" pitchFamily="34" charset="0"/>
              </a:rPr>
              <a:t>. 5 – 19%, stat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dominates at highest Et, above 600 GeV; </a:t>
            </a:r>
            <a:r>
              <a:rPr lang="en-US" sz="1200" dirty="0" err="1">
                <a:latin typeface="Arial" panose="020B0604020202020204" pitchFamily="34" charset="0"/>
                <a:cs typeface="Arial" panose="020B0604020202020204" pitchFamily="34" charset="0"/>
              </a:rPr>
              <a:t>lumi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2.1%</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72FCD"/>
                </a:solidFill>
                <a:latin typeface="Arial" panose="020B0604020202020204" pitchFamily="34" charset="0"/>
                <a:ea typeface="Tahoma" charset="0"/>
                <a:cs typeface="Arial" panose="020B0604020202020204" pitchFamily="34" charset="0"/>
              </a:rPr>
              <a:t>potentially useful for future pdf determinations</a:t>
            </a:r>
            <a:endParaRPr lang="en-US" dirty="0">
              <a:solidFill>
                <a:srgbClr val="172FCD"/>
              </a:solidFill>
              <a:latin typeface="Arial" panose="020B0604020202020204" pitchFamily="34" charset="0"/>
              <a:ea typeface="Tahoma" charset="0"/>
              <a:cs typeface="Arial" panose="020B0604020202020204" pitchFamily="34" charset="0"/>
            </a:endParaRPr>
          </a:p>
          <a:p>
            <a:endParaRPr lang="en-US" dirty="0"/>
          </a:p>
          <a:p>
            <a:r>
              <a:rPr lang="en-US" dirty="0"/>
              <a:t>(add refs to previous measurements?)</a:t>
            </a:r>
          </a:p>
        </p:txBody>
      </p:sp>
      <p:sp>
        <p:nvSpPr>
          <p:cNvPr id="4" name="Slide Number Placeholder 3"/>
          <p:cNvSpPr>
            <a:spLocks noGrp="1"/>
          </p:cNvSpPr>
          <p:nvPr>
            <p:ph type="sldNum" sz="quarter" idx="10"/>
          </p:nvPr>
        </p:nvSpPr>
        <p:spPr/>
        <p:txBody>
          <a:bodyPr/>
          <a:lstStyle/>
          <a:p>
            <a:fld id="{D0A82777-A8CA-1049-8242-5C0DC166A9FE}" type="slidenum">
              <a:rPr lang="en-US" smtClean="0"/>
              <a:t>17</a:t>
            </a:fld>
            <a:endParaRPr lang="en-US"/>
          </a:p>
        </p:txBody>
      </p:sp>
    </p:spTree>
    <p:extLst>
      <p:ext uri="{BB962C8B-B14F-4D97-AF65-F5344CB8AC3E}">
        <p14:creationId xmlns:p14="http://schemas.microsoft.com/office/powerpoint/2010/main" val="391788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Photon+c,b</a:t>
            </a:r>
            <a:r>
              <a:rPr lang="en-GB" sz="1200" kern="1200" dirty="0">
                <a:solidFill>
                  <a:schemeClr val="tx1"/>
                </a:solidFill>
                <a:effectLst/>
                <a:latin typeface="+mn-lt"/>
                <a:ea typeface="+mn-ea"/>
                <a:cs typeface="+mn-cs"/>
              </a:rPr>
              <a:t> provide sensitivity to the heavy-flavour content of the proton and aspects related to the modelling of heavy-flavour quarks in perturbative QCD (e.g. models of intrinsic charm)</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HF quarks arise in the proton through either extrinsic or intrinsic mechanisms. Extrinsic refers to HF quarks arising through perturbative mechanisms in the proton, while intrinsic refers to non-perturbative mechanisms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Presently, global </a:t>
            </a:r>
            <a:r>
              <a:rPr lang="en-GB" sz="1200" kern="1200" dirty="0" err="1">
                <a:solidFill>
                  <a:schemeClr val="tx1"/>
                </a:solidFill>
                <a:effectLst/>
                <a:latin typeface="+mn-lt"/>
                <a:ea typeface="+mn-ea"/>
                <a:cs typeface="+mn-cs"/>
              </a:rPr>
              <a:t>parton</a:t>
            </a:r>
            <a:r>
              <a:rPr lang="en-GB" sz="1200" kern="1200" dirty="0">
                <a:solidFill>
                  <a:schemeClr val="tx1"/>
                </a:solidFill>
                <a:effectLst/>
                <a:latin typeface="+mn-lt"/>
                <a:ea typeface="+mn-ea"/>
                <a:cs typeface="+mn-cs"/>
              </a:rPr>
              <a:t> distribution function (PDF) fits show that HF quarks in the proton are almost entirely extrinsic, however non-zero values of the intrinsic contribution have not been ruled out [22]. The photon transverse energy observable provides sensitivity to these effects, by taking advantage of its precise calibration while integrating over the less precise jet kinematic observables. The effect of intrinsic HF quarks in the PDF would be manifest at large </a:t>
            </a:r>
            <a:r>
              <a:rPr lang="en-GB" sz="1200" kern="1200" dirty="0" err="1">
                <a:solidFill>
                  <a:schemeClr val="tx1"/>
                </a:solidFill>
                <a:effectLst/>
                <a:latin typeface="+mn-lt"/>
                <a:ea typeface="+mn-ea"/>
                <a:cs typeface="+mn-cs"/>
              </a:rPr>
              <a:t>Bjorken</a:t>
            </a:r>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which in the context of this measurement would give rise to larger cross-section values at large absolute photon </a:t>
            </a:r>
            <a:r>
              <a:rPr lang="en-GB" sz="1200" kern="1200" dirty="0" err="1">
                <a:solidFill>
                  <a:schemeClr val="tx1"/>
                </a:solidFill>
                <a:effectLst/>
                <a:latin typeface="+mn-lt"/>
                <a:ea typeface="+mn-ea"/>
                <a:cs typeface="+mn-cs"/>
              </a:rPr>
              <a:t>pseudorapidities</a:t>
            </a:r>
            <a:r>
              <a:rPr lang="en-GB"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ηγ</a:t>
            </a:r>
            <a:r>
              <a:rPr lang="el-G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with high photon transverse energy, </a:t>
            </a:r>
            <a:r>
              <a:rPr lang="en-GB" sz="1200" i="1"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T</a:t>
            </a:r>
            <a:r>
              <a:rPr lang="el-GR" sz="1200" kern="1200" dirty="0">
                <a:solidFill>
                  <a:schemeClr val="tx1"/>
                </a:solidFill>
                <a:effectLst/>
                <a:latin typeface="+mn-lt"/>
                <a:ea typeface="+mn-ea"/>
                <a:cs typeface="+mn-cs"/>
              </a:rPr>
              <a:t>γ.2 </a:t>
            </a:r>
            <a:r>
              <a:rPr lang="en-GB" sz="1200" kern="1200" dirty="0">
                <a:solidFill>
                  <a:schemeClr val="tx1"/>
                </a:solidFill>
                <a:effectLst/>
                <a:latin typeface="+mn-lt"/>
                <a:ea typeface="+mn-ea"/>
                <a:cs typeface="+mn-cs"/>
              </a:rPr>
              <a:t>Due to their smaller mass, </a:t>
            </a:r>
            <a:r>
              <a:rPr lang="en-GB" sz="1200" i="1"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-quarks are more sensitive to these effects than </a:t>
            </a:r>
            <a:r>
              <a:rPr lang="en-GB" sz="1200" i="1" kern="1200" dirty="0">
                <a:solidFill>
                  <a:schemeClr val="tx1"/>
                </a:solidFill>
                <a:effectLst/>
                <a:latin typeface="+mn-lt"/>
                <a:ea typeface="+mn-ea"/>
                <a:cs typeface="+mn-cs"/>
              </a:rPr>
              <a:t>b</a:t>
            </a:r>
            <a:r>
              <a:rPr lang="en-GB" sz="1200" kern="1200" dirty="0">
                <a:solidFill>
                  <a:schemeClr val="tx1"/>
                </a:solidFill>
                <a:effectLst/>
                <a:latin typeface="+mn-lt"/>
                <a:ea typeface="+mn-ea"/>
                <a:cs typeface="+mn-cs"/>
              </a:rPr>
              <a:t>-quarks.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18</a:t>
            </a:fld>
            <a:endParaRPr lang="en-US"/>
          </a:p>
        </p:txBody>
      </p:sp>
    </p:spTree>
    <p:extLst>
      <p:ext uri="{BB962C8B-B14F-4D97-AF65-F5344CB8AC3E}">
        <p14:creationId xmlns:p14="http://schemas.microsoft.com/office/powerpoint/2010/main" val="288004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future pdf discrimination and models with/without intrinsic charm </a:t>
            </a:r>
            <a:r>
              <a:rPr lang="en-US" dirty="0" err="1"/>
              <a:t>etc</a:t>
            </a:r>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19</a:t>
            </a:fld>
            <a:endParaRPr lang="en-US"/>
          </a:p>
        </p:txBody>
      </p:sp>
    </p:spTree>
    <p:extLst>
      <p:ext uri="{BB962C8B-B14F-4D97-AF65-F5344CB8AC3E}">
        <p14:creationId xmlns:p14="http://schemas.microsoft.com/office/powerpoint/2010/main" val="103279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20</a:t>
            </a:fld>
            <a:endParaRPr lang="en-US"/>
          </a:p>
        </p:txBody>
      </p:sp>
    </p:spTree>
    <p:extLst>
      <p:ext uri="{BB962C8B-B14F-4D97-AF65-F5344CB8AC3E}">
        <p14:creationId xmlns:p14="http://schemas.microsoft.com/office/powerpoint/2010/main" val="258565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Remarkable agreement between measurements and theoretical predictions</a:t>
            </a:r>
          </a:p>
        </p:txBody>
      </p:sp>
      <p:sp>
        <p:nvSpPr>
          <p:cNvPr id="4" name="Slide Number Placeholder 3"/>
          <p:cNvSpPr>
            <a:spLocks noGrp="1"/>
          </p:cNvSpPr>
          <p:nvPr>
            <p:ph type="sldNum" sz="quarter" idx="10"/>
          </p:nvPr>
        </p:nvSpPr>
        <p:spPr/>
        <p:txBody>
          <a:bodyPr/>
          <a:lstStyle/>
          <a:p>
            <a:fld id="{D0A82777-A8CA-1049-8242-5C0DC166A9FE}" type="slidenum">
              <a:rPr lang="en-US" smtClean="0"/>
              <a:t>2</a:t>
            </a:fld>
            <a:endParaRPr lang="en-US"/>
          </a:p>
        </p:txBody>
      </p:sp>
    </p:spTree>
    <p:extLst>
      <p:ext uri="{BB962C8B-B14F-4D97-AF65-F5344CB8AC3E}">
        <p14:creationId xmlns:p14="http://schemas.microsoft.com/office/powerpoint/2010/main" val="1235103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21</a:t>
            </a:fld>
            <a:endParaRPr lang="en-US"/>
          </a:p>
        </p:txBody>
      </p:sp>
    </p:spTree>
    <p:extLst>
      <p:ext uri="{BB962C8B-B14F-4D97-AF65-F5344CB8AC3E}">
        <p14:creationId xmlns:p14="http://schemas.microsoft.com/office/powerpoint/2010/main" val="659852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with chi2 in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22</a:t>
            </a:fld>
            <a:endParaRPr lang="en-US"/>
          </a:p>
        </p:txBody>
      </p:sp>
    </p:spTree>
    <p:extLst>
      <p:ext uri="{BB962C8B-B14F-4D97-AF65-F5344CB8AC3E}">
        <p14:creationId xmlns:p14="http://schemas.microsoft.com/office/powerpoint/2010/main" val="3650669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23</a:t>
            </a:fld>
            <a:endParaRPr lang="en-US"/>
          </a:p>
        </p:txBody>
      </p:sp>
    </p:spTree>
    <p:extLst>
      <p:ext uri="{BB962C8B-B14F-4D97-AF65-F5344CB8AC3E}">
        <p14:creationId xmlns:p14="http://schemas.microsoft.com/office/powerpoint/2010/main" val="3559079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24</a:t>
            </a:fld>
            <a:endParaRPr lang="en-US"/>
          </a:p>
        </p:txBody>
      </p:sp>
    </p:spTree>
    <p:extLst>
      <p:ext uri="{BB962C8B-B14F-4D97-AF65-F5344CB8AC3E}">
        <p14:creationId xmlns:p14="http://schemas.microsoft.com/office/powerpoint/2010/main" val="374312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with chi2 in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25</a:t>
            </a:fld>
            <a:endParaRPr lang="en-US"/>
          </a:p>
        </p:txBody>
      </p:sp>
    </p:spTree>
    <p:extLst>
      <p:ext uri="{BB962C8B-B14F-4D97-AF65-F5344CB8AC3E}">
        <p14:creationId xmlns:p14="http://schemas.microsoft.com/office/powerpoint/2010/main" val="243906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11AF1-DA2E-4947-AF43-95F7C74E1B8B}" type="slidenum">
              <a:rPr lang="en-US" smtClean="0"/>
              <a:t>26</a:t>
            </a:fld>
            <a:endParaRPr lang="en-US"/>
          </a:p>
        </p:txBody>
      </p:sp>
    </p:spTree>
    <p:extLst>
      <p:ext uri="{BB962C8B-B14F-4D97-AF65-F5344CB8AC3E}">
        <p14:creationId xmlns:p14="http://schemas.microsoft.com/office/powerpoint/2010/main" val="4213071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11AF1-DA2E-4947-AF43-95F7C74E1B8B}" type="slidenum">
              <a:rPr lang="en-US" smtClean="0"/>
              <a:t>27</a:t>
            </a:fld>
            <a:endParaRPr lang="en-US"/>
          </a:p>
        </p:txBody>
      </p:sp>
    </p:spTree>
    <p:extLst>
      <p:ext uri="{BB962C8B-B14F-4D97-AF65-F5344CB8AC3E}">
        <p14:creationId xmlns:p14="http://schemas.microsoft.com/office/powerpoint/2010/main" val="2885302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28</a:t>
            </a:fld>
            <a:endParaRPr lang="en-US"/>
          </a:p>
        </p:txBody>
      </p:sp>
    </p:spTree>
    <p:extLst>
      <p:ext uri="{BB962C8B-B14F-4D97-AF65-F5344CB8AC3E}">
        <p14:creationId xmlns:p14="http://schemas.microsoft.com/office/powerpoint/2010/main" val="1762069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29</a:t>
            </a:fld>
            <a:endParaRPr lang="en-US"/>
          </a:p>
        </p:txBody>
      </p:sp>
    </p:spTree>
    <p:extLst>
      <p:ext uri="{BB962C8B-B14F-4D97-AF65-F5344CB8AC3E}">
        <p14:creationId xmlns:p14="http://schemas.microsoft.com/office/powerpoint/2010/main" val="1616339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30</a:t>
            </a:fld>
            <a:endParaRPr lang="en-US"/>
          </a:p>
        </p:txBody>
      </p:sp>
    </p:spTree>
    <p:extLst>
      <p:ext uri="{BB962C8B-B14F-4D97-AF65-F5344CB8AC3E}">
        <p14:creationId xmlns:p14="http://schemas.microsoft.com/office/powerpoint/2010/main" val="330115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4</a:t>
            </a:fld>
            <a:endParaRPr lang="en-US"/>
          </a:p>
        </p:txBody>
      </p:sp>
    </p:spTree>
    <p:extLst>
      <p:ext uri="{BB962C8B-B14F-4D97-AF65-F5344CB8AC3E}">
        <p14:creationId xmlns:p14="http://schemas.microsoft.com/office/powerpoint/2010/main" val="2130313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31</a:t>
            </a:fld>
            <a:endParaRPr lang="en-US"/>
          </a:p>
        </p:txBody>
      </p:sp>
    </p:spTree>
    <p:extLst>
      <p:ext uri="{BB962C8B-B14F-4D97-AF65-F5344CB8AC3E}">
        <p14:creationId xmlns:p14="http://schemas.microsoft.com/office/powerpoint/2010/main" val="1978748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32</a:t>
            </a:fld>
            <a:endParaRPr lang="en-US"/>
          </a:p>
        </p:txBody>
      </p:sp>
    </p:spTree>
    <p:extLst>
      <p:ext uri="{BB962C8B-B14F-4D97-AF65-F5344CB8AC3E}">
        <p14:creationId xmlns:p14="http://schemas.microsoft.com/office/powerpoint/2010/main" val="1372119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33</a:t>
            </a:fld>
            <a:endParaRPr lang="en-US"/>
          </a:p>
        </p:txBody>
      </p:sp>
    </p:spTree>
    <p:extLst>
      <p:ext uri="{BB962C8B-B14F-4D97-AF65-F5344CB8AC3E}">
        <p14:creationId xmlns:p14="http://schemas.microsoft.com/office/powerpoint/2010/main" val="2875751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34</a:t>
            </a:fld>
            <a:endParaRPr lang="en-US"/>
          </a:p>
        </p:txBody>
      </p:sp>
    </p:spTree>
    <p:extLst>
      <p:ext uri="{BB962C8B-B14F-4D97-AF65-F5344CB8AC3E}">
        <p14:creationId xmlns:p14="http://schemas.microsoft.com/office/powerpoint/2010/main" val="3658948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35</a:t>
            </a:fld>
            <a:endParaRPr lang="en-US"/>
          </a:p>
        </p:txBody>
      </p:sp>
    </p:spTree>
    <p:extLst>
      <p:ext uri="{BB962C8B-B14F-4D97-AF65-F5344CB8AC3E}">
        <p14:creationId xmlns:p14="http://schemas.microsoft.com/office/powerpoint/2010/main" val="3601104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36</a:t>
            </a:fld>
            <a:endParaRPr lang="en-US"/>
          </a:p>
        </p:txBody>
      </p:sp>
    </p:spTree>
    <p:extLst>
      <p:ext uri="{BB962C8B-B14F-4D97-AF65-F5344CB8AC3E}">
        <p14:creationId xmlns:p14="http://schemas.microsoft.com/office/powerpoint/2010/main" val="1522305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ugly – relegate to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37</a:t>
            </a:fld>
            <a:endParaRPr lang="en-US"/>
          </a:p>
        </p:txBody>
      </p:sp>
    </p:spTree>
    <p:extLst>
      <p:ext uri="{BB962C8B-B14F-4D97-AF65-F5344CB8AC3E}">
        <p14:creationId xmlns:p14="http://schemas.microsoft.com/office/powerpoint/2010/main" val="2940632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ugly – relegate to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38</a:t>
            </a:fld>
            <a:endParaRPr lang="en-US"/>
          </a:p>
        </p:txBody>
      </p:sp>
    </p:spTree>
    <p:extLst>
      <p:ext uri="{BB962C8B-B14F-4D97-AF65-F5344CB8AC3E}">
        <p14:creationId xmlns:p14="http://schemas.microsoft.com/office/powerpoint/2010/main" val="1270587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39</a:t>
            </a:fld>
            <a:endParaRPr lang="en-US"/>
          </a:p>
        </p:txBody>
      </p:sp>
    </p:spTree>
    <p:extLst>
      <p:ext uri="{BB962C8B-B14F-4D97-AF65-F5344CB8AC3E}">
        <p14:creationId xmlns:p14="http://schemas.microsoft.com/office/powerpoint/2010/main" val="1847037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40</a:t>
            </a:fld>
            <a:endParaRPr lang="en-US"/>
          </a:p>
        </p:txBody>
      </p:sp>
    </p:spTree>
    <p:extLst>
      <p:ext uri="{BB962C8B-B14F-4D97-AF65-F5344CB8AC3E}">
        <p14:creationId xmlns:p14="http://schemas.microsoft.com/office/powerpoint/2010/main" val="305932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W and Z bosons produced in abundance at LHC with clear experimental signatures </a:t>
            </a:r>
            <a:endParaRPr lang="en-GB" dirty="0">
              <a:effectLst/>
            </a:endParaRPr>
          </a:p>
          <a:p>
            <a:r>
              <a:rPr lang="en-GB" sz="1200" kern="1200" dirty="0">
                <a:solidFill>
                  <a:schemeClr val="tx1"/>
                </a:solidFill>
                <a:effectLst/>
                <a:latin typeface="+mn-lt"/>
                <a:ea typeface="+mn-ea"/>
                <a:cs typeface="+mn-cs"/>
              </a:rPr>
              <a:t>-  Inclusive cross sections of W and Z well understood at NNLO </a:t>
            </a:r>
            <a:endParaRPr lang="en-GB" dirty="0">
              <a:effectLst/>
            </a:endParaRPr>
          </a:p>
          <a:p>
            <a:r>
              <a:rPr lang="en-GB" sz="1200" kern="1200" dirty="0">
                <a:solidFill>
                  <a:schemeClr val="tx1"/>
                </a:solidFill>
                <a:effectLst/>
                <a:latin typeface="+mn-lt"/>
                <a:ea typeface="+mn-ea"/>
                <a:cs typeface="+mn-cs"/>
              </a:rPr>
              <a:t>-  Composition of incoming flavours different for W and Z production </a:t>
            </a:r>
            <a:endParaRPr lang="en-GB" dirty="0">
              <a:effectLst/>
            </a:endParaRPr>
          </a:p>
          <a:p>
            <a:r>
              <a:rPr lang="en-GB" sz="1200" kern="1200" dirty="0">
                <a:solidFill>
                  <a:schemeClr val="tx1"/>
                </a:solidFill>
                <a:effectLst/>
                <a:latin typeface="+mn-lt"/>
                <a:ea typeface="+mn-ea"/>
                <a:cs typeface="+mn-cs"/>
              </a:rPr>
              <a:t>-  u and d quark dominate for W production; all flavours </a:t>
            </a:r>
            <a:r>
              <a:rPr lang="en-GB" sz="1200" kern="1200" dirty="0" err="1">
                <a:solidFill>
                  <a:schemeClr val="tx1"/>
                </a:solidFill>
                <a:effectLst/>
                <a:latin typeface="+mn-lt"/>
                <a:ea typeface="+mn-ea"/>
                <a:cs typeface="+mn-cs"/>
              </a:rPr>
              <a:t>contibute</a:t>
            </a:r>
            <a:r>
              <a:rPr lang="en-GB" sz="1200" kern="1200" dirty="0">
                <a:solidFill>
                  <a:schemeClr val="tx1"/>
                </a:solidFill>
                <a:effectLst/>
                <a:latin typeface="+mn-lt"/>
                <a:ea typeface="+mn-ea"/>
                <a:cs typeface="+mn-cs"/>
              </a:rPr>
              <a:t> for Z production </a:t>
            </a:r>
            <a:endParaRPr lang="en-GB" dirty="0">
              <a:effectLst/>
            </a:endParaRPr>
          </a:p>
          <a:p>
            <a:endParaRPr lang="en-US" dirty="0"/>
          </a:p>
          <a:p>
            <a:r>
              <a:rPr lang="en-US" dirty="0"/>
              <a:t>25% of W production induced by 2</a:t>
            </a:r>
            <a:r>
              <a:rPr lang="en-US" baseline="30000" dirty="0"/>
              <a:t>nd</a:t>
            </a:r>
            <a:r>
              <a:rPr lang="en-US" dirty="0"/>
              <a:t> generation quark</a:t>
            </a:r>
          </a:p>
        </p:txBody>
      </p:sp>
      <p:sp>
        <p:nvSpPr>
          <p:cNvPr id="4" name="Slide Number Placeholder 3"/>
          <p:cNvSpPr>
            <a:spLocks noGrp="1"/>
          </p:cNvSpPr>
          <p:nvPr>
            <p:ph type="sldNum" sz="quarter" idx="10"/>
          </p:nvPr>
        </p:nvSpPr>
        <p:spPr/>
        <p:txBody>
          <a:bodyPr/>
          <a:lstStyle/>
          <a:p>
            <a:fld id="{76B11AF1-DA2E-4947-AF43-95F7C74E1B8B}" type="slidenum">
              <a:rPr lang="en-US" smtClean="0"/>
              <a:t>5</a:t>
            </a:fld>
            <a:endParaRPr lang="en-US"/>
          </a:p>
        </p:txBody>
      </p:sp>
    </p:spTree>
    <p:extLst>
      <p:ext uri="{BB962C8B-B14F-4D97-AF65-F5344CB8AC3E}">
        <p14:creationId xmlns:p14="http://schemas.microsoft.com/office/powerpoint/2010/main" val="3433778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41</a:t>
            </a:fld>
            <a:endParaRPr lang="en-US"/>
          </a:p>
        </p:txBody>
      </p:sp>
    </p:spTree>
    <p:extLst>
      <p:ext uri="{BB962C8B-B14F-4D97-AF65-F5344CB8AC3E}">
        <p14:creationId xmlns:p14="http://schemas.microsoft.com/office/powerpoint/2010/main" val="914753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Arial" panose="020B0604020202020204" pitchFamily="34" charset="0"/>
                <a:cs typeface="Arial" panose="020B0604020202020204" pitchFamily="34" charset="0"/>
              </a:rPr>
              <a:t>syst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uncerts</a:t>
            </a:r>
            <a:r>
              <a:rPr lang="en-US" sz="1200" dirty="0">
                <a:latin typeface="Arial" panose="020B0604020202020204" pitchFamily="34" charset="0"/>
                <a:cs typeface="Arial" panose="020B0604020202020204" pitchFamily="34" charset="0"/>
              </a:rPr>
              <a:t>. 5 – 19%, stat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dominates at highest Et, above 600 GeV; </a:t>
            </a:r>
            <a:r>
              <a:rPr lang="en-US" sz="1200" dirty="0" err="1">
                <a:latin typeface="Arial" panose="020B0604020202020204" pitchFamily="34" charset="0"/>
                <a:cs typeface="Arial" panose="020B0604020202020204" pitchFamily="34" charset="0"/>
              </a:rPr>
              <a:t>lumi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2.1%</a:t>
            </a:r>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42</a:t>
            </a:fld>
            <a:endParaRPr lang="en-US"/>
          </a:p>
        </p:txBody>
      </p:sp>
    </p:spTree>
    <p:extLst>
      <p:ext uri="{BB962C8B-B14F-4D97-AF65-F5344CB8AC3E}">
        <p14:creationId xmlns:p14="http://schemas.microsoft.com/office/powerpoint/2010/main" val="1814168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43</a:t>
            </a:fld>
            <a:endParaRPr lang="en-US"/>
          </a:p>
        </p:txBody>
      </p:sp>
    </p:spTree>
    <p:extLst>
      <p:ext uri="{BB962C8B-B14F-4D97-AF65-F5344CB8AC3E}">
        <p14:creationId xmlns:p14="http://schemas.microsoft.com/office/powerpoint/2010/main" val="4157048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44</a:t>
            </a:fld>
            <a:endParaRPr lang="en-US"/>
          </a:p>
        </p:txBody>
      </p:sp>
    </p:spTree>
    <p:extLst>
      <p:ext uri="{BB962C8B-B14F-4D97-AF65-F5344CB8AC3E}">
        <p14:creationId xmlns:p14="http://schemas.microsoft.com/office/powerpoint/2010/main" val="1657248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future pdf discrimination and models with/without intrinsic charm </a:t>
            </a:r>
            <a:r>
              <a:rPr lang="en-US" dirty="0" err="1"/>
              <a:t>etc</a:t>
            </a:r>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45</a:t>
            </a:fld>
            <a:endParaRPr lang="en-US"/>
          </a:p>
        </p:txBody>
      </p:sp>
    </p:spTree>
    <p:extLst>
      <p:ext uri="{BB962C8B-B14F-4D97-AF65-F5344CB8AC3E}">
        <p14:creationId xmlns:p14="http://schemas.microsoft.com/office/powerpoint/2010/main" val="3144425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46</a:t>
            </a:fld>
            <a:endParaRPr lang="en-US"/>
          </a:p>
        </p:txBody>
      </p:sp>
    </p:spTree>
    <p:extLst>
      <p:ext uri="{BB962C8B-B14F-4D97-AF65-F5344CB8AC3E}">
        <p14:creationId xmlns:p14="http://schemas.microsoft.com/office/powerpoint/2010/main" val="1065826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47</a:t>
            </a:fld>
            <a:endParaRPr lang="en-US"/>
          </a:p>
        </p:txBody>
      </p:sp>
    </p:spTree>
    <p:extLst>
      <p:ext uri="{BB962C8B-B14F-4D97-AF65-F5344CB8AC3E}">
        <p14:creationId xmlns:p14="http://schemas.microsoft.com/office/powerpoint/2010/main" val="628313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Remarkable agreement between measurements and theoretical predictions</a:t>
            </a:r>
          </a:p>
        </p:txBody>
      </p:sp>
      <p:sp>
        <p:nvSpPr>
          <p:cNvPr id="4" name="Slide Number Placeholder 3"/>
          <p:cNvSpPr>
            <a:spLocks noGrp="1"/>
          </p:cNvSpPr>
          <p:nvPr>
            <p:ph type="sldNum" sz="quarter" idx="10"/>
          </p:nvPr>
        </p:nvSpPr>
        <p:spPr/>
        <p:txBody>
          <a:bodyPr/>
          <a:lstStyle/>
          <a:p>
            <a:fld id="{D0A82777-A8CA-1049-8242-5C0DC166A9FE}" type="slidenum">
              <a:rPr lang="en-US" smtClean="0"/>
              <a:t>48</a:t>
            </a:fld>
            <a:endParaRPr lang="en-US"/>
          </a:p>
        </p:txBody>
      </p:sp>
    </p:spTree>
    <p:extLst>
      <p:ext uri="{BB962C8B-B14F-4D97-AF65-F5344CB8AC3E}">
        <p14:creationId xmlns:p14="http://schemas.microsoft.com/office/powerpoint/2010/main" val="1047786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W and Z bosons produced in abundance at LHC with clear experimental signatures </a:t>
            </a:r>
            <a:endParaRPr lang="en-GB" dirty="0">
              <a:effectLst/>
            </a:endParaRPr>
          </a:p>
          <a:p>
            <a:r>
              <a:rPr lang="en-GB" sz="1200" kern="1200" dirty="0">
                <a:solidFill>
                  <a:schemeClr val="tx1"/>
                </a:solidFill>
                <a:effectLst/>
                <a:latin typeface="+mn-lt"/>
                <a:ea typeface="+mn-ea"/>
                <a:cs typeface="+mn-cs"/>
              </a:rPr>
              <a:t>-  Inclusive cross sections of W and Z well understood at NNLO </a:t>
            </a:r>
            <a:endParaRPr lang="en-GB" dirty="0">
              <a:effectLst/>
            </a:endParaRPr>
          </a:p>
          <a:p>
            <a:r>
              <a:rPr lang="en-GB" sz="1200" kern="1200" dirty="0">
                <a:solidFill>
                  <a:schemeClr val="tx1"/>
                </a:solidFill>
                <a:effectLst/>
                <a:latin typeface="+mn-lt"/>
                <a:ea typeface="+mn-ea"/>
                <a:cs typeface="+mn-cs"/>
              </a:rPr>
              <a:t>-  Composition of incoming flavours different for W and Z production </a:t>
            </a:r>
            <a:endParaRPr lang="en-GB" dirty="0">
              <a:effectLst/>
            </a:endParaRPr>
          </a:p>
          <a:p>
            <a:r>
              <a:rPr lang="en-GB" sz="1200" kern="1200" dirty="0">
                <a:solidFill>
                  <a:schemeClr val="tx1"/>
                </a:solidFill>
                <a:effectLst/>
                <a:latin typeface="+mn-lt"/>
                <a:ea typeface="+mn-ea"/>
                <a:cs typeface="+mn-cs"/>
              </a:rPr>
              <a:t>-  u and d quark dominate for W production; all flavours </a:t>
            </a:r>
            <a:r>
              <a:rPr lang="en-GB" sz="1200" kern="1200" dirty="0" err="1">
                <a:solidFill>
                  <a:schemeClr val="tx1"/>
                </a:solidFill>
                <a:effectLst/>
                <a:latin typeface="+mn-lt"/>
                <a:ea typeface="+mn-ea"/>
                <a:cs typeface="+mn-cs"/>
              </a:rPr>
              <a:t>contibute</a:t>
            </a:r>
            <a:r>
              <a:rPr lang="en-GB" sz="1200" kern="1200" dirty="0">
                <a:solidFill>
                  <a:schemeClr val="tx1"/>
                </a:solidFill>
                <a:effectLst/>
                <a:latin typeface="+mn-lt"/>
                <a:ea typeface="+mn-ea"/>
                <a:cs typeface="+mn-cs"/>
              </a:rPr>
              <a:t> for Z production </a:t>
            </a:r>
            <a:endParaRPr lang="en-GB" dirty="0">
              <a:effectLst/>
            </a:endParaRPr>
          </a:p>
          <a:p>
            <a:endParaRPr lang="en-US" dirty="0"/>
          </a:p>
        </p:txBody>
      </p:sp>
      <p:sp>
        <p:nvSpPr>
          <p:cNvPr id="4" name="Slide Number Placeholder 3"/>
          <p:cNvSpPr>
            <a:spLocks noGrp="1"/>
          </p:cNvSpPr>
          <p:nvPr>
            <p:ph type="sldNum" sz="quarter" idx="10"/>
          </p:nvPr>
        </p:nvSpPr>
        <p:spPr/>
        <p:txBody>
          <a:bodyPr/>
          <a:lstStyle/>
          <a:p>
            <a:fld id="{76B11AF1-DA2E-4947-AF43-95F7C74E1B8B}" type="slidenum">
              <a:rPr lang="en-US" smtClean="0"/>
              <a:t>49</a:t>
            </a:fld>
            <a:endParaRPr lang="en-US"/>
          </a:p>
        </p:txBody>
      </p:sp>
    </p:spTree>
    <p:extLst>
      <p:ext uri="{BB962C8B-B14F-4D97-AF65-F5344CB8AC3E}">
        <p14:creationId xmlns:p14="http://schemas.microsoft.com/office/powerpoint/2010/main" val="1061848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50</a:t>
            </a:fld>
            <a:endParaRPr lang="en-US"/>
          </a:p>
        </p:txBody>
      </p:sp>
    </p:spTree>
    <p:extLst>
      <p:ext uri="{BB962C8B-B14F-4D97-AF65-F5344CB8AC3E}">
        <p14:creationId xmlns:p14="http://schemas.microsoft.com/office/powerpoint/2010/main" val="109695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quark pdf constraints, including strange</a:t>
            </a:r>
          </a:p>
        </p:txBody>
      </p:sp>
      <p:sp>
        <p:nvSpPr>
          <p:cNvPr id="4" name="Slide Number Placeholder 3"/>
          <p:cNvSpPr>
            <a:spLocks noGrp="1"/>
          </p:cNvSpPr>
          <p:nvPr>
            <p:ph type="sldNum" sz="quarter" idx="10"/>
          </p:nvPr>
        </p:nvSpPr>
        <p:spPr/>
        <p:txBody>
          <a:bodyPr/>
          <a:lstStyle/>
          <a:p>
            <a:fld id="{D0A82777-A8CA-1049-8242-5C0DC166A9FE}" type="slidenum">
              <a:rPr lang="en-US" smtClean="0"/>
              <a:t>6</a:t>
            </a:fld>
            <a:endParaRPr lang="en-US"/>
          </a:p>
        </p:txBody>
      </p:sp>
    </p:spTree>
    <p:extLst>
      <p:ext uri="{BB962C8B-B14F-4D97-AF65-F5344CB8AC3E}">
        <p14:creationId xmlns:p14="http://schemas.microsoft.com/office/powerpoint/2010/main" val="2643331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51</a:t>
            </a:fld>
            <a:endParaRPr lang="en-US"/>
          </a:p>
        </p:txBody>
      </p:sp>
    </p:spTree>
    <p:extLst>
      <p:ext uri="{BB962C8B-B14F-4D97-AF65-F5344CB8AC3E}">
        <p14:creationId xmlns:p14="http://schemas.microsoft.com/office/powerpoint/2010/main" val="1455379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52</a:t>
            </a:fld>
            <a:endParaRPr lang="en-US"/>
          </a:p>
        </p:txBody>
      </p:sp>
    </p:spTree>
    <p:extLst>
      <p:ext uri="{BB962C8B-B14F-4D97-AF65-F5344CB8AC3E}">
        <p14:creationId xmlns:p14="http://schemas.microsoft.com/office/powerpoint/2010/main" val="2787749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53</a:t>
            </a:fld>
            <a:endParaRPr lang="en-US"/>
          </a:p>
        </p:txBody>
      </p:sp>
    </p:spTree>
    <p:extLst>
      <p:ext uri="{BB962C8B-B14F-4D97-AF65-F5344CB8AC3E}">
        <p14:creationId xmlns:p14="http://schemas.microsoft.com/office/powerpoint/2010/main" val="426784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54</a:t>
            </a:fld>
            <a:endParaRPr lang="en-US"/>
          </a:p>
        </p:txBody>
      </p:sp>
    </p:spTree>
    <p:extLst>
      <p:ext uri="{BB962C8B-B14F-4D97-AF65-F5344CB8AC3E}">
        <p14:creationId xmlns:p14="http://schemas.microsoft.com/office/powerpoint/2010/main" val="2175949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55</a:t>
            </a:fld>
            <a:endParaRPr lang="en-US"/>
          </a:p>
        </p:txBody>
      </p:sp>
    </p:spTree>
    <p:extLst>
      <p:ext uri="{BB962C8B-B14F-4D97-AF65-F5344CB8AC3E}">
        <p14:creationId xmlns:p14="http://schemas.microsoft.com/office/powerpoint/2010/main" val="456703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ugly – relegate to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56</a:t>
            </a:fld>
            <a:endParaRPr lang="en-US"/>
          </a:p>
        </p:txBody>
      </p:sp>
    </p:spTree>
    <p:extLst>
      <p:ext uri="{BB962C8B-B14F-4D97-AF65-F5344CB8AC3E}">
        <p14:creationId xmlns:p14="http://schemas.microsoft.com/office/powerpoint/2010/main" val="1572848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57</a:t>
            </a:fld>
            <a:endParaRPr lang="en-US"/>
          </a:p>
        </p:txBody>
      </p:sp>
    </p:spTree>
    <p:extLst>
      <p:ext uri="{BB962C8B-B14F-4D97-AF65-F5344CB8AC3E}">
        <p14:creationId xmlns:p14="http://schemas.microsoft.com/office/powerpoint/2010/main" val="3593433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Arial" panose="020B0604020202020204" pitchFamily="34" charset="0"/>
                <a:cs typeface="Arial" panose="020B0604020202020204" pitchFamily="34" charset="0"/>
              </a:rPr>
              <a:t>syst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uncerts</a:t>
            </a:r>
            <a:r>
              <a:rPr lang="en-US" sz="1200" dirty="0">
                <a:latin typeface="Arial" panose="020B0604020202020204" pitchFamily="34" charset="0"/>
                <a:cs typeface="Arial" panose="020B0604020202020204" pitchFamily="34" charset="0"/>
              </a:rPr>
              <a:t>. 5 – 19%, stat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dominates at highest Et, above 600 GeV; </a:t>
            </a:r>
            <a:r>
              <a:rPr lang="en-US" sz="1200" dirty="0" err="1">
                <a:latin typeface="Arial" panose="020B0604020202020204" pitchFamily="34" charset="0"/>
                <a:cs typeface="Arial" panose="020B0604020202020204" pitchFamily="34" charset="0"/>
              </a:rPr>
              <a:t>lumi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uncert</a:t>
            </a:r>
            <a:r>
              <a:rPr lang="en-US" sz="1200" dirty="0">
                <a:latin typeface="Arial" panose="020B0604020202020204" pitchFamily="34" charset="0"/>
                <a:cs typeface="Arial" panose="020B0604020202020204" pitchFamily="34" charset="0"/>
              </a:rPr>
              <a:t>: 2.1%</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72FCD"/>
                </a:solidFill>
                <a:latin typeface="Arial" panose="020B0604020202020204" pitchFamily="34" charset="0"/>
                <a:ea typeface="Tahoma" charset="0"/>
                <a:cs typeface="Arial" panose="020B0604020202020204" pitchFamily="34" charset="0"/>
              </a:rPr>
              <a:t>potentially useful for future pdf determinations</a:t>
            </a:r>
            <a:endParaRPr lang="en-US" dirty="0">
              <a:solidFill>
                <a:srgbClr val="172FCD"/>
              </a:solidFill>
              <a:latin typeface="Arial" panose="020B0604020202020204" pitchFamily="34" charset="0"/>
              <a:ea typeface="Tahoma" charset="0"/>
              <a:cs typeface="Arial" panose="020B0604020202020204" pitchFamily="34" charset="0"/>
            </a:endParaRPr>
          </a:p>
          <a:p>
            <a:endParaRPr lang="en-US" dirty="0"/>
          </a:p>
          <a:p>
            <a:r>
              <a:rPr lang="en-US" dirty="0"/>
              <a:t>(add refs to previous measurements?)</a:t>
            </a:r>
          </a:p>
        </p:txBody>
      </p:sp>
      <p:sp>
        <p:nvSpPr>
          <p:cNvPr id="4" name="Slide Number Placeholder 3"/>
          <p:cNvSpPr>
            <a:spLocks noGrp="1"/>
          </p:cNvSpPr>
          <p:nvPr>
            <p:ph type="sldNum" sz="quarter" idx="10"/>
          </p:nvPr>
        </p:nvSpPr>
        <p:spPr/>
        <p:txBody>
          <a:bodyPr/>
          <a:lstStyle/>
          <a:p>
            <a:fld id="{D0A82777-A8CA-1049-8242-5C0DC166A9FE}" type="slidenum">
              <a:rPr lang="en-US" smtClean="0"/>
              <a:t>58</a:t>
            </a:fld>
            <a:endParaRPr lang="en-US"/>
          </a:p>
        </p:txBody>
      </p:sp>
    </p:spTree>
    <p:extLst>
      <p:ext uri="{BB962C8B-B14F-4D97-AF65-F5344CB8AC3E}">
        <p14:creationId xmlns:p14="http://schemas.microsoft.com/office/powerpoint/2010/main" val="317852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future pdf discrimination and models with/without intrinsic charm </a:t>
            </a:r>
            <a:r>
              <a:rPr lang="en-US" dirty="0" err="1"/>
              <a:t>etc</a:t>
            </a:r>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59</a:t>
            </a:fld>
            <a:endParaRPr lang="en-US"/>
          </a:p>
        </p:txBody>
      </p:sp>
    </p:spTree>
    <p:extLst>
      <p:ext uri="{BB962C8B-B14F-4D97-AF65-F5344CB8AC3E}">
        <p14:creationId xmlns:p14="http://schemas.microsoft.com/office/powerpoint/2010/main" val="2835853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60</a:t>
            </a:fld>
            <a:endParaRPr lang="en-US"/>
          </a:p>
        </p:txBody>
      </p:sp>
    </p:spTree>
    <p:extLst>
      <p:ext uri="{BB962C8B-B14F-4D97-AF65-F5344CB8AC3E}">
        <p14:creationId xmlns:p14="http://schemas.microsoft.com/office/powerpoint/2010/main" val="177556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7</a:t>
            </a:fld>
            <a:endParaRPr lang="en-US"/>
          </a:p>
        </p:txBody>
      </p:sp>
    </p:spTree>
    <p:extLst>
      <p:ext uri="{BB962C8B-B14F-4D97-AF65-F5344CB8AC3E}">
        <p14:creationId xmlns:p14="http://schemas.microsoft.com/office/powerpoint/2010/main" val="2429879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61</a:t>
            </a:fld>
            <a:endParaRPr lang="en-US"/>
          </a:p>
        </p:txBody>
      </p:sp>
    </p:spTree>
    <p:extLst>
      <p:ext uri="{BB962C8B-B14F-4D97-AF65-F5344CB8AC3E}">
        <p14:creationId xmlns:p14="http://schemas.microsoft.com/office/powerpoint/2010/main" val="4111171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with chi2 in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62</a:t>
            </a:fld>
            <a:endParaRPr lang="en-US"/>
          </a:p>
        </p:txBody>
      </p:sp>
    </p:spTree>
    <p:extLst>
      <p:ext uri="{BB962C8B-B14F-4D97-AF65-F5344CB8AC3E}">
        <p14:creationId xmlns:p14="http://schemas.microsoft.com/office/powerpoint/2010/main" val="4188551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quark pdf constraints, including strange</a:t>
            </a:r>
          </a:p>
        </p:txBody>
      </p:sp>
      <p:sp>
        <p:nvSpPr>
          <p:cNvPr id="4" name="Slide Number Placeholder 3"/>
          <p:cNvSpPr>
            <a:spLocks noGrp="1"/>
          </p:cNvSpPr>
          <p:nvPr>
            <p:ph type="sldNum" sz="quarter" idx="10"/>
          </p:nvPr>
        </p:nvSpPr>
        <p:spPr/>
        <p:txBody>
          <a:bodyPr/>
          <a:lstStyle/>
          <a:p>
            <a:fld id="{D0A82777-A8CA-1049-8242-5C0DC166A9FE}" type="slidenum">
              <a:rPr lang="en-US" smtClean="0"/>
              <a:t>63</a:t>
            </a:fld>
            <a:endParaRPr lang="en-US"/>
          </a:p>
        </p:txBody>
      </p:sp>
    </p:spTree>
    <p:extLst>
      <p:ext uri="{BB962C8B-B14F-4D97-AF65-F5344CB8AC3E}">
        <p14:creationId xmlns:p14="http://schemas.microsoft.com/office/powerpoint/2010/main" val="4280797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A82777-A8CA-1049-8242-5C0DC166A9FE}" type="slidenum">
              <a:rPr lang="en-US" smtClean="0"/>
              <a:t>64</a:t>
            </a:fld>
            <a:endParaRPr lang="en-US"/>
          </a:p>
        </p:txBody>
      </p:sp>
    </p:spTree>
    <p:extLst>
      <p:ext uri="{BB962C8B-B14F-4D97-AF65-F5344CB8AC3E}">
        <p14:creationId xmlns:p14="http://schemas.microsoft.com/office/powerpoint/2010/main" val="216336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with chi2 in backups?</a:t>
            </a:r>
          </a:p>
        </p:txBody>
      </p:sp>
      <p:sp>
        <p:nvSpPr>
          <p:cNvPr id="4" name="Slide Number Placeholder 3"/>
          <p:cNvSpPr>
            <a:spLocks noGrp="1"/>
          </p:cNvSpPr>
          <p:nvPr>
            <p:ph type="sldNum" sz="quarter" idx="10"/>
          </p:nvPr>
        </p:nvSpPr>
        <p:spPr/>
        <p:txBody>
          <a:bodyPr/>
          <a:lstStyle/>
          <a:p>
            <a:fld id="{D0A82777-A8CA-1049-8242-5C0DC166A9FE}" type="slidenum">
              <a:rPr lang="en-US" smtClean="0"/>
              <a:t>8</a:t>
            </a:fld>
            <a:endParaRPr lang="en-US"/>
          </a:p>
        </p:txBody>
      </p:sp>
    </p:spTree>
    <p:extLst>
      <p:ext uri="{BB962C8B-B14F-4D97-AF65-F5344CB8AC3E}">
        <p14:creationId xmlns:p14="http://schemas.microsoft.com/office/powerpoint/2010/main" val="179729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ABM12 has the best agreement with the data: no </a:t>
            </a:r>
            <a:r>
              <a:rPr lang="en-GB" sz="1200" kern="1200" dirty="0" err="1">
                <a:solidFill>
                  <a:schemeClr val="tx1"/>
                </a:solidFill>
                <a:effectLst/>
                <a:latin typeface="+mn-lt"/>
                <a:ea typeface="+mn-ea"/>
                <a:cs typeface="+mn-cs"/>
              </a:rPr>
              <a:t>Tevatron</a:t>
            </a:r>
            <a:r>
              <a:rPr lang="en-GB" sz="1200" kern="1200" dirty="0">
                <a:solidFill>
                  <a:schemeClr val="tx1"/>
                </a:solidFill>
                <a:effectLst/>
                <a:latin typeface="+mn-lt"/>
                <a:ea typeface="+mn-ea"/>
                <a:cs typeface="+mn-cs"/>
              </a:rPr>
              <a:t> data, but LHC W,Z and top </a:t>
            </a:r>
          </a:p>
          <a:p>
            <a:endParaRPr lang="en-GB" dirty="0">
              <a:effectLst/>
            </a:endParaRPr>
          </a:p>
          <a:p>
            <a:r>
              <a:rPr lang="en-GB" sz="1200" kern="1200" dirty="0">
                <a:solidFill>
                  <a:schemeClr val="tx1"/>
                </a:solidFill>
                <a:effectLst/>
                <a:latin typeface="+mn-lt"/>
                <a:ea typeface="+mn-ea"/>
                <a:cs typeface="+mn-cs"/>
              </a:rPr>
              <a:t>-- NNPDF3.0, MMHT14nnlo68CL and CT14nnlo generally a little bit low:</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Tevatron</a:t>
            </a:r>
            <a:r>
              <a:rPr lang="en-GB" sz="1200" kern="1200" dirty="0">
                <a:solidFill>
                  <a:schemeClr val="tx1"/>
                </a:solidFill>
                <a:effectLst/>
                <a:latin typeface="+mn-lt"/>
                <a:ea typeface="+mn-ea"/>
                <a:cs typeface="+mn-cs"/>
              </a:rPr>
              <a:t> as well as most LHC data (except top and W + c for CT14, except W + c for MMHT)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HERAPDF2.0nnlo a little bit high in W+ (different </a:t>
            </a:r>
            <a:r>
              <a:rPr lang="en-GB" sz="1200" kern="1200" dirty="0" err="1">
                <a:solidFill>
                  <a:schemeClr val="tx1"/>
                </a:solidFill>
                <a:effectLst/>
                <a:latin typeface="+mn-lt"/>
                <a:ea typeface="+mn-ea"/>
                <a:cs typeface="+mn-cs"/>
              </a:rPr>
              <a:t>u,d</a:t>
            </a:r>
            <a:r>
              <a:rPr lang="en-GB" sz="1200" kern="1200" dirty="0">
                <a:solidFill>
                  <a:schemeClr val="tx1"/>
                </a:solidFill>
                <a:effectLst/>
                <a:latin typeface="+mn-lt"/>
                <a:ea typeface="+mn-ea"/>
                <a:cs typeface="+mn-cs"/>
              </a:rPr>
              <a:t> content from other PDFs): only HERA data </a:t>
            </a:r>
            <a:endParaRPr lang="en-GB" dirty="0">
              <a:effectLst/>
            </a:endParaRPr>
          </a:p>
          <a:p>
            <a:endParaRPr lang="en-US" dirty="0"/>
          </a:p>
        </p:txBody>
      </p:sp>
      <p:sp>
        <p:nvSpPr>
          <p:cNvPr id="4" name="Slide Number Placeholder 3"/>
          <p:cNvSpPr>
            <a:spLocks noGrp="1"/>
          </p:cNvSpPr>
          <p:nvPr>
            <p:ph type="sldNum" sz="quarter" idx="10"/>
          </p:nvPr>
        </p:nvSpPr>
        <p:spPr/>
        <p:txBody>
          <a:bodyPr/>
          <a:lstStyle/>
          <a:p>
            <a:fld id="{D0A82777-A8CA-1049-8242-5C0DC166A9FE}" type="slidenum">
              <a:rPr lang="en-US" smtClean="0"/>
              <a:t>9</a:t>
            </a:fld>
            <a:endParaRPr lang="en-US"/>
          </a:p>
        </p:txBody>
      </p:sp>
    </p:spTree>
    <p:extLst>
      <p:ext uri="{BB962C8B-B14F-4D97-AF65-F5344CB8AC3E}">
        <p14:creationId xmlns:p14="http://schemas.microsoft.com/office/powerpoint/2010/main" val="23575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since more strange == more Z and so a lower W/Z ratio</a:t>
            </a:r>
          </a:p>
          <a:p>
            <a:endParaRPr lang="en-US" dirty="0"/>
          </a:p>
          <a:p>
            <a:r>
              <a:rPr lang="en-US" dirty="0"/>
              <a:t>Dominant </a:t>
            </a:r>
            <a:r>
              <a:rPr lang="en-US" dirty="0" err="1"/>
              <a:t>exp</a:t>
            </a:r>
            <a:r>
              <a:rPr lang="en-US" dirty="0"/>
              <a:t> </a:t>
            </a:r>
            <a:r>
              <a:rPr lang="en-US" dirty="0" err="1"/>
              <a:t>uncert</a:t>
            </a:r>
            <a:r>
              <a:rPr lang="en-US" dirty="0"/>
              <a:t>. In W/Z are from the </a:t>
            </a:r>
            <a:r>
              <a:rPr lang="en-US" dirty="0" err="1"/>
              <a:t>multijet</a:t>
            </a:r>
            <a:r>
              <a:rPr lang="en-US" dirty="0"/>
              <a:t> background and jet energy scale/resolution, and in W+/W- from uncorrelated part of </a:t>
            </a:r>
            <a:r>
              <a:rPr lang="en-US" dirty="0" err="1"/>
              <a:t>multijet</a:t>
            </a:r>
            <a:r>
              <a:rPr lang="en-US" dirty="0"/>
              <a:t> background </a:t>
            </a:r>
          </a:p>
        </p:txBody>
      </p:sp>
      <p:sp>
        <p:nvSpPr>
          <p:cNvPr id="4" name="Slide Number Placeholder 3"/>
          <p:cNvSpPr>
            <a:spLocks noGrp="1"/>
          </p:cNvSpPr>
          <p:nvPr>
            <p:ph type="sldNum" sz="quarter" idx="10"/>
          </p:nvPr>
        </p:nvSpPr>
        <p:spPr/>
        <p:txBody>
          <a:bodyPr/>
          <a:lstStyle/>
          <a:p>
            <a:fld id="{D0A82777-A8CA-1049-8242-5C0DC166A9FE}" type="slidenum">
              <a:rPr lang="en-US" smtClean="0"/>
              <a:t>10</a:t>
            </a:fld>
            <a:endParaRPr lang="en-US"/>
          </a:p>
        </p:txBody>
      </p:sp>
    </p:spTree>
    <p:extLst>
      <p:ext uri="{BB962C8B-B14F-4D97-AF65-F5344CB8AC3E}">
        <p14:creationId xmlns:p14="http://schemas.microsoft.com/office/powerpoint/2010/main" val="156479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6DD7947-2EBF-D34D-B28D-01C13CEB3115}" type="datetime1">
              <a:rPr lang="en-GB" smtClean="0"/>
              <a:t>27/06/2018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108865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2D7E932-75A1-6842-8B1B-03D1602B8D44}" type="datetime1">
              <a:rPr lang="en-GB" smtClean="0"/>
              <a:t>27/06/2018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82683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367F7C3-E9A5-A245-81CA-BADD77E38D0E}" type="datetime1">
              <a:rPr lang="en-GB" smtClean="0"/>
              <a:t>27/06/2018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149478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A0BE3C-4F40-6B41-A3AE-F272B65C9063}" type="datetime1">
              <a:rPr lang="en-GB" smtClean="0"/>
              <a:t>27/06/2018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69100" y="6356350"/>
            <a:ext cx="2133600" cy="365125"/>
          </a:xfrm>
        </p:spPr>
        <p:txBody>
          <a:bodyPr/>
          <a:lstStyle>
            <a:lvl1pPr>
              <a:defRPr>
                <a:latin typeface="Arial" charset="0"/>
                <a:ea typeface="Arial" charset="0"/>
                <a:cs typeface="Arial" charset="0"/>
              </a:defRPr>
            </a:lvl1pPr>
          </a:lstStyle>
          <a:p>
            <a:fld id="{D7F80D46-5143-2240-826D-BEEE171844D3}" type="slidenum">
              <a:rPr lang="en-US" smtClean="0"/>
              <a:pPr/>
              <a:t>‹#›</a:t>
            </a:fld>
            <a:endParaRPr lang="en-US"/>
          </a:p>
        </p:txBody>
      </p:sp>
    </p:spTree>
    <p:extLst>
      <p:ext uri="{BB962C8B-B14F-4D97-AF65-F5344CB8AC3E}">
        <p14:creationId xmlns:p14="http://schemas.microsoft.com/office/powerpoint/2010/main" val="135663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53BF6DC-5237-FF4B-9F3A-7477D680B16E}" type="datetime1">
              <a:rPr lang="en-GB" smtClean="0"/>
              <a:t>27/06/2018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67957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A6B809A-9539-9446-B5CD-295E41D7DF5D}" type="datetime1">
              <a:rPr lang="en-GB" smtClean="0"/>
              <a:t>27/06/2018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27787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1C177BD-678E-5140-ACD6-AADCCB442536}" type="datetime1">
              <a:rPr lang="en-GB" smtClean="0"/>
              <a:t>27/06/2018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20733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65021D9-946B-0D4D-86E9-AC59528BDAE2}" type="datetime1">
              <a:rPr lang="en-GB" smtClean="0"/>
              <a:t>27/06/2018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68892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6D655-5580-5F42-9B47-5D3BAA114D33}" type="datetime1">
              <a:rPr lang="en-GB" smtClean="0"/>
              <a:t>27/06/2018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254507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1BBB7F0-0C41-0F45-ACC1-E5D56DB5671D}" type="datetime1">
              <a:rPr lang="en-GB" smtClean="0"/>
              <a:t>27/06/2018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272447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D591EC-8970-F24A-9B25-057993C836F2}" type="datetime1">
              <a:rPr lang="en-GB" smtClean="0"/>
              <a:t>27/06/2018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0D46-5143-2240-826D-BEEE171844D3}" type="slidenum">
              <a:rPr lang="en-US" smtClean="0"/>
              <a:t>‹#›</a:t>
            </a:fld>
            <a:endParaRPr lang="en-US"/>
          </a:p>
        </p:txBody>
      </p:sp>
    </p:spTree>
    <p:extLst>
      <p:ext uri="{BB962C8B-B14F-4D97-AF65-F5344CB8AC3E}">
        <p14:creationId xmlns:p14="http://schemas.microsoft.com/office/powerpoint/2010/main" val="1958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5B2CA-72B0-0B49-A9B6-E4F69D89DBE1}" type="datetime1">
              <a:rPr lang="en-GB" smtClean="0"/>
              <a:t>27/06/2018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80D46-5143-2240-826D-BEEE171844D3}" type="slidenum">
              <a:rPr lang="en-US" smtClean="0"/>
              <a:t>‹#›</a:t>
            </a:fld>
            <a:endParaRPr lang="en-US"/>
          </a:p>
        </p:txBody>
      </p:sp>
    </p:spTree>
    <p:extLst>
      <p:ext uri="{BB962C8B-B14F-4D97-AF65-F5344CB8AC3E}">
        <p14:creationId xmlns:p14="http://schemas.microsoft.com/office/powerpoint/2010/main" val="2392199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3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19.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84.emf"/></Relationships>
</file>

<file path=ppt/slides/_rels/slide4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4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78.emf"/></Relationships>
</file>

<file path=ppt/slides/_rels/slide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0.emf"/></Relationships>
</file>

<file path=ppt/slides/_rels/slide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97839-70D6-CA46-B876-A6FCB87D84E6}"/>
              </a:ext>
            </a:extLst>
          </p:cNvPr>
          <p:cNvSpPr/>
          <p:nvPr/>
        </p:nvSpPr>
        <p:spPr>
          <a:xfrm>
            <a:off x="0" y="-19055"/>
            <a:ext cx="9144000" cy="1533530"/>
          </a:xfrm>
          <a:prstGeom prst="rect">
            <a:avLst/>
          </a:prstGeom>
          <a:solidFill>
            <a:srgbClr val="0C16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14375" y="2216290"/>
            <a:ext cx="8086726" cy="1459117"/>
          </a:xfrm>
          <a:prstGeom prst="rect">
            <a:avLst/>
          </a:prstGeom>
          <a:noFill/>
        </p:spPr>
        <p:txBody>
          <a:bodyPr wrap="square" rtlCol="0">
            <a:spAutoFit/>
          </a:bodyPr>
          <a:lstStyle/>
          <a:p>
            <a:pPr>
              <a:lnSpc>
                <a:spcPct val="110000"/>
              </a:lnSpc>
            </a:pPr>
            <a:r>
              <a:rPr lang="en-US" sz="4200" dirty="0">
                <a:solidFill>
                  <a:srgbClr val="FF0000"/>
                </a:solidFill>
                <a:latin typeface="Arial"/>
                <a:cs typeface="Arial"/>
              </a:rPr>
              <a:t>Constraints on proton PDFs</a:t>
            </a:r>
          </a:p>
          <a:p>
            <a:pPr>
              <a:lnSpc>
                <a:spcPct val="110000"/>
              </a:lnSpc>
            </a:pPr>
            <a:r>
              <a:rPr lang="en-US" sz="4200" dirty="0">
                <a:solidFill>
                  <a:srgbClr val="FF0000"/>
                </a:solidFill>
                <a:latin typeface="Arial"/>
                <a:cs typeface="Arial"/>
              </a:rPr>
              <a:t>with the ATLAS detector</a:t>
            </a:r>
          </a:p>
        </p:txBody>
      </p:sp>
      <p:sp>
        <p:nvSpPr>
          <p:cNvPr id="8" name="TextBox 7"/>
          <p:cNvSpPr txBox="1"/>
          <p:nvPr/>
        </p:nvSpPr>
        <p:spPr>
          <a:xfrm>
            <a:off x="714375" y="4032780"/>
            <a:ext cx="8277225" cy="1498359"/>
          </a:xfrm>
          <a:prstGeom prst="rect">
            <a:avLst/>
          </a:prstGeom>
          <a:noFill/>
        </p:spPr>
        <p:txBody>
          <a:bodyPr wrap="square" rtlCol="0">
            <a:spAutoFit/>
          </a:bodyPr>
          <a:lstStyle/>
          <a:p>
            <a:pPr>
              <a:lnSpc>
                <a:spcPct val="110000"/>
              </a:lnSpc>
            </a:pPr>
            <a:r>
              <a:rPr lang="en-US" sz="3000" dirty="0">
                <a:latin typeface="Arial"/>
                <a:cs typeface="Arial"/>
              </a:rPr>
              <a:t>Claire </a:t>
            </a:r>
            <a:r>
              <a:rPr lang="en-US" sz="3000" dirty="0" err="1">
                <a:latin typeface="Arial"/>
                <a:cs typeface="Arial"/>
              </a:rPr>
              <a:t>Gwenlan</a:t>
            </a:r>
            <a:r>
              <a:rPr lang="en-US" sz="3000" dirty="0">
                <a:latin typeface="Arial"/>
                <a:cs typeface="Arial"/>
              </a:rPr>
              <a:t>, Oxford</a:t>
            </a:r>
          </a:p>
          <a:p>
            <a:pPr>
              <a:lnSpc>
                <a:spcPct val="110000"/>
              </a:lnSpc>
            </a:pPr>
            <a:endParaRPr lang="en-US" sz="3000" dirty="0">
              <a:latin typeface="Arial"/>
              <a:cs typeface="Arial"/>
            </a:endParaRPr>
          </a:p>
          <a:p>
            <a:pPr>
              <a:lnSpc>
                <a:spcPct val="110000"/>
              </a:lnSpc>
            </a:pPr>
            <a:r>
              <a:rPr lang="en-US" sz="2500" dirty="0">
                <a:latin typeface="Arial"/>
                <a:cs typeface="Arial"/>
              </a:rPr>
              <a:t>on behalf of the ATLAS collaboration</a:t>
            </a:r>
          </a:p>
        </p:txBody>
      </p:sp>
      <p:sp>
        <p:nvSpPr>
          <p:cNvPr id="5" name="AutoShape 4" descr="EUS"/>
          <p:cNvSpPr>
            <a:spLocks noChangeAspect="1" noChangeArrowheads="1"/>
          </p:cNvSpPr>
          <p:nvPr/>
        </p:nvSpPr>
        <p:spPr bwMode="auto">
          <a:xfrm>
            <a:off x="0" y="0"/>
            <a:ext cx="71437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EUS"/>
          <p:cNvSpPr>
            <a:spLocks noChangeAspect="1" noChangeArrowheads="1"/>
          </p:cNvSpPr>
          <p:nvPr/>
        </p:nvSpPr>
        <p:spPr bwMode="auto">
          <a:xfrm>
            <a:off x="152400" y="152400"/>
            <a:ext cx="71437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www2.physics.ox.ac.uk/sites/all/themes/physicsmpw/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359" y="5015248"/>
            <a:ext cx="2163341" cy="7016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ichep2018.org/images/header_bg.png">
            <a:extLst>
              <a:ext uri="{FF2B5EF4-FFF2-40B4-BE49-F238E27FC236}">
                <a16:creationId xmlns:a16="http://schemas.microsoft.com/office/drawing/2014/main" id="{E253AA80-92AA-684A-A235-24996B070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45"/>
            <a:ext cx="9144000" cy="1243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atlasexperiment.org/photos/atlas_photos/selected-photos/logos/2015/ATLAS-Logo-Square-Blue-RGB.png">
            <a:extLst>
              <a:ext uri="{FF2B5EF4-FFF2-40B4-BE49-F238E27FC236}">
                <a16:creationId xmlns:a16="http://schemas.microsoft.com/office/drawing/2014/main" id="{AD17D401-B658-6247-885C-9F685032D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608" y="3201133"/>
            <a:ext cx="1571042" cy="157104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135C741A-FF6B-9C4D-9ACD-A6C195F0D405}"/>
              </a:ext>
            </a:extLst>
          </p:cNvPr>
          <p:cNvSpPr>
            <a:spLocks noGrp="1"/>
          </p:cNvSpPr>
          <p:nvPr>
            <p:ph type="sldNum" sz="quarter" idx="12"/>
          </p:nvPr>
        </p:nvSpPr>
        <p:spPr/>
        <p:txBody>
          <a:bodyPr/>
          <a:lstStyle/>
          <a:p>
            <a:fld id="{D7F80D46-5143-2240-826D-BEEE171844D3}" type="slidenum">
              <a:rPr lang="en-US" smtClean="0"/>
              <a:pPr/>
              <a:t>1</a:t>
            </a:fld>
            <a:endParaRPr lang="en-US"/>
          </a:p>
        </p:txBody>
      </p:sp>
    </p:spTree>
    <p:extLst>
      <p:ext uri="{BB962C8B-B14F-4D97-AF65-F5344CB8AC3E}">
        <p14:creationId xmlns:p14="http://schemas.microsoft.com/office/powerpoint/2010/main" val="54967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W and Z cross section ratios @ 13 </a:t>
            </a:r>
            <a:r>
              <a:rPr lang="en-US" sz="2900" dirty="0" err="1">
                <a:solidFill>
                  <a:srgbClr val="FF0000"/>
                </a:solidFill>
                <a:latin typeface="Arial"/>
                <a:cs typeface="Arial"/>
              </a:rPr>
              <a:t>TeV</a:t>
            </a:r>
            <a:endParaRPr lang="en-US" sz="2000" dirty="0">
              <a:solidFill>
                <a:srgbClr val="FF0000"/>
              </a:solidFill>
              <a:latin typeface="Arial"/>
              <a:cs typeface="Arial"/>
            </a:endParaRPr>
          </a:p>
        </p:txBody>
      </p:sp>
      <p:pic>
        <p:nvPicPr>
          <p:cNvPr id="5" name="Picture 4">
            <a:extLst>
              <a:ext uri="{FF2B5EF4-FFF2-40B4-BE49-F238E27FC236}">
                <a16:creationId xmlns:a16="http://schemas.microsoft.com/office/drawing/2014/main" id="{DE76861A-E36C-CE40-86B7-D75D0014F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90" y="1485144"/>
            <a:ext cx="4242581" cy="2708443"/>
          </a:xfrm>
          <a:prstGeom prst="rect">
            <a:avLst/>
          </a:prstGeom>
        </p:spPr>
      </p:pic>
      <p:pic>
        <p:nvPicPr>
          <p:cNvPr id="6" name="Picture 5">
            <a:extLst>
              <a:ext uri="{FF2B5EF4-FFF2-40B4-BE49-F238E27FC236}">
                <a16:creationId xmlns:a16="http://schemas.microsoft.com/office/drawing/2014/main" id="{EB540E36-3419-F94E-B072-01A770CAC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828" y="1491139"/>
            <a:ext cx="4292872" cy="2740548"/>
          </a:xfrm>
          <a:prstGeom prst="rect">
            <a:avLst/>
          </a:prstGeom>
        </p:spPr>
      </p:pic>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10</a:t>
            </a:fld>
            <a:endParaRPr lang="en-US"/>
          </a:p>
        </p:txBody>
      </p:sp>
      <p:sp>
        <p:nvSpPr>
          <p:cNvPr id="8" name="TextBox 7">
            <a:extLst>
              <a:ext uri="{FF2B5EF4-FFF2-40B4-BE49-F238E27FC236}">
                <a16:creationId xmlns:a16="http://schemas.microsoft.com/office/drawing/2014/main" id="{4D375CCE-DB36-FA47-A4F6-A0489023D788}"/>
              </a:ext>
            </a:extLst>
          </p:cNvPr>
          <p:cNvSpPr txBox="1"/>
          <p:nvPr/>
        </p:nvSpPr>
        <p:spPr>
          <a:xfrm>
            <a:off x="605937" y="4178982"/>
            <a:ext cx="4242581" cy="729943"/>
          </a:xfrm>
          <a:prstGeom prst="rect">
            <a:avLst/>
          </a:prstGeom>
          <a:noFill/>
        </p:spPr>
        <p:txBody>
          <a:bodyPr wrap="square" rtlCol="0">
            <a:spAutoFit/>
          </a:bodyPr>
          <a:lstStyle/>
          <a:p>
            <a:pPr>
              <a:lnSpc>
                <a:spcPct val="120000"/>
              </a:lnSpc>
            </a:pPr>
            <a:r>
              <a:rPr lang="en-US" sz="2000" dirty="0">
                <a:latin typeface="Arial" panose="020B0604020202020204" pitchFamily="34" charset="0"/>
                <a:ea typeface="Tahoma" charset="0"/>
                <a:cs typeface="Arial" panose="020B0604020202020204" pitchFamily="34" charset="0"/>
              </a:rPr>
              <a:t>W+/W–: </a:t>
            </a:r>
          </a:p>
          <a:p>
            <a:pPr>
              <a:lnSpc>
                <a:spcPct val="120000"/>
              </a:lnSpc>
            </a:pPr>
            <a:r>
              <a:rPr lang="en-US" sz="1600" dirty="0">
                <a:latin typeface="Arial" panose="020B0604020202020204" pitchFamily="34" charset="0"/>
                <a:ea typeface="Tahoma" charset="0"/>
                <a:cs typeface="Arial" panose="020B0604020202020204" pitchFamily="34" charset="0"/>
              </a:rPr>
              <a:t>sensitive to valence quarks at low x</a:t>
            </a:r>
            <a:endParaRPr lang="en-US" sz="1600" b="1" dirty="0">
              <a:solidFill>
                <a:srgbClr val="0633C0"/>
              </a:solidFill>
              <a:latin typeface="Arial" panose="020B0604020202020204" pitchFamily="34" charset="0"/>
              <a:ea typeface="Tahoma" charset="0"/>
              <a:cs typeface="Arial" panose="020B0604020202020204" pitchFamily="34" charset="0"/>
            </a:endParaRPr>
          </a:p>
        </p:txBody>
      </p:sp>
      <p:sp>
        <p:nvSpPr>
          <p:cNvPr id="9" name="TextBox 8">
            <a:extLst>
              <a:ext uri="{FF2B5EF4-FFF2-40B4-BE49-F238E27FC236}">
                <a16:creationId xmlns:a16="http://schemas.microsoft.com/office/drawing/2014/main" id="{FB3106DE-79D7-CA41-BDBE-F093A14178EB}"/>
              </a:ext>
            </a:extLst>
          </p:cNvPr>
          <p:cNvSpPr txBox="1"/>
          <p:nvPr/>
        </p:nvSpPr>
        <p:spPr>
          <a:xfrm>
            <a:off x="4808056" y="4154036"/>
            <a:ext cx="3440593" cy="729943"/>
          </a:xfrm>
          <a:prstGeom prst="rect">
            <a:avLst/>
          </a:prstGeom>
          <a:noFill/>
        </p:spPr>
        <p:txBody>
          <a:bodyPr wrap="square" rtlCol="0">
            <a:spAutoFit/>
          </a:bodyPr>
          <a:lstStyle/>
          <a:p>
            <a:pPr>
              <a:lnSpc>
                <a:spcPct val="120000"/>
              </a:lnSpc>
            </a:pPr>
            <a:r>
              <a:rPr lang="en-US" sz="2000" dirty="0">
                <a:latin typeface="Arial" panose="020B0604020202020204" pitchFamily="34" charset="0"/>
                <a:ea typeface="Tahoma" charset="0"/>
                <a:cs typeface="Arial" panose="020B0604020202020204" pitchFamily="34" charset="0"/>
              </a:rPr>
              <a:t>W/Z:                                   </a:t>
            </a:r>
          </a:p>
          <a:p>
            <a:pPr>
              <a:lnSpc>
                <a:spcPct val="120000"/>
              </a:lnSpc>
            </a:pPr>
            <a:r>
              <a:rPr lang="en-US" sz="1600" dirty="0">
                <a:latin typeface="Arial" panose="020B0604020202020204" pitchFamily="34" charset="0"/>
                <a:ea typeface="Tahoma" charset="0"/>
                <a:cs typeface="Arial" panose="020B0604020202020204" pitchFamily="34" charset="0"/>
              </a:rPr>
              <a:t>constrains strange quark density</a:t>
            </a:r>
          </a:p>
        </p:txBody>
      </p:sp>
      <p:sp>
        <p:nvSpPr>
          <p:cNvPr id="10" name="TextBox 9">
            <a:extLst>
              <a:ext uri="{FF2B5EF4-FFF2-40B4-BE49-F238E27FC236}">
                <a16:creationId xmlns:a16="http://schemas.microsoft.com/office/drawing/2014/main" id="{C8116A1D-0D63-B941-BEAD-452A452484CE}"/>
              </a:ext>
            </a:extLst>
          </p:cNvPr>
          <p:cNvSpPr txBox="1"/>
          <p:nvPr/>
        </p:nvSpPr>
        <p:spPr>
          <a:xfrm>
            <a:off x="585242" y="5872248"/>
            <a:ext cx="8749827" cy="394147"/>
          </a:xfrm>
          <a:prstGeom prst="rect">
            <a:avLst/>
          </a:prstGeom>
          <a:noFill/>
        </p:spPr>
        <p:txBody>
          <a:bodyPr wrap="square" rtlCol="0">
            <a:spAutoFit/>
          </a:bodyPr>
          <a:lstStyle/>
          <a:p>
            <a:pPr>
              <a:lnSpc>
                <a:spcPct val="120000"/>
              </a:lnSpc>
            </a:pPr>
            <a:r>
              <a:rPr lang="en-US" b="1" dirty="0">
                <a:solidFill>
                  <a:srgbClr val="FF0000"/>
                </a:solidFill>
                <a:latin typeface="Arial" panose="020B0604020202020204" pitchFamily="34" charset="0"/>
                <a:ea typeface="Tahoma" charset="0"/>
                <a:cs typeface="Arial" panose="020B0604020202020204" pitchFamily="34" charset="0"/>
              </a:rPr>
              <a:t>sensitivity to pdf differences</a:t>
            </a:r>
            <a:r>
              <a:rPr lang="en-US" dirty="0">
                <a:solidFill>
                  <a:srgbClr val="FF0000"/>
                </a:solidFill>
                <a:latin typeface="Arial" panose="020B0604020202020204" pitchFamily="34" charset="0"/>
                <a:ea typeface="Tahoma" charset="0"/>
                <a:cs typeface="Arial" panose="020B0604020202020204" pitchFamily="34" charset="0"/>
              </a:rPr>
              <a:t>; W/Z ratio consistent with enhanced strange</a:t>
            </a:r>
          </a:p>
        </p:txBody>
      </p:sp>
      <p:sp>
        <p:nvSpPr>
          <p:cNvPr id="11" name="TextBox 10">
            <a:extLst>
              <a:ext uri="{FF2B5EF4-FFF2-40B4-BE49-F238E27FC236}">
                <a16:creationId xmlns:a16="http://schemas.microsoft.com/office/drawing/2014/main" id="{239C86F5-78F1-1441-8347-522BF3A2A4E0}"/>
              </a:ext>
            </a:extLst>
          </p:cNvPr>
          <p:cNvSpPr txBox="1"/>
          <p:nvPr/>
        </p:nvSpPr>
        <p:spPr>
          <a:xfrm>
            <a:off x="605073" y="5199692"/>
            <a:ext cx="8291667" cy="394147"/>
          </a:xfrm>
          <a:prstGeom prst="rect">
            <a:avLst/>
          </a:prstGeom>
          <a:noFill/>
        </p:spPr>
        <p:txBody>
          <a:bodyPr wrap="square" rtlCol="0">
            <a:spAutoFit/>
          </a:bodyPr>
          <a:lstStyle/>
          <a:p>
            <a:pPr>
              <a:lnSpc>
                <a:spcPct val="120000"/>
              </a:lnSpc>
            </a:pPr>
            <a:r>
              <a:rPr lang="en-US" b="1" dirty="0">
                <a:solidFill>
                  <a:srgbClr val="172AB4"/>
                </a:solidFill>
                <a:latin typeface="Arial" panose="020B0604020202020204" pitchFamily="34" charset="0"/>
                <a:ea typeface="Tahoma" charset="0"/>
                <a:cs typeface="Arial" panose="020B0604020202020204" pitchFamily="34" charset="0"/>
              </a:rPr>
              <a:t>cross section ratio measurements: </a:t>
            </a:r>
            <a:r>
              <a:rPr lang="en-US" dirty="0">
                <a:solidFill>
                  <a:srgbClr val="172AB4"/>
                </a:solidFill>
                <a:latin typeface="Arial" panose="020B0604020202020204" pitchFamily="34" charset="0"/>
                <a:ea typeface="Tahoma" charset="0"/>
                <a:cs typeface="Arial" panose="020B0604020202020204" pitchFamily="34" charset="0"/>
              </a:rPr>
              <a:t>partial cancellation of systematics</a:t>
            </a:r>
            <a:endParaRPr lang="en-US" b="1" dirty="0">
              <a:solidFill>
                <a:srgbClr val="172AB4"/>
              </a:solidFill>
              <a:latin typeface="Arial" panose="020B0604020202020204" pitchFamily="34" charset="0"/>
              <a:ea typeface="Tahoma" charset="0"/>
              <a:cs typeface="Arial" panose="020B0604020202020204" pitchFamily="34" charset="0"/>
            </a:endParaRPr>
          </a:p>
        </p:txBody>
      </p:sp>
      <p:sp>
        <p:nvSpPr>
          <p:cNvPr id="12" name="Rectangle 11">
            <a:extLst>
              <a:ext uri="{FF2B5EF4-FFF2-40B4-BE49-F238E27FC236}">
                <a16:creationId xmlns:a16="http://schemas.microsoft.com/office/drawing/2014/main" id="{0F1D8A98-D4C7-A24B-B223-8AD45BF0C87A}"/>
              </a:ext>
            </a:extLst>
          </p:cNvPr>
          <p:cNvSpPr/>
          <p:nvPr/>
        </p:nvSpPr>
        <p:spPr>
          <a:xfrm>
            <a:off x="5937300" y="121207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759 (2016) 601</a:t>
            </a:r>
          </a:p>
        </p:txBody>
      </p:sp>
    </p:spTree>
    <p:extLst>
      <p:ext uri="{BB962C8B-B14F-4D97-AF65-F5344CB8AC3E}">
        <p14:creationId xmlns:p14="http://schemas.microsoft.com/office/powerpoint/2010/main" val="227302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 and </a:t>
            </a:r>
            <a:r>
              <a:rPr lang="en-US" sz="2900" dirty="0" err="1">
                <a:solidFill>
                  <a:srgbClr val="FF0000"/>
                </a:solidFill>
                <a:latin typeface="Arial"/>
                <a:cs typeface="Arial"/>
              </a:rPr>
              <a:t>dijets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11</a:t>
            </a:fld>
            <a:endParaRPr lang="en-US"/>
          </a:p>
        </p:txBody>
      </p:sp>
      <p:pic>
        <p:nvPicPr>
          <p:cNvPr id="5" name="Picture 4">
            <a:extLst>
              <a:ext uri="{FF2B5EF4-FFF2-40B4-BE49-F238E27FC236}">
                <a16:creationId xmlns:a16="http://schemas.microsoft.com/office/drawing/2014/main" id="{AA813279-4032-EA43-8136-869D4EF6BB02}"/>
              </a:ext>
            </a:extLst>
          </p:cNvPr>
          <p:cNvPicPr>
            <a:picLocks noChangeAspect="1"/>
          </p:cNvPicPr>
          <p:nvPr/>
        </p:nvPicPr>
        <p:blipFill rotWithShape="1">
          <a:blip r:embed="rId3"/>
          <a:srcRect l="15972" r="16112"/>
          <a:stretch/>
        </p:blipFill>
        <p:spPr>
          <a:xfrm>
            <a:off x="3651046" y="1044862"/>
            <a:ext cx="5251654" cy="5464175"/>
          </a:xfrm>
          <a:prstGeom prst="rect">
            <a:avLst/>
          </a:prstGeom>
        </p:spPr>
      </p:pic>
      <p:sp>
        <p:nvSpPr>
          <p:cNvPr id="7" name="TextBox 6">
            <a:extLst>
              <a:ext uri="{FF2B5EF4-FFF2-40B4-BE49-F238E27FC236}">
                <a16:creationId xmlns:a16="http://schemas.microsoft.com/office/drawing/2014/main" id="{AB5E2318-825B-424C-83AF-51DDF90043E2}"/>
              </a:ext>
            </a:extLst>
          </p:cNvPr>
          <p:cNvSpPr txBox="1"/>
          <p:nvPr/>
        </p:nvSpPr>
        <p:spPr>
          <a:xfrm>
            <a:off x="708114" y="1327879"/>
            <a:ext cx="3076486" cy="1112677"/>
          </a:xfrm>
          <a:prstGeom prst="rect">
            <a:avLst/>
          </a:prstGeom>
          <a:noFill/>
        </p:spPr>
        <p:txBody>
          <a:bodyPr wrap="square" rtlCol="0">
            <a:spAutoFit/>
          </a:bodyPr>
          <a:lstStyle/>
          <a:p>
            <a:pPr>
              <a:lnSpc>
                <a:spcPct val="120000"/>
              </a:lnSpc>
            </a:pPr>
            <a:r>
              <a:rPr lang="en-US" sz="1900" b="1" dirty="0">
                <a:solidFill>
                  <a:srgbClr val="FF0000"/>
                </a:solidFill>
                <a:latin typeface="Arial" panose="020B0604020202020204" pitchFamily="34" charset="0"/>
                <a:cs typeface="Arial" panose="020B0604020202020204" pitchFamily="34" charset="0"/>
              </a:rPr>
              <a:t>gluon at high x very poorly known </a:t>
            </a:r>
            <a:r>
              <a:rPr lang="en-US" sz="1700" dirty="0">
                <a:solidFill>
                  <a:srgbClr val="FF0000"/>
                </a:solidFill>
                <a:latin typeface="Arial" panose="020B0604020202020204" pitchFamily="34" charset="0"/>
                <a:cs typeface="Arial" panose="020B0604020202020204" pitchFamily="34" charset="0"/>
              </a:rPr>
              <a:t>– direct impact on BSM searches</a:t>
            </a:r>
            <a:endParaRPr lang="en-US" sz="1700" dirty="0">
              <a:solidFill>
                <a:srgbClr val="172FC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BB37589-4F16-9C42-BA87-669CDBAA8134}"/>
              </a:ext>
            </a:extLst>
          </p:cNvPr>
          <p:cNvSpPr txBox="1"/>
          <p:nvPr/>
        </p:nvSpPr>
        <p:spPr>
          <a:xfrm>
            <a:off x="401682" y="2613738"/>
            <a:ext cx="3008064" cy="360733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latin typeface="Arial" panose="020B0604020202020204" pitchFamily="34" charset="0"/>
                <a:cs typeface="Arial" panose="020B0604020202020204" pitchFamily="34" charset="0"/>
              </a:rPr>
              <a:t>jet production </a:t>
            </a:r>
            <a:r>
              <a:rPr lang="en-US" dirty="0">
                <a:latin typeface="Arial" panose="020B0604020202020204" pitchFamily="34" charset="0"/>
                <a:cs typeface="Arial" panose="020B0604020202020204" pitchFamily="34" charset="0"/>
              </a:rPr>
              <a:t>in pp sensitive to </a:t>
            </a:r>
            <a:r>
              <a:rPr lang="en-US" b="1" dirty="0">
                <a:solidFill>
                  <a:srgbClr val="FF0000"/>
                </a:solidFill>
                <a:latin typeface="Arial" panose="020B0604020202020204" pitchFamily="34" charset="0"/>
                <a:cs typeface="Arial" panose="020B0604020202020204" pitchFamily="34" charset="0"/>
              </a:rPr>
              <a:t>gluon</a:t>
            </a:r>
            <a:r>
              <a:rPr lang="en-US" dirty="0">
                <a:latin typeface="Arial" panose="020B0604020202020204" pitchFamily="34" charset="0"/>
                <a:cs typeface="Arial" panose="020B0604020202020204" pitchFamily="34" charset="0"/>
              </a:rPr>
              <a:t> and </a:t>
            </a:r>
            <a:r>
              <a:rPr lang="en-US" b="1" dirty="0">
                <a:solidFill>
                  <a:srgbClr val="FF0000"/>
                </a:solidFill>
                <a:latin typeface="Arial" panose="020B0604020202020204" pitchFamily="34" charset="0"/>
                <a:cs typeface="Arial" panose="020B0604020202020204" pitchFamily="34" charset="0"/>
              </a:rPr>
              <a:t>quarks</a:t>
            </a:r>
            <a:r>
              <a:rPr lang="en-US" dirty="0">
                <a:latin typeface="Arial" panose="020B0604020202020204" pitchFamily="34" charset="0"/>
                <a:cs typeface="Arial" panose="020B0604020202020204" pitchFamily="34" charset="0"/>
              </a:rPr>
              <a:t> at high x</a:t>
            </a:r>
          </a:p>
          <a:p>
            <a:pPr marL="285750" indent="-285750">
              <a:lnSpc>
                <a:spcPct val="4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4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new ATLAS 13 </a:t>
            </a:r>
            <a:r>
              <a:rPr lang="en-US" dirty="0" err="1">
                <a:latin typeface="Arial" panose="020B0604020202020204" pitchFamily="34" charset="0"/>
                <a:cs typeface="Arial" panose="020B0604020202020204" pitchFamily="34" charset="0"/>
              </a:rPr>
              <a:t>TeV</a:t>
            </a:r>
            <a:r>
              <a:rPr lang="en-US" dirty="0">
                <a:latin typeface="Arial" panose="020B0604020202020204" pitchFamily="34" charset="0"/>
                <a:cs typeface="Arial" panose="020B0604020202020204" pitchFamily="34" charset="0"/>
              </a:rPr>
              <a:t> measurements of </a:t>
            </a:r>
            <a:r>
              <a:rPr lang="en-US" b="1" dirty="0">
                <a:latin typeface="Arial" panose="020B0604020202020204" pitchFamily="34" charset="0"/>
                <a:cs typeface="Arial" panose="020B0604020202020204" pitchFamily="34" charset="0"/>
              </a:rPr>
              <a:t>inclusive jets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dijets</a:t>
            </a:r>
            <a:r>
              <a:rPr lang="en-US" dirty="0">
                <a:latin typeface="Arial" panose="020B0604020202020204" pitchFamily="34" charset="0"/>
                <a:cs typeface="Arial" panose="020B0604020202020204" pitchFamily="34" charset="0"/>
              </a:rPr>
              <a:t>) reach to </a:t>
            </a:r>
            <a:r>
              <a:rPr lang="en-US" dirty="0" err="1">
                <a:latin typeface="Arial" panose="020B0604020202020204" pitchFamily="34" charset="0"/>
                <a:cs typeface="Arial" panose="020B0604020202020204" pitchFamily="34" charset="0"/>
              </a:rPr>
              <a:t>pt</a:t>
            </a:r>
            <a:r>
              <a:rPr lang="en-US" dirty="0">
                <a:latin typeface="Arial" panose="020B0604020202020204" pitchFamily="34" charset="0"/>
                <a:cs typeface="Arial" panose="020B0604020202020204" pitchFamily="34" charset="0"/>
              </a:rPr>
              <a:t>=3.5 </a:t>
            </a:r>
            <a:r>
              <a:rPr lang="en-US" dirty="0" err="1">
                <a:latin typeface="Arial" panose="020B0604020202020204" pitchFamily="34" charset="0"/>
                <a:cs typeface="Arial" panose="020B0604020202020204" pitchFamily="34" charset="0"/>
              </a:rPr>
              <a:t>TeV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mjj</a:t>
            </a:r>
            <a:r>
              <a:rPr lang="en-US" dirty="0">
                <a:latin typeface="Arial" panose="020B0604020202020204" pitchFamily="34" charset="0"/>
                <a:cs typeface="Arial" panose="020B0604020202020204" pitchFamily="34" charset="0"/>
              </a:rPr>
              <a:t> = 9 </a:t>
            </a:r>
            <a:r>
              <a:rPr lang="en-US" dirty="0" err="1">
                <a:latin typeface="Arial" panose="020B0604020202020204" pitchFamily="34" charset="0"/>
                <a:cs typeface="Arial" panose="020B0604020202020204" pitchFamily="34" charset="0"/>
              </a:rPr>
              <a:t>TeV</a:t>
            </a:r>
            <a:r>
              <a:rPr lang="en-US"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FFB938C-53D9-C94E-AD33-307BEDF2B967}"/>
              </a:ext>
            </a:extLst>
          </p:cNvPr>
          <p:cNvSpPr/>
          <p:nvPr/>
        </p:nvSpPr>
        <p:spPr>
          <a:xfrm>
            <a:off x="5889332" y="1110824"/>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311733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in detail</a:t>
            </a:r>
            <a:endParaRPr lang="en-US" sz="2000" dirty="0">
              <a:solidFill>
                <a:srgbClr val="FF0000"/>
              </a:solidFill>
              <a:latin typeface="Arial"/>
              <a:cs typeface="Arial"/>
            </a:endParaRPr>
          </a:p>
        </p:txBody>
      </p:sp>
      <p:sp>
        <p:nvSpPr>
          <p:cNvPr id="8" name="Rectangle 7">
            <a:extLst>
              <a:ext uri="{FF2B5EF4-FFF2-40B4-BE49-F238E27FC236}">
                <a16:creationId xmlns:a16="http://schemas.microsoft.com/office/drawing/2014/main" id="{ECCDEC22-F57B-7642-B846-44933B7C1120}"/>
              </a:ext>
            </a:extLst>
          </p:cNvPr>
          <p:cNvSpPr/>
          <p:nvPr/>
        </p:nvSpPr>
        <p:spPr>
          <a:xfrm>
            <a:off x="6040841" y="944942"/>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12</a:t>
            </a:fld>
            <a:endParaRPr lang="en-US"/>
          </a:p>
        </p:txBody>
      </p:sp>
      <p:pic>
        <p:nvPicPr>
          <p:cNvPr id="5" name="Picture 4">
            <a:extLst>
              <a:ext uri="{FF2B5EF4-FFF2-40B4-BE49-F238E27FC236}">
                <a16:creationId xmlns:a16="http://schemas.microsoft.com/office/drawing/2014/main" id="{FECCC14E-55B6-9D4A-AF04-406FF13929EA}"/>
              </a:ext>
            </a:extLst>
          </p:cNvPr>
          <p:cNvPicPr>
            <a:picLocks noChangeAspect="1"/>
          </p:cNvPicPr>
          <p:nvPr/>
        </p:nvPicPr>
        <p:blipFill>
          <a:blip r:embed="rId3"/>
          <a:stretch>
            <a:fillRect/>
          </a:stretch>
        </p:blipFill>
        <p:spPr>
          <a:xfrm rot="5400000">
            <a:off x="2783349" y="-429325"/>
            <a:ext cx="4236091" cy="7747947"/>
          </a:xfrm>
          <a:prstGeom prst="rect">
            <a:avLst/>
          </a:prstGeom>
        </p:spPr>
      </p:pic>
      <p:sp>
        <p:nvSpPr>
          <p:cNvPr id="3" name="TextBox 2">
            <a:extLst>
              <a:ext uri="{FF2B5EF4-FFF2-40B4-BE49-F238E27FC236}">
                <a16:creationId xmlns:a16="http://schemas.microsoft.com/office/drawing/2014/main" id="{DFDBC19F-A9EA-1E4A-B5CC-67C94B7B7762}"/>
              </a:ext>
            </a:extLst>
          </p:cNvPr>
          <p:cNvSpPr txBox="1"/>
          <p:nvPr/>
        </p:nvSpPr>
        <p:spPr>
          <a:xfrm>
            <a:off x="311415" y="5654279"/>
            <a:ext cx="8685624" cy="394147"/>
          </a:xfrm>
          <a:prstGeom prst="rect">
            <a:avLst/>
          </a:prstGeom>
          <a:noFill/>
        </p:spPr>
        <p:txBody>
          <a:bodyPr wrap="square" rtlCol="0">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cf. </a:t>
            </a:r>
            <a:r>
              <a:rPr lang="en-US" b="1" dirty="0">
                <a:solidFill>
                  <a:srgbClr val="FF0000"/>
                </a:solidFill>
                <a:latin typeface="Arial" panose="020B0604020202020204" pitchFamily="34" charset="0"/>
                <a:cs typeface="Arial" panose="020B0604020202020204" pitchFamily="34" charset="0"/>
              </a:rPr>
              <a:t>NLO QCD </a:t>
            </a:r>
            <a:r>
              <a:rPr lang="en-US" sz="150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quantitative comparisons performed for CT14, MMHT14, NNPDF3.0, ABMP16, HERAPDF2.0</a:t>
            </a:r>
          </a:p>
        </p:txBody>
      </p:sp>
      <p:sp>
        <p:nvSpPr>
          <p:cNvPr id="6" name="Rectangle 5">
            <a:extLst>
              <a:ext uri="{FF2B5EF4-FFF2-40B4-BE49-F238E27FC236}">
                <a16:creationId xmlns:a16="http://schemas.microsoft.com/office/drawing/2014/main" id="{14D89FF0-6D53-6143-9EF7-A6764B900AF0}"/>
              </a:ext>
            </a:extLst>
          </p:cNvPr>
          <p:cNvSpPr/>
          <p:nvPr/>
        </p:nvSpPr>
        <p:spPr>
          <a:xfrm>
            <a:off x="276708" y="6087632"/>
            <a:ext cx="8497556" cy="604461"/>
          </a:xfrm>
          <a:prstGeom prst="rect">
            <a:avLst/>
          </a:prstGeom>
        </p:spPr>
        <p:txBody>
          <a:bodyPr wrap="square">
            <a:spAutoFit/>
          </a:bodyPr>
          <a:lstStyle/>
          <a:p>
            <a:pPr>
              <a:lnSpc>
                <a:spcPct val="120000"/>
              </a:lnSpc>
            </a:pPr>
            <a:r>
              <a:rPr lang="en-US" sz="1400" dirty="0">
                <a:latin typeface="Arial" panose="020B0604020202020204" pitchFamily="34" charset="0"/>
                <a:cs typeface="Arial" panose="020B0604020202020204" pitchFamily="34" charset="0"/>
              </a:rPr>
              <a:t>(tension when considering all rapidity bins together; also seen previously with 7,8 </a:t>
            </a:r>
            <a:r>
              <a:rPr lang="en-US" sz="1400" dirty="0" err="1">
                <a:latin typeface="Arial" panose="020B0604020202020204" pitchFamily="34" charset="0"/>
                <a:cs typeface="Arial" panose="020B0604020202020204" pitchFamily="34" charset="0"/>
              </a:rPr>
              <a:t>TeV</a:t>
            </a:r>
            <a:r>
              <a:rPr lang="en-US" sz="1400" dirty="0">
                <a:latin typeface="Arial" panose="020B0604020202020204" pitchFamily="34" charset="0"/>
                <a:cs typeface="Arial" panose="020B0604020202020204" pitchFamily="34" charset="0"/>
              </a:rPr>
              <a:t> measurements; </a:t>
            </a:r>
            <a:r>
              <a:rPr lang="en-US" sz="1200" dirty="0">
                <a:latin typeface="Arial" panose="020B0604020202020204" pitchFamily="34" charset="0"/>
                <a:cs typeface="Arial" panose="020B0604020202020204" pitchFamily="34" charset="0"/>
              </a:rPr>
              <a:t>sensitive to exact assumptions on correlations for two-point exp. and </a:t>
            </a:r>
            <a:r>
              <a:rPr lang="en-US" sz="1200" dirty="0" err="1">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systematics, see EG. JHEP09 (2017) 020</a:t>
            </a: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6769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tp://ekpwww.etp.kit.edu/~rabbertz/NNLO/plots_fnl2332d_2018_v3/1jet.NNLO-CMS7.fnl2332d_xptji_y1.absolute">
            <a:extLst>
              <a:ext uri="{FF2B5EF4-FFF2-40B4-BE49-F238E27FC236}">
                <a16:creationId xmlns:a16="http://schemas.microsoft.com/office/drawing/2014/main" id="{30CDE976-4792-A14B-8098-A684E7013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319" y="1146238"/>
            <a:ext cx="4360929" cy="32733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ttp://ekpwww.etp.kit.edu/~rabbertz/NNLO/plots_fnl2332d_2018_v3/1jet.NNLO-CMS7.fnl2332d_xptji_y1.scale-no">
            <a:extLst>
              <a:ext uri="{FF2B5EF4-FFF2-40B4-BE49-F238E27FC236}">
                <a16:creationId xmlns:a16="http://schemas.microsoft.com/office/drawing/2014/main" id="{F6BD04CC-7E7C-2D4F-9411-64F722A64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806" y="1117954"/>
            <a:ext cx="4437492" cy="3330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13</a:t>
            </a:fld>
            <a:endParaRPr lang="en-US"/>
          </a:p>
        </p:txBody>
      </p:sp>
      <p:sp>
        <p:nvSpPr>
          <p:cNvPr id="3" name="TextBox 2">
            <a:extLst>
              <a:ext uri="{FF2B5EF4-FFF2-40B4-BE49-F238E27FC236}">
                <a16:creationId xmlns:a16="http://schemas.microsoft.com/office/drawing/2014/main" id="{DFDBC19F-A9EA-1E4A-B5CC-67C94B7B7762}"/>
              </a:ext>
            </a:extLst>
          </p:cNvPr>
          <p:cNvSpPr txBox="1"/>
          <p:nvPr/>
        </p:nvSpPr>
        <p:spPr>
          <a:xfrm>
            <a:off x="493881" y="5456869"/>
            <a:ext cx="8650119" cy="101617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NNLO QCD </a:t>
            </a:r>
            <a:r>
              <a:rPr lang="en-US" dirty="0" err="1">
                <a:solidFill>
                  <a:srgbClr val="FF0000"/>
                </a:solidFill>
                <a:latin typeface="Arial" panose="020B0604020202020204" pitchFamily="34" charset="0"/>
                <a:cs typeface="Arial" panose="020B0604020202020204" pitchFamily="34" charset="0"/>
              </a:rPr>
              <a:t>calcs</a:t>
            </a:r>
            <a:r>
              <a:rPr lang="en-US" dirty="0">
                <a:solidFill>
                  <a:srgbClr val="FF0000"/>
                </a:solidFill>
                <a:latin typeface="Arial" panose="020B0604020202020204" pitchFamily="34" charset="0"/>
                <a:cs typeface="Arial" panose="020B0604020202020204" pitchFamily="34" charset="0"/>
              </a:rPr>
              <a:t>.</a:t>
            </a:r>
            <a:r>
              <a:rPr lang="en-US" sz="1200" dirty="0">
                <a:solidFill>
                  <a:srgbClr val="FF0000"/>
                </a:solidFill>
                <a:latin typeface="Arial" panose="020B0604020202020204" pitchFamily="34" charset="0"/>
                <a:cs typeface="Arial" panose="020B0604020202020204" pitchFamily="34" charset="0"/>
              </a:rPr>
              <a:t> for </a:t>
            </a:r>
            <a:r>
              <a:rPr lang="en-US" dirty="0">
                <a:solidFill>
                  <a:srgbClr val="FF0000"/>
                </a:solidFill>
                <a:latin typeface="Arial" panose="020B0604020202020204" pitchFamily="34" charset="0"/>
                <a:cs typeface="Arial" panose="020B0604020202020204" pitchFamily="34" charset="0"/>
              </a:rPr>
              <a:t>inclusive</a:t>
            </a:r>
            <a:r>
              <a:rPr lang="en-US" sz="1200" dirty="0">
                <a:solidFill>
                  <a:srgbClr val="FF0000"/>
                </a:solidFill>
                <a:latin typeface="Arial" panose="020B0604020202020204" pitchFamily="34" charset="0"/>
                <a:cs typeface="Arial" panose="020B0604020202020204" pitchFamily="34" charset="0"/>
              </a:rPr>
              <a:t> and </a:t>
            </a:r>
            <a:r>
              <a:rPr lang="en-US" dirty="0" err="1">
                <a:solidFill>
                  <a:srgbClr val="FF0000"/>
                </a:solidFill>
                <a:latin typeface="Arial" panose="020B0604020202020204" pitchFamily="34" charset="0"/>
                <a:cs typeface="Arial" panose="020B0604020202020204" pitchFamily="34" charset="0"/>
              </a:rPr>
              <a:t>dijets</a:t>
            </a:r>
            <a:r>
              <a:rPr lang="en-US" dirty="0">
                <a:solidFill>
                  <a:srgbClr val="FF0000"/>
                </a:solidFill>
                <a:latin typeface="Arial" panose="020B0604020202020204" pitchFamily="34" charset="0"/>
                <a:cs typeface="Arial" panose="020B0604020202020204" pitchFamily="34" charset="0"/>
              </a:rPr>
              <a:t> available (</a:t>
            </a:r>
            <a:r>
              <a:rPr lang="en-US" sz="1200" dirty="0">
                <a:solidFill>
                  <a:srgbClr val="FF0000"/>
                </a:solidFill>
                <a:latin typeface="Arial" panose="020B0604020202020204" pitchFamily="34" charset="0"/>
                <a:cs typeface="Arial" panose="020B0604020202020204" pitchFamily="34" charset="0"/>
              </a:rPr>
              <a:t>PRL 118 (2017) 072002, 119 (2017) 152001</a:t>
            </a:r>
            <a:r>
              <a:rPr lang="en-US" dirty="0">
                <a:solidFill>
                  <a:srgbClr val="FF0000"/>
                </a:solidFill>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en-US" sz="1500" b="1" dirty="0">
                <a:latin typeface="Arial" panose="020B0604020202020204" pitchFamily="34" charset="0"/>
                <a:cs typeface="Arial" panose="020B0604020202020204" pitchFamily="34" charset="0"/>
              </a:rPr>
              <a:t>inclusive jets: </a:t>
            </a:r>
            <a:r>
              <a:rPr lang="en-US" sz="1500" dirty="0">
                <a:latin typeface="Arial" panose="020B0604020202020204" pitchFamily="34" charset="0"/>
                <a:cs typeface="Arial" panose="020B0604020202020204" pitchFamily="34" charset="0"/>
              </a:rPr>
              <a:t>NNLO improves description for scale choice of </a:t>
            </a:r>
            <a:r>
              <a:rPr lang="en-US" sz="1500" dirty="0" err="1">
                <a:latin typeface="Arial" panose="020B0604020202020204" pitchFamily="34" charset="0"/>
                <a:cs typeface="Arial" panose="020B0604020202020204" pitchFamily="34" charset="0"/>
              </a:rPr>
              <a:t>pt</a:t>
            </a:r>
            <a:r>
              <a:rPr lang="en-US" sz="1500" baseline="30000" dirty="0" err="1">
                <a:latin typeface="Arial" panose="020B0604020202020204" pitchFamily="34" charset="0"/>
                <a:cs typeface="Arial" panose="020B0604020202020204" pitchFamily="34" charset="0"/>
              </a:rPr>
              <a:t>jet</a:t>
            </a:r>
            <a:r>
              <a:rPr lang="en-US" sz="1500" dirty="0">
                <a:latin typeface="Arial" panose="020B0604020202020204" pitchFamily="34" charset="0"/>
                <a:cs typeface="Arial" panose="020B0604020202020204" pitchFamily="34" charset="0"/>
              </a:rPr>
              <a:t> </a:t>
            </a:r>
          </a:p>
          <a:p>
            <a:pPr marL="285750" indent="-285750">
              <a:lnSpc>
                <a:spcPct val="20000"/>
              </a:lnSpc>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err="1">
                <a:solidFill>
                  <a:srgbClr val="172FCD"/>
                </a:solidFill>
                <a:latin typeface="Arial" panose="020B0604020202020204" pitchFamily="34" charset="0"/>
                <a:cs typeface="Arial" panose="020B0604020202020204" pitchFamily="34" charset="0"/>
              </a:rPr>
              <a:t>APPLfast</a:t>
            </a:r>
            <a:r>
              <a:rPr lang="en-US" sz="1600" dirty="0">
                <a:solidFill>
                  <a:srgbClr val="172FCD"/>
                </a:solidFill>
                <a:latin typeface="Arial" panose="020B0604020202020204" pitchFamily="34" charset="0"/>
                <a:cs typeface="Arial" panose="020B0604020202020204" pitchFamily="34" charset="0"/>
              </a:rPr>
              <a:t> grid technology on the way to allow rigorous inclusion in pdf fits at NNLO</a:t>
            </a:r>
          </a:p>
        </p:txBody>
      </p:sp>
      <p:pic>
        <p:nvPicPr>
          <p:cNvPr id="7" name="Picture 6">
            <a:extLst>
              <a:ext uri="{FF2B5EF4-FFF2-40B4-BE49-F238E27FC236}">
                <a16:creationId xmlns:a16="http://schemas.microsoft.com/office/drawing/2014/main" id="{B445A2C0-27A6-954E-9614-AD175DD25128}"/>
              </a:ext>
            </a:extLst>
          </p:cNvPr>
          <p:cNvPicPr>
            <a:picLocks noChangeAspect="1"/>
          </p:cNvPicPr>
          <p:nvPr/>
        </p:nvPicPr>
        <p:blipFill rotWithShape="1">
          <a:blip r:embed="rId5"/>
          <a:srcRect t="57659" r="67794"/>
          <a:stretch/>
        </p:blipFill>
        <p:spPr>
          <a:xfrm rot="5400000">
            <a:off x="1271442" y="2595595"/>
            <a:ext cx="1322113" cy="3179200"/>
          </a:xfrm>
          <a:prstGeom prst="rect">
            <a:avLst/>
          </a:prstGeom>
        </p:spPr>
      </p:pic>
      <p:sp>
        <p:nvSpPr>
          <p:cNvPr id="10" name="Rectangle 9">
            <a:extLst>
              <a:ext uri="{FF2B5EF4-FFF2-40B4-BE49-F238E27FC236}">
                <a16:creationId xmlns:a16="http://schemas.microsoft.com/office/drawing/2014/main" id="{9C326F09-5FE2-1F45-9194-1158CC2485D8}"/>
              </a:ext>
            </a:extLst>
          </p:cNvPr>
          <p:cNvSpPr/>
          <p:nvPr/>
        </p:nvSpPr>
        <p:spPr>
          <a:xfrm>
            <a:off x="1843791" y="994926"/>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pic>
        <p:nvPicPr>
          <p:cNvPr id="8" name="Picture 7">
            <a:extLst>
              <a:ext uri="{FF2B5EF4-FFF2-40B4-BE49-F238E27FC236}">
                <a16:creationId xmlns:a16="http://schemas.microsoft.com/office/drawing/2014/main" id="{E2122322-A3F1-3642-94E7-284CF4FC1513}"/>
              </a:ext>
            </a:extLst>
          </p:cNvPr>
          <p:cNvPicPr>
            <a:picLocks noChangeAspect="1"/>
          </p:cNvPicPr>
          <p:nvPr/>
        </p:nvPicPr>
        <p:blipFill rotWithShape="1">
          <a:blip r:embed="rId5"/>
          <a:srcRect b="82321"/>
          <a:stretch/>
        </p:blipFill>
        <p:spPr>
          <a:xfrm rot="5400000">
            <a:off x="2163580" y="2793648"/>
            <a:ext cx="3959746" cy="1280362"/>
          </a:xfrm>
          <a:prstGeom prst="rect">
            <a:avLst/>
          </a:prstGeom>
        </p:spPr>
      </p:pic>
      <p:sp>
        <p:nvSpPr>
          <p:cNvPr id="5" name="TextBox 4">
            <a:extLst>
              <a:ext uri="{FF2B5EF4-FFF2-40B4-BE49-F238E27FC236}">
                <a16:creationId xmlns:a16="http://schemas.microsoft.com/office/drawing/2014/main" id="{D6B28B4E-3630-FF4E-9D17-523624765888}"/>
              </a:ext>
            </a:extLst>
          </p:cNvPr>
          <p:cNvSpPr txBox="1"/>
          <p:nvPr/>
        </p:nvSpPr>
        <p:spPr>
          <a:xfrm>
            <a:off x="981502" y="1362038"/>
            <a:ext cx="2612297"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example rapidity bin:</a:t>
            </a:r>
          </a:p>
        </p:txBody>
      </p:sp>
      <p:sp>
        <p:nvSpPr>
          <p:cNvPr id="11" name="TextBox 10">
            <a:extLst>
              <a:ext uri="{FF2B5EF4-FFF2-40B4-BE49-F238E27FC236}">
                <a16:creationId xmlns:a16="http://schemas.microsoft.com/office/drawing/2014/main" id="{98772909-D822-8F43-850E-D9A092B0C559}"/>
              </a:ext>
            </a:extLst>
          </p:cNvPr>
          <p:cNvSpPr txBox="1"/>
          <p:nvPr/>
        </p:nvSpPr>
        <p:spPr>
          <a:xfrm rot="-1200000">
            <a:off x="5513918" y="2488896"/>
            <a:ext cx="1927274" cy="588046"/>
          </a:xfrm>
          <a:prstGeom prst="rect">
            <a:avLst/>
          </a:prstGeom>
          <a:noFill/>
        </p:spPr>
        <p:txBody>
          <a:bodyPr wrap="square" rtlCol="0">
            <a:spAutoFit/>
          </a:bodyPr>
          <a:lstStyle/>
          <a:p>
            <a:pPr>
              <a:lnSpc>
                <a:spcPct val="130000"/>
              </a:lnSpc>
            </a:pPr>
            <a:r>
              <a:rPr lang="en-US" b="1" dirty="0">
                <a:solidFill>
                  <a:schemeClr val="accent5">
                    <a:lumMod val="75000"/>
                  </a:schemeClr>
                </a:solidFill>
                <a:latin typeface="Arial" charset="0"/>
                <a:ea typeface="Arial" charset="0"/>
                <a:cs typeface="Arial" charset="0"/>
              </a:rPr>
              <a:t>NOT FINAL</a:t>
            </a:r>
            <a:endParaRPr lang="en-US" dirty="0">
              <a:solidFill>
                <a:schemeClr val="accent5">
                  <a:lumMod val="75000"/>
                </a:schemeClr>
              </a:solidFill>
              <a:latin typeface="Arial" charset="0"/>
              <a:ea typeface="Arial" charset="0"/>
              <a:cs typeface="Arial" charset="0"/>
            </a:endParaRPr>
          </a:p>
          <a:p>
            <a:pPr marL="457200" indent="-457200">
              <a:lnSpc>
                <a:spcPct val="40000"/>
              </a:lnSpc>
              <a:buFont typeface="+mj-lt"/>
              <a:buAutoNum type="arabicPeriod"/>
            </a:pPr>
            <a:endParaRPr lang="en-US" b="1" dirty="0">
              <a:solidFill>
                <a:schemeClr val="accent5">
                  <a:lumMod val="75000"/>
                </a:schemeClr>
              </a:solidFill>
              <a:latin typeface="Arial" charset="0"/>
              <a:ea typeface="Arial" charset="0"/>
              <a:cs typeface="Arial" charset="0"/>
            </a:endParaRPr>
          </a:p>
        </p:txBody>
      </p:sp>
      <p:sp>
        <p:nvSpPr>
          <p:cNvPr id="13" name="Rectangle 12">
            <a:extLst>
              <a:ext uri="{FF2B5EF4-FFF2-40B4-BE49-F238E27FC236}">
                <a16:creationId xmlns:a16="http://schemas.microsoft.com/office/drawing/2014/main" id="{C1476DB3-4070-9440-82EB-A6D0D833E75C}"/>
              </a:ext>
            </a:extLst>
          </p:cNvPr>
          <p:cNvSpPr/>
          <p:nvPr/>
        </p:nvSpPr>
        <p:spPr>
          <a:xfrm>
            <a:off x="5287336" y="1256184"/>
            <a:ext cx="3532813" cy="168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95CDC2-A924-2948-A6C7-AB6273524413}"/>
              </a:ext>
            </a:extLst>
          </p:cNvPr>
          <p:cNvSpPr txBox="1"/>
          <p:nvPr/>
        </p:nvSpPr>
        <p:spPr>
          <a:xfrm>
            <a:off x="4897934" y="4457700"/>
            <a:ext cx="4303215"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APPLfast</a:t>
            </a:r>
            <a:r>
              <a:rPr lang="en-US" sz="1200" dirty="0">
                <a:latin typeface="Arial" panose="020B0604020202020204" pitchFamily="34" charset="0"/>
                <a:cs typeface="Arial" panose="020B0604020202020204" pitchFamily="34" charset="0"/>
              </a:rPr>
              <a:t> reproduction of </a:t>
            </a:r>
            <a:r>
              <a:rPr lang="en-US" sz="1200" dirty="0" err="1">
                <a:latin typeface="Arial" panose="020B0604020202020204" pitchFamily="34" charset="0"/>
                <a:cs typeface="Arial" panose="020B0604020202020204" pitchFamily="34" charset="0"/>
              </a:rPr>
              <a:t>NNLOJet</a:t>
            </a:r>
            <a:r>
              <a:rPr lang="en-US" sz="1200" dirty="0">
                <a:latin typeface="Arial" panose="020B0604020202020204" pitchFamily="34" charset="0"/>
                <a:cs typeface="Arial" panose="020B0604020202020204" pitchFamily="34" charset="0"/>
              </a:rPr>
              <a:t> incl. jet cross section</a:t>
            </a:r>
          </a:p>
        </p:txBody>
      </p:sp>
      <p:sp>
        <p:nvSpPr>
          <p:cNvPr id="6" name="TextBox 5">
            <a:extLst>
              <a:ext uri="{FF2B5EF4-FFF2-40B4-BE49-F238E27FC236}">
                <a16:creationId xmlns:a16="http://schemas.microsoft.com/office/drawing/2014/main" id="{E71E8BC9-6AD4-C04D-B503-13EFD21BB4F4}"/>
              </a:ext>
            </a:extLst>
          </p:cNvPr>
          <p:cNvSpPr txBox="1"/>
          <p:nvPr/>
        </p:nvSpPr>
        <p:spPr>
          <a:xfrm>
            <a:off x="5128570" y="1026199"/>
            <a:ext cx="3828352" cy="307777"/>
          </a:xfrm>
          <a:prstGeom prst="rect">
            <a:avLst/>
          </a:prstGeom>
          <a:noFill/>
        </p:spPr>
        <p:txBody>
          <a:bodyPr wrap="square" rtlCol="0">
            <a:spAutoFit/>
          </a:bodyPr>
          <a:lstStyle/>
          <a:p>
            <a:pPr algn="r"/>
            <a:r>
              <a:rPr lang="en-US" sz="1400" dirty="0" err="1">
                <a:latin typeface="Arial" panose="020B0604020202020204" pitchFamily="34" charset="0"/>
                <a:cs typeface="Arial" panose="020B0604020202020204" pitchFamily="34" charset="0"/>
              </a:rPr>
              <a:t>APPLfast</a:t>
            </a:r>
            <a:r>
              <a:rPr lang="en-US" sz="1400" dirty="0">
                <a:latin typeface="Arial" panose="020B0604020202020204" pitchFamily="34" charset="0"/>
                <a:cs typeface="Arial" panose="020B0604020202020204" pitchFamily="34" charset="0"/>
              </a:rPr>
              <a:t> coll., status report, DIS18</a:t>
            </a:r>
          </a:p>
        </p:txBody>
      </p:sp>
      <p:pic>
        <p:nvPicPr>
          <p:cNvPr id="16" name="Picture 15">
            <a:extLst>
              <a:ext uri="{FF2B5EF4-FFF2-40B4-BE49-F238E27FC236}">
                <a16:creationId xmlns:a16="http://schemas.microsoft.com/office/drawing/2014/main" id="{E152ED48-05AE-0740-9A8E-739D6D2D30EC}"/>
              </a:ext>
            </a:extLst>
          </p:cNvPr>
          <p:cNvPicPr>
            <a:picLocks noChangeAspect="1"/>
          </p:cNvPicPr>
          <p:nvPr/>
        </p:nvPicPr>
        <p:blipFill rotWithShape="1">
          <a:blip r:embed="rId6"/>
          <a:srcRect t="57667" r="69010"/>
          <a:stretch/>
        </p:blipFill>
        <p:spPr>
          <a:xfrm rot="5400000">
            <a:off x="1283566" y="817381"/>
            <a:ext cx="1272462" cy="3179201"/>
          </a:xfrm>
          <a:prstGeom prst="rect">
            <a:avLst/>
          </a:prstGeom>
        </p:spPr>
      </p:pic>
      <p:pic>
        <p:nvPicPr>
          <p:cNvPr id="17" name="Picture 16">
            <a:extLst>
              <a:ext uri="{FF2B5EF4-FFF2-40B4-BE49-F238E27FC236}">
                <a16:creationId xmlns:a16="http://schemas.microsoft.com/office/drawing/2014/main" id="{7884B3F0-3EE8-1C4D-B5BC-A4FDB743F431}"/>
              </a:ext>
            </a:extLst>
          </p:cNvPr>
          <p:cNvPicPr>
            <a:picLocks noChangeAspect="1"/>
          </p:cNvPicPr>
          <p:nvPr/>
        </p:nvPicPr>
        <p:blipFill rotWithShape="1">
          <a:blip r:embed="rId5"/>
          <a:srcRect l="87531" t="57659"/>
          <a:stretch/>
        </p:blipFill>
        <p:spPr>
          <a:xfrm rot="5400000">
            <a:off x="1676463" y="3403365"/>
            <a:ext cx="511897" cy="3179372"/>
          </a:xfrm>
          <a:prstGeom prst="rect">
            <a:avLst/>
          </a:prstGeom>
        </p:spPr>
      </p:pic>
      <p:pic>
        <p:nvPicPr>
          <p:cNvPr id="18" name="Picture 17">
            <a:extLst>
              <a:ext uri="{FF2B5EF4-FFF2-40B4-BE49-F238E27FC236}">
                <a16:creationId xmlns:a16="http://schemas.microsoft.com/office/drawing/2014/main" id="{CBC2E719-CC65-494B-B036-C5CF777527F5}"/>
              </a:ext>
            </a:extLst>
          </p:cNvPr>
          <p:cNvPicPr>
            <a:picLocks noChangeAspect="1"/>
          </p:cNvPicPr>
          <p:nvPr/>
        </p:nvPicPr>
        <p:blipFill rotWithShape="1">
          <a:blip r:embed="rId5"/>
          <a:srcRect l="87531" t="57659"/>
          <a:stretch/>
        </p:blipFill>
        <p:spPr>
          <a:xfrm rot="5400000">
            <a:off x="1660701" y="1659345"/>
            <a:ext cx="511897" cy="3179372"/>
          </a:xfrm>
          <a:prstGeom prst="rect">
            <a:avLst/>
          </a:prstGeom>
        </p:spPr>
      </p:pic>
      <p:sp>
        <p:nvSpPr>
          <p:cNvPr id="19" name="Rectangle 18">
            <a:extLst>
              <a:ext uri="{FF2B5EF4-FFF2-40B4-BE49-F238E27FC236}">
                <a16:creationId xmlns:a16="http://schemas.microsoft.com/office/drawing/2014/main" id="{EFAC0085-791C-1845-9651-EB591BB8B88C}"/>
              </a:ext>
            </a:extLst>
          </p:cNvPr>
          <p:cNvSpPr/>
          <p:nvPr/>
        </p:nvSpPr>
        <p:spPr>
          <a:xfrm>
            <a:off x="3503100" y="4077496"/>
            <a:ext cx="802200" cy="316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E81060-047D-3848-A796-1510A7A4AE3A}"/>
              </a:ext>
            </a:extLst>
          </p:cNvPr>
          <p:cNvSpPr/>
          <p:nvPr/>
        </p:nvSpPr>
        <p:spPr>
          <a:xfrm>
            <a:off x="3452300" y="4839496"/>
            <a:ext cx="103700" cy="316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C0D12A1-4255-8D4E-B393-5F18B10E3EC0}"/>
              </a:ext>
            </a:extLst>
          </p:cNvPr>
          <p:cNvSpPr txBox="1"/>
          <p:nvPr/>
        </p:nvSpPr>
        <p:spPr>
          <a:xfrm>
            <a:off x="1039314" y="2567954"/>
            <a:ext cx="1888698" cy="369332"/>
          </a:xfrm>
          <a:prstGeom prst="rect">
            <a:avLst/>
          </a:prstGeom>
          <a:noFill/>
        </p:spPr>
        <p:txBody>
          <a:bodyPr wrap="square" rtlCol="0">
            <a:spAutoFit/>
          </a:bodyPr>
          <a:lstStyle/>
          <a:p>
            <a:r>
              <a:rPr lang="en-US" dirty="0" err="1">
                <a:solidFill>
                  <a:srgbClr val="172AB4"/>
                </a:solidFill>
              </a:rPr>
              <a:t>μ</a:t>
            </a:r>
            <a:r>
              <a:rPr lang="en-US" sz="1200" dirty="0" err="1">
                <a:solidFill>
                  <a:srgbClr val="172AB4"/>
                </a:solidFill>
              </a:rPr>
              <a:t>R</a:t>
            </a:r>
            <a:r>
              <a:rPr lang="en-US" dirty="0">
                <a:solidFill>
                  <a:srgbClr val="172AB4"/>
                </a:solidFill>
              </a:rPr>
              <a:t>=</a:t>
            </a:r>
            <a:r>
              <a:rPr lang="en-US" dirty="0" err="1">
                <a:solidFill>
                  <a:srgbClr val="172AB4"/>
                </a:solidFill>
              </a:rPr>
              <a:t>μ</a:t>
            </a:r>
            <a:r>
              <a:rPr lang="en-US" sz="1200" dirty="0" err="1">
                <a:solidFill>
                  <a:srgbClr val="172AB4"/>
                </a:solidFill>
              </a:rPr>
              <a:t>F</a:t>
            </a:r>
            <a:r>
              <a:rPr lang="en-US" dirty="0">
                <a:solidFill>
                  <a:srgbClr val="172AB4"/>
                </a:solidFill>
              </a:rPr>
              <a:t>=</a:t>
            </a:r>
            <a:r>
              <a:rPr lang="en-US" dirty="0" err="1">
                <a:solidFill>
                  <a:srgbClr val="172AB4"/>
                </a:solidFill>
              </a:rPr>
              <a:t>pt</a:t>
            </a:r>
            <a:r>
              <a:rPr lang="en-US" baseline="30000" dirty="0" err="1">
                <a:solidFill>
                  <a:srgbClr val="172AB4"/>
                </a:solidFill>
              </a:rPr>
              <a:t>max</a:t>
            </a:r>
            <a:endParaRPr lang="en-US" baseline="30000" dirty="0">
              <a:solidFill>
                <a:srgbClr val="172AB4"/>
              </a:solidFill>
            </a:endParaRPr>
          </a:p>
        </p:txBody>
      </p:sp>
      <p:sp>
        <p:nvSpPr>
          <p:cNvPr id="22" name="TextBox 21">
            <a:extLst>
              <a:ext uri="{FF2B5EF4-FFF2-40B4-BE49-F238E27FC236}">
                <a16:creationId xmlns:a16="http://schemas.microsoft.com/office/drawing/2014/main" id="{8FBEA164-D0E3-C445-A071-786DC596036F}"/>
              </a:ext>
            </a:extLst>
          </p:cNvPr>
          <p:cNvSpPr txBox="1"/>
          <p:nvPr/>
        </p:nvSpPr>
        <p:spPr>
          <a:xfrm>
            <a:off x="1003292" y="4304006"/>
            <a:ext cx="1888698" cy="369332"/>
          </a:xfrm>
          <a:prstGeom prst="rect">
            <a:avLst/>
          </a:prstGeom>
          <a:noFill/>
        </p:spPr>
        <p:txBody>
          <a:bodyPr wrap="square" rtlCol="0">
            <a:spAutoFit/>
          </a:bodyPr>
          <a:lstStyle/>
          <a:p>
            <a:r>
              <a:rPr lang="en-US" dirty="0" err="1">
                <a:solidFill>
                  <a:srgbClr val="172AB4"/>
                </a:solidFill>
              </a:rPr>
              <a:t>μ</a:t>
            </a:r>
            <a:r>
              <a:rPr lang="en-US" sz="1200" dirty="0" err="1">
                <a:solidFill>
                  <a:srgbClr val="172AB4"/>
                </a:solidFill>
              </a:rPr>
              <a:t>R</a:t>
            </a:r>
            <a:r>
              <a:rPr lang="en-US" dirty="0">
                <a:solidFill>
                  <a:srgbClr val="172AB4"/>
                </a:solidFill>
              </a:rPr>
              <a:t>=</a:t>
            </a:r>
            <a:r>
              <a:rPr lang="en-US" dirty="0" err="1">
                <a:solidFill>
                  <a:srgbClr val="172AB4"/>
                </a:solidFill>
              </a:rPr>
              <a:t>μ</a:t>
            </a:r>
            <a:r>
              <a:rPr lang="en-US" sz="1200" dirty="0" err="1">
                <a:solidFill>
                  <a:srgbClr val="172AB4"/>
                </a:solidFill>
              </a:rPr>
              <a:t>F</a:t>
            </a:r>
            <a:r>
              <a:rPr lang="en-US" dirty="0">
                <a:solidFill>
                  <a:srgbClr val="172AB4"/>
                </a:solidFill>
              </a:rPr>
              <a:t>=</a:t>
            </a:r>
            <a:r>
              <a:rPr lang="en-US" dirty="0" err="1">
                <a:solidFill>
                  <a:srgbClr val="172AB4"/>
                </a:solidFill>
              </a:rPr>
              <a:t>pt</a:t>
            </a:r>
            <a:r>
              <a:rPr lang="en-US" baseline="30000" dirty="0" err="1">
                <a:solidFill>
                  <a:srgbClr val="172AB4"/>
                </a:solidFill>
              </a:rPr>
              <a:t>jet</a:t>
            </a:r>
            <a:endParaRPr lang="en-US" baseline="30000" dirty="0">
              <a:solidFill>
                <a:srgbClr val="172AB4"/>
              </a:solidFill>
            </a:endParaRPr>
          </a:p>
        </p:txBody>
      </p:sp>
    </p:spTree>
    <p:extLst>
      <p:ext uri="{BB962C8B-B14F-4D97-AF65-F5344CB8AC3E}">
        <p14:creationId xmlns:p14="http://schemas.microsoft.com/office/powerpoint/2010/main" val="376094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FD3639-E424-DA4F-B6D7-3BDBD1B5B74D}"/>
              </a:ext>
            </a:extLst>
          </p:cNvPr>
          <p:cNvPicPr>
            <a:picLocks noChangeAspect="1"/>
          </p:cNvPicPr>
          <p:nvPr/>
        </p:nvPicPr>
        <p:blipFill>
          <a:blip r:embed="rId3"/>
          <a:stretch>
            <a:fillRect/>
          </a:stretch>
        </p:blipFill>
        <p:spPr>
          <a:xfrm rot="5400000">
            <a:off x="1004608" y="1850804"/>
            <a:ext cx="3304123" cy="5090861"/>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top quark pair differential cross sections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14</a:t>
            </a:fld>
            <a:endParaRPr lang="en-US"/>
          </a:p>
        </p:txBody>
      </p:sp>
      <p:sp>
        <p:nvSpPr>
          <p:cNvPr id="12" name="TextBox 11">
            <a:extLst>
              <a:ext uri="{FF2B5EF4-FFF2-40B4-BE49-F238E27FC236}">
                <a16:creationId xmlns:a16="http://schemas.microsoft.com/office/drawing/2014/main" id="{5482A6E0-BA0A-5149-AB1C-3DC2AEC7B227}"/>
              </a:ext>
            </a:extLst>
          </p:cNvPr>
          <p:cNvSpPr txBox="1"/>
          <p:nvPr/>
        </p:nvSpPr>
        <p:spPr>
          <a:xfrm>
            <a:off x="609258" y="984648"/>
            <a:ext cx="4818005" cy="1725152"/>
          </a:xfrm>
          <a:prstGeom prst="rect">
            <a:avLst/>
          </a:prstGeom>
          <a:noFill/>
        </p:spPr>
        <p:txBody>
          <a:bodyPr wrap="square" rtlCol="0">
            <a:spAutoFit/>
          </a:bodyPr>
          <a:lstStyle/>
          <a:p>
            <a:pPr>
              <a:lnSpc>
                <a:spcPct val="130000"/>
              </a:lnSpc>
            </a:pPr>
            <a:r>
              <a:rPr lang="en-US" dirty="0">
                <a:solidFill>
                  <a:srgbClr val="FF0000"/>
                </a:solidFill>
                <a:latin typeface="Arial" panose="020B0604020202020204" pitchFamily="34" charset="0"/>
                <a:ea typeface="Tahoma" charset="0"/>
                <a:cs typeface="Arial" panose="020B0604020202020204" pitchFamily="34" charset="0"/>
              </a:rPr>
              <a:t>mainly via gg channel – constraints on </a:t>
            </a:r>
            <a:r>
              <a:rPr lang="en-US" b="1" dirty="0">
                <a:solidFill>
                  <a:srgbClr val="FF0000"/>
                </a:solidFill>
                <a:latin typeface="Arial" panose="020B0604020202020204" pitchFamily="34" charset="0"/>
                <a:ea typeface="Tahoma" charset="0"/>
                <a:cs typeface="Arial" panose="020B0604020202020204" pitchFamily="34" charset="0"/>
              </a:rPr>
              <a:t>gluon</a:t>
            </a:r>
          </a:p>
          <a:p>
            <a:pPr>
              <a:lnSpc>
                <a:spcPct val="30000"/>
              </a:lnSpc>
            </a:pPr>
            <a:endParaRPr lang="en-US" sz="2000" b="1" dirty="0">
              <a:solidFill>
                <a:srgbClr val="FF0000"/>
              </a:solidFill>
              <a:latin typeface="Arial" panose="020B0604020202020204" pitchFamily="34" charset="0"/>
              <a:ea typeface="Tahoma" charset="0"/>
              <a:cs typeface="Arial" panose="020B0604020202020204" pitchFamily="34" charset="0"/>
            </a:endParaRPr>
          </a:p>
          <a:p>
            <a:pPr>
              <a:lnSpc>
                <a:spcPct val="130000"/>
              </a:lnSpc>
            </a:pPr>
            <a:r>
              <a:rPr lang="en-US" sz="1600" b="1" dirty="0">
                <a:latin typeface="Arial" panose="020B0604020202020204" pitchFamily="34" charset="0"/>
                <a:ea typeface="Tahoma" charset="0"/>
                <a:cs typeface="Arial" panose="020B0604020202020204" pitchFamily="34" charset="0"/>
              </a:rPr>
              <a:t>wealth of useful top measurements from ATLAS</a:t>
            </a:r>
          </a:p>
          <a:p>
            <a:pPr>
              <a:lnSpc>
                <a:spcPct val="20000"/>
              </a:lnSpc>
            </a:pPr>
            <a:endParaRPr lang="en-US" sz="1600" dirty="0">
              <a:latin typeface="Arial" panose="020B0604020202020204" pitchFamily="34" charset="0"/>
              <a:ea typeface="Tahoma" charset="0"/>
              <a:cs typeface="Arial" panose="020B0604020202020204" pitchFamily="34" charset="0"/>
            </a:endParaRPr>
          </a:p>
          <a:p>
            <a:pPr>
              <a:lnSpc>
                <a:spcPct val="130000"/>
              </a:lnSpc>
            </a:pPr>
            <a:r>
              <a:rPr lang="en-US" sz="1400" dirty="0">
                <a:latin typeface="Arial" panose="020B0604020202020204" pitchFamily="34" charset="0"/>
                <a:ea typeface="Tahoma" charset="0"/>
                <a:cs typeface="Arial" panose="020B0604020202020204" pitchFamily="34" charset="0"/>
              </a:rPr>
              <a:t>EG. dilepton channel ttbar measurement (8TeV, 20.2 fb</a:t>
            </a:r>
            <a:r>
              <a:rPr lang="en-US" sz="1400" baseline="30000" dirty="0">
                <a:latin typeface="Arial" panose="020B0604020202020204" pitchFamily="34" charset="0"/>
                <a:ea typeface="Tahoma" charset="0"/>
                <a:cs typeface="Arial" panose="020B0604020202020204" pitchFamily="34" charset="0"/>
              </a:rPr>
              <a:t>-1</a:t>
            </a:r>
            <a:r>
              <a:rPr lang="en-US" sz="1400" dirty="0">
                <a:latin typeface="Arial" panose="020B0604020202020204" pitchFamily="34" charset="0"/>
                <a:ea typeface="Tahoma" charset="0"/>
                <a:cs typeface="Arial" panose="020B0604020202020204" pitchFamily="34" charset="0"/>
              </a:rPr>
              <a:t>); </a:t>
            </a:r>
            <a:r>
              <a:rPr lang="en-US" sz="1400" dirty="0">
                <a:solidFill>
                  <a:srgbClr val="FF0000"/>
                </a:solidFill>
                <a:latin typeface="Arial" panose="020B0604020202020204" pitchFamily="34" charset="0"/>
                <a:ea typeface="Tahoma" charset="0"/>
                <a:cs typeface="Arial" panose="020B0604020202020204" pitchFamily="34" charset="0"/>
              </a:rPr>
              <a:t>comparison of </a:t>
            </a:r>
            <a:r>
              <a:rPr lang="en-US" sz="1400" dirty="0" err="1">
                <a:solidFill>
                  <a:srgbClr val="FF0000"/>
                </a:solidFill>
                <a:latin typeface="Arial" panose="020B0604020202020204" pitchFamily="34" charset="0"/>
                <a:ea typeface="Tahoma" charset="0"/>
                <a:cs typeface="Arial" panose="020B0604020202020204" pitchFamily="34" charset="0"/>
              </a:rPr>
              <a:t>normalised</a:t>
            </a:r>
            <a:r>
              <a:rPr lang="en-US" sz="1400" dirty="0">
                <a:solidFill>
                  <a:srgbClr val="FF0000"/>
                </a:solidFill>
                <a:latin typeface="Arial" panose="020B0604020202020204" pitchFamily="34" charset="0"/>
                <a:ea typeface="Tahoma" charset="0"/>
                <a:cs typeface="Arial" panose="020B0604020202020204" pitchFamily="34" charset="0"/>
              </a:rPr>
              <a:t> cross sections to NLO QCD, corrected for QED FSR ↓</a:t>
            </a:r>
          </a:p>
        </p:txBody>
      </p:sp>
      <p:sp>
        <p:nvSpPr>
          <p:cNvPr id="17" name="Rectangle 16">
            <a:extLst>
              <a:ext uri="{FF2B5EF4-FFF2-40B4-BE49-F238E27FC236}">
                <a16:creationId xmlns:a16="http://schemas.microsoft.com/office/drawing/2014/main" id="{E1A03F93-FC5B-E84C-8478-30908ECE071A}"/>
              </a:ext>
            </a:extLst>
          </p:cNvPr>
          <p:cNvSpPr/>
          <p:nvPr/>
        </p:nvSpPr>
        <p:spPr>
          <a:xfrm>
            <a:off x="156691" y="5729074"/>
            <a:ext cx="2060658"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804</a:t>
            </a:r>
          </a:p>
        </p:txBody>
      </p:sp>
      <p:pic>
        <p:nvPicPr>
          <p:cNvPr id="7" name="Picture 6">
            <a:extLst>
              <a:ext uri="{FF2B5EF4-FFF2-40B4-BE49-F238E27FC236}">
                <a16:creationId xmlns:a16="http://schemas.microsoft.com/office/drawing/2014/main" id="{949EFEE4-4105-2844-9684-99B96DD9F94A}"/>
              </a:ext>
            </a:extLst>
          </p:cNvPr>
          <p:cNvPicPr>
            <a:picLocks noChangeAspect="1"/>
          </p:cNvPicPr>
          <p:nvPr/>
        </p:nvPicPr>
        <p:blipFill>
          <a:blip r:embed="rId4"/>
          <a:stretch>
            <a:fillRect/>
          </a:stretch>
        </p:blipFill>
        <p:spPr>
          <a:xfrm>
            <a:off x="5744395" y="955836"/>
            <a:ext cx="2854173" cy="2768598"/>
          </a:xfrm>
          <a:prstGeom prst="rect">
            <a:avLst/>
          </a:prstGeom>
        </p:spPr>
      </p:pic>
      <p:pic>
        <p:nvPicPr>
          <p:cNvPr id="5" name="Picture 4">
            <a:extLst>
              <a:ext uri="{FF2B5EF4-FFF2-40B4-BE49-F238E27FC236}">
                <a16:creationId xmlns:a16="http://schemas.microsoft.com/office/drawing/2014/main" id="{D50343D0-E5DA-E548-972F-8218E025E644}"/>
              </a:ext>
            </a:extLst>
          </p:cNvPr>
          <p:cNvPicPr>
            <a:picLocks noChangeAspect="1"/>
          </p:cNvPicPr>
          <p:nvPr/>
        </p:nvPicPr>
        <p:blipFill>
          <a:blip r:embed="rId5"/>
          <a:stretch>
            <a:fillRect/>
          </a:stretch>
        </p:blipFill>
        <p:spPr>
          <a:xfrm rot="5400000">
            <a:off x="5694068" y="3634667"/>
            <a:ext cx="2862858" cy="2946141"/>
          </a:xfrm>
          <a:prstGeom prst="rect">
            <a:avLst/>
          </a:prstGeom>
        </p:spPr>
      </p:pic>
      <p:sp>
        <p:nvSpPr>
          <p:cNvPr id="11" name="TextBox 10">
            <a:extLst>
              <a:ext uri="{FF2B5EF4-FFF2-40B4-BE49-F238E27FC236}">
                <a16:creationId xmlns:a16="http://schemas.microsoft.com/office/drawing/2014/main" id="{FDFEFB11-AA90-AD49-A9AD-C3E2415DEFA8}"/>
              </a:ext>
            </a:extLst>
          </p:cNvPr>
          <p:cNvSpPr txBox="1"/>
          <p:nvPr/>
        </p:nvSpPr>
        <p:spPr>
          <a:xfrm>
            <a:off x="6151479" y="5785878"/>
            <a:ext cx="123524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gluon</a:t>
            </a:r>
          </a:p>
        </p:txBody>
      </p:sp>
      <p:grpSp>
        <p:nvGrpSpPr>
          <p:cNvPr id="8" name="Group 7">
            <a:extLst>
              <a:ext uri="{FF2B5EF4-FFF2-40B4-BE49-F238E27FC236}">
                <a16:creationId xmlns:a16="http://schemas.microsoft.com/office/drawing/2014/main" id="{F680FA20-9DD2-F742-9052-A1DE773FB6E0}"/>
              </a:ext>
            </a:extLst>
          </p:cNvPr>
          <p:cNvGrpSpPr/>
          <p:nvPr/>
        </p:nvGrpSpPr>
        <p:grpSpPr>
          <a:xfrm>
            <a:off x="361894" y="6185988"/>
            <a:ext cx="4914749" cy="404321"/>
            <a:chOff x="297726" y="6266198"/>
            <a:chExt cx="4914749" cy="404321"/>
          </a:xfrm>
        </p:grpSpPr>
        <p:sp>
          <p:nvSpPr>
            <p:cNvPr id="6" name="Rectangle 5">
              <a:extLst>
                <a:ext uri="{FF2B5EF4-FFF2-40B4-BE49-F238E27FC236}">
                  <a16:creationId xmlns:a16="http://schemas.microsoft.com/office/drawing/2014/main" id="{EF8D4EA2-C90A-AC4A-AA48-0A103CCBFD27}"/>
                </a:ext>
              </a:extLst>
            </p:cNvPr>
            <p:cNvSpPr/>
            <p:nvPr/>
          </p:nvSpPr>
          <p:spPr>
            <a:xfrm>
              <a:off x="297726" y="6266198"/>
              <a:ext cx="4914749" cy="404321"/>
            </a:xfrm>
            <a:prstGeom prst="rect">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B2D16D-961C-904C-B1C8-D8E8C02D6283}"/>
                </a:ext>
              </a:extLst>
            </p:cNvPr>
            <p:cNvPicPr>
              <a:picLocks noChangeAspect="1"/>
            </p:cNvPicPr>
            <p:nvPr/>
          </p:nvPicPr>
          <p:blipFill>
            <a:blip r:embed="rId6"/>
            <a:stretch>
              <a:fillRect/>
            </a:stretch>
          </p:blipFill>
          <p:spPr>
            <a:xfrm>
              <a:off x="1783228" y="6338637"/>
              <a:ext cx="3251481" cy="327193"/>
            </a:xfrm>
            <a:prstGeom prst="rect">
              <a:avLst/>
            </a:prstGeom>
          </p:spPr>
        </p:pic>
        <p:sp>
          <p:nvSpPr>
            <p:cNvPr id="3" name="Rectangle 2">
              <a:extLst>
                <a:ext uri="{FF2B5EF4-FFF2-40B4-BE49-F238E27FC236}">
                  <a16:creationId xmlns:a16="http://schemas.microsoft.com/office/drawing/2014/main" id="{4743F458-5F3F-644D-B589-591D40E59A4A}"/>
                </a:ext>
              </a:extLst>
            </p:cNvPr>
            <p:cNvSpPr/>
            <p:nvPr/>
          </p:nvSpPr>
          <p:spPr>
            <a:xfrm>
              <a:off x="297727" y="6290511"/>
              <a:ext cx="4572000" cy="379078"/>
            </a:xfrm>
            <a:prstGeom prst="rect">
              <a:avLst/>
            </a:prstGeom>
          </p:spPr>
          <p:txBody>
            <a:bodyPr>
              <a:spAutoFit/>
            </a:bodyPr>
            <a:lstStyle/>
            <a:p>
              <a:pPr>
                <a:lnSpc>
                  <a:spcPct val="130000"/>
                </a:lnSpc>
              </a:pPr>
              <a:r>
                <a:rPr lang="en-US" sz="1600" dirty="0">
                  <a:latin typeface="Arial" panose="020B0604020202020204" pitchFamily="34" charset="0"/>
                  <a:ea typeface="Tahoma" charset="0"/>
                  <a:cs typeface="Arial" panose="020B0604020202020204" pitchFamily="34" charset="0"/>
                </a:rPr>
                <a:t>also extracted:</a:t>
              </a:r>
              <a:endParaRPr lang="en-US" sz="1600" dirty="0">
                <a:solidFill>
                  <a:srgbClr val="FF0000"/>
                </a:solidFill>
                <a:latin typeface="Arial" panose="020B0604020202020204" pitchFamily="34" charset="0"/>
                <a:ea typeface="Tahoma" charset="0"/>
                <a:cs typeface="Arial" panose="020B0604020202020204" pitchFamily="34" charset="0"/>
              </a:endParaRPr>
            </a:p>
          </p:txBody>
        </p:sp>
      </p:grpSp>
      <p:pic>
        <p:nvPicPr>
          <p:cNvPr id="14" name="Picture 13">
            <a:extLst>
              <a:ext uri="{FF2B5EF4-FFF2-40B4-BE49-F238E27FC236}">
                <a16:creationId xmlns:a16="http://schemas.microsoft.com/office/drawing/2014/main" id="{BC8BB9A5-B57B-D84B-9245-F119CEF2C0FC}"/>
              </a:ext>
            </a:extLst>
          </p:cNvPr>
          <p:cNvPicPr>
            <a:picLocks noChangeAspect="1"/>
          </p:cNvPicPr>
          <p:nvPr/>
        </p:nvPicPr>
        <p:blipFill>
          <a:blip r:embed="rId7"/>
          <a:stretch>
            <a:fillRect/>
          </a:stretch>
        </p:blipFill>
        <p:spPr>
          <a:xfrm>
            <a:off x="6214908" y="2995227"/>
            <a:ext cx="1849419" cy="351980"/>
          </a:xfrm>
          <a:prstGeom prst="rect">
            <a:avLst/>
          </a:prstGeom>
          <a:noFill/>
          <a:ln>
            <a:noFill/>
          </a:ln>
        </p:spPr>
      </p:pic>
      <p:sp>
        <p:nvSpPr>
          <p:cNvPr id="15" name="TextBox 14">
            <a:extLst>
              <a:ext uri="{FF2B5EF4-FFF2-40B4-BE49-F238E27FC236}">
                <a16:creationId xmlns:a16="http://schemas.microsoft.com/office/drawing/2014/main" id="{B98ACC23-EC77-D342-947A-952222041556}"/>
              </a:ext>
            </a:extLst>
          </p:cNvPr>
          <p:cNvSpPr txBox="1"/>
          <p:nvPr/>
        </p:nvSpPr>
        <p:spPr>
          <a:xfrm>
            <a:off x="6150740" y="4684295"/>
            <a:ext cx="16457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NLO QCD fit</a:t>
            </a:r>
          </a:p>
        </p:txBody>
      </p:sp>
      <p:sp>
        <p:nvSpPr>
          <p:cNvPr id="9" name="TextBox 8">
            <a:extLst>
              <a:ext uri="{FF2B5EF4-FFF2-40B4-BE49-F238E27FC236}">
                <a16:creationId xmlns:a16="http://schemas.microsoft.com/office/drawing/2014/main" id="{DA45AC98-F8E7-224C-AC1E-80A7EC91F35A}"/>
              </a:ext>
            </a:extLst>
          </p:cNvPr>
          <p:cNvSpPr txBox="1"/>
          <p:nvPr/>
        </p:nvSpPr>
        <p:spPr>
          <a:xfrm>
            <a:off x="25400" y="-11467"/>
            <a:ext cx="9144000" cy="323165"/>
          </a:xfrm>
          <a:prstGeom prst="rect">
            <a:avLst/>
          </a:prstGeom>
          <a:solidFill>
            <a:srgbClr val="FFFF00"/>
          </a:solidFill>
        </p:spPr>
        <p:txBody>
          <a:bodyPr wrap="square" rtlCol="0">
            <a:spAutoFit/>
          </a:bodyPr>
          <a:lstStyle/>
          <a:p>
            <a:pPr algn="ctr"/>
            <a:r>
              <a:rPr lang="en-US" sz="1500" dirty="0">
                <a:latin typeface="Arial" panose="020B0604020202020204" pitchFamily="34" charset="0"/>
                <a:cs typeface="Arial" panose="020B0604020202020204" pitchFamily="34" charset="0"/>
              </a:rPr>
              <a:t>CG: replace with results from ATLAS top fit PUB note (ATL-COM-PHYS-2018-388) if public in time</a:t>
            </a:r>
          </a:p>
        </p:txBody>
      </p:sp>
    </p:spTree>
    <p:extLst>
      <p:ext uri="{BB962C8B-B14F-4D97-AF65-F5344CB8AC3E}">
        <p14:creationId xmlns:p14="http://schemas.microsoft.com/office/powerpoint/2010/main" val="186372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ttbar and Z cross sections and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15</a:t>
            </a:fld>
            <a:endParaRPr lang="en-US"/>
          </a:p>
        </p:txBody>
      </p:sp>
      <p:pic>
        <p:nvPicPr>
          <p:cNvPr id="7" name="Picture 6">
            <a:extLst>
              <a:ext uri="{FF2B5EF4-FFF2-40B4-BE49-F238E27FC236}">
                <a16:creationId xmlns:a16="http://schemas.microsoft.com/office/drawing/2014/main" id="{E1431E22-96EC-A140-AF5F-2757689CE82D}"/>
              </a:ext>
            </a:extLst>
          </p:cNvPr>
          <p:cNvPicPr>
            <a:picLocks noChangeAspect="1"/>
          </p:cNvPicPr>
          <p:nvPr/>
        </p:nvPicPr>
        <p:blipFill>
          <a:blip r:embed="rId3"/>
          <a:stretch>
            <a:fillRect/>
          </a:stretch>
        </p:blipFill>
        <p:spPr>
          <a:xfrm rot="5400000">
            <a:off x="926301" y="1380572"/>
            <a:ext cx="3795603" cy="5185801"/>
          </a:xfrm>
          <a:prstGeom prst="rect">
            <a:avLst/>
          </a:prstGeom>
        </p:spPr>
      </p:pic>
      <p:sp>
        <p:nvSpPr>
          <p:cNvPr id="9" name="TextBox 8">
            <a:extLst>
              <a:ext uri="{FF2B5EF4-FFF2-40B4-BE49-F238E27FC236}">
                <a16:creationId xmlns:a16="http://schemas.microsoft.com/office/drawing/2014/main" id="{E46D6DF0-DE63-794F-84C0-761C9D20A3DA}"/>
              </a:ext>
            </a:extLst>
          </p:cNvPr>
          <p:cNvSpPr txBox="1"/>
          <p:nvPr/>
        </p:nvSpPr>
        <p:spPr>
          <a:xfrm>
            <a:off x="718888" y="1089314"/>
            <a:ext cx="8193170" cy="1162819"/>
          </a:xfrm>
          <a:prstGeom prst="rect">
            <a:avLst/>
          </a:prstGeom>
          <a:noFill/>
          <a:ln w="19050">
            <a:noFill/>
          </a:ln>
        </p:spPr>
        <p:txBody>
          <a:bodyPr wrap="square" rtlCol="0">
            <a:spAutoFit/>
          </a:bodyPr>
          <a:lstStyle/>
          <a:p>
            <a:pPr>
              <a:lnSpc>
                <a:spcPct val="120000"/>
              </a:lnSpc>
            </a:pPr>
            <a:r>
              <a:rPr lang="en-US" dirty="0">
                <a:latin typeface="Arial" panose="020B0604020202020204" pitchFamily="34" charset="0"/>
                <a:ea typeface="Tahoma" charset="0"/>
                <a:cs typeface="Arial" panose="020B0604020202020204" pitchFamily="34" charset="0"/>
              </a:rPr>
              <a:t>ttbar and Z inclusive cross sections and their ratios, plus ratios at different CM (7,8,13 </a:t>
            </a:r>
            <a:r>
              <a:rPr lang="en-US" dirty="0" err="1">
                <a:latin typeface="Arial" panose="020B0604020202020204" pitchFamily="34" charset="0"/>
                <a:ea typeface="Tahoma" charset="0"/>
                <a:cs typeface="Arial" panose="020B0604020202020204" pitchFamily="34" charset="0"/>
              </a:rPr>
              <a:t>TeV</a:t>
            </a:r>
            <a:r>
              <a:rPr lang="en-US" dirty="0">
                <a:latin typeface="Arial" panose="020B0604020202020204" pitchFamily="34" charset="0"/>
                <a:ea typeface="Tahoma" charset="0"/>
                <a:cs typeface="Arial" panose="020B0604020202020204" pitchFamily="34" charset="0"/>
              </a:rPr>
              <a:t>)</a:t>
            </a:r>
          </a:p>
          <a:p>
            <a:pPr>
              <a:lnSpc>
                <a:spcPct val="120000"/>
              </a:lnSpc>
            </a:pPr>
            <a:r>
              <a:rPr lang="en-US" dirty="0">
                <a:latin typeface="Arial" panose="020B0604020202020204" pitchFamily="34" charset="0"/>
                <a:ea typeface="Tahoma" charset="0"/>
                <a:cs typeface="Arial" panose="020B0604020202020204" pitchFamily="34" charset="0"/>
              </a:rPr>
              <a:t>   </a:t>
            </a:r>
          </a:p>
          <a:p>
            <a:pPr>
              <a:lnSpc>
                <a:spcPct val="10000"/>
              </a:lnSpc>
            </a:pPr>
            <a:endParaRPr lang="en-US" dirty="0">
              <a:latin typeface="Arial" panose="020B0604020202020204" pitchFamily="34" charset="0"/>
              <a:ea typeface="Tahoma" charset="0"/>
              <a:cs typeface="Arial" panose="020B0604020202020204" pitchFamily="34" charset="0"/>
            </a:endParaRPr>
          </a:p>
        </p:txBody>
      </p:sp>
      <p:sp>
        <p:nvSpPr>
          <p:cNvPr id="12" name="TextBox 11">
            <a:extLst>
              <a:ext uri="{FF2B5EF4-FFF2-40B4-BE49-F238E27FC236}">
                <a16:creationId xmlns:a16="http://schemas.microsoft.com/office/drawing/2014/main" id="{38F0A4C7-953A-B14F-845D-4A8F6BF4741B}"/>
              </a:ext>
            </a:extLst>
          </p:cNvPr>
          <p:cNvSpPr txBox="1"/>
          <p:nvPr/>
        </p:nvSpPr>
        <p:spPr>
          <a:xfrm>
            <a:off x="622500" y="5894459"/>
            <a:ext cx="7581700" cy="394147"/>
          </a:xfrm>
          <a:prstGeom prst="rect">
            <a:avLst/>
          </a:prstGeom>
          <a:noFill/>
          <a:ln w="19050">
            <a:noFill/>
          </a:ln>
        </p:spPr>
        <p:txBody>
          <a:bodyPr wrap="square" rtlCol="0">
            <a:spAutoFit/>
          </a:bodyPr>
          <a:lstStyle/>
          <a:p>
            <a:pPr>
              <a:lnSpc>
                <a:spcPct val="120000"/>
              </a:lnSpc>
            </a:pPr>
            <a:r>
              <a:rPr lang="en-US" dirty="0">
                <a:latin typeface="Arial" panose="020B0604020202020204" pitchFamily="34" charset="0"/>
                <a:ea typeface="Tahoma" charset="0"/>
                <a:cs typeface="Arial" panose="020B0604020202020204" pitchFamily="34" charset="0"/>
              </a:rPr>
              <a:t>constraints on </a:t>
            </a:r>
            <a:r>
              <a:rPr lang="en-US" b="1" dirty="0">
                <a:solidFill>
                  <a:srgbClr val="FF0000"/>
                </a:solidFill>
                <a:latin typeface="Arial" panose="020B0604020202020204" pitchFamily="34" charset="0"/>
                <a:ea typeface="Tahoma" charset="0"/>
                <a:cs typeface="Arial" panose="020B0604020202020204" pitchFamily="34" charset="0"/>
              </a:rPr>
              <a:t>gluon </a:t>
            </a:r>
            <a:r>
              <a:rPr lang="en-US" dirty="0">
                <a:latin typeface="Arial" panose="020B0604020202020204" pitchFamily="34" charset="0"/>
                <a:ea typeface="Tahoma" charset="0"/>
                <a:cs typeface="Arial" panose="020B0604020202020204" pitchFamily="34" charset="0"/>
              </a:rPr>
              <a:t>(</a:t>
            </a:r>
            <a:r>
              <a:rPr lang="en-US" dirty="0" err="1">
                <a:latin typeface="Arial" panose="020B0604020202020204" pitchFamily="34" charset="0"/>
                <a:ea typeface="Tahoma" charset="0"/>
                <a:cs typeface="Arial" panose="020B0604020202020204" pitchFamily="34" charset="0"/>
              </a:rPr>
              <a:t>Z,ttbar</a:t>
            </a:r>
            <a:r>
              <a:rPr lang="en-US" dirty="0">
                <a:latin typeface="Arial" panose="020B0604020202020204" pitchFamily="34" charset="0"/>
                <a:ea typeface="Tahoma" charset="0"/>
                <a:cs typeface="Arial" panose="020B0604020202020204" pitchFamily="34" charset="0"/>
              </a:rPr>
              <a:t>; shown), and </a:t>
            </a:r>
            <a:r>
              <a:rPr lang="en-US" b="1" dirty="0">
                <a:solidFill>
                  <a:srgbClr val="FF0000"/>
                </a:solidFill>
                <a:latin typeface="Arial" panose="020B0604020202020204" pitchFamily="34" charset="0"/>
                <a:ea typeface="Tahoma" charset="0"/>
                <a:cs typeface="Arial" panose="020B0604020202020204" pitchFamily="34" charset="0"/>
              </a:rPr>
              <a:t>light quark sea </a:t>
            </a:r>
            <a:r>
              <a:rPr lang="en-US" dirty="0">
                <a:latin typeface="Arial" panose="020B0604020202020204" pitchFamily="34" charset="0"/>
                <a:ea typeface="Tahoma" charset="0"/>
                <a:cs typeface="Arial" panose="020B0604020202020204" pitchFamily="34" charset="0"/>
              </a:rPr>
              <a:t>(Z)</a:t>
            </a:r>
          </a:p>
        </p:txBody>
      </p:sp>
      <p:pic>
        <p:nvPicPr>
          <p:cNvPr id="10" name="Picture 9">
            <a:extLst>
              <a:ext uri="{FF2B5EF4-FFF2-40B4-BE49-F238E27FC236}">
                <a16:creationId xmlns:a16="http://schemas.microsoft.com/office/drawing/2014/main" id="{36F86324-AD7E-844C-B2D2-DB091A177B73}"/>
              </a:ext>
            </a:extLst>
          </p:cNvPr>
          <p:cNvPicPr>
            <a:picLocks noChangeAspect="1"/>
          </p:cNvPicPr>
          <p:nvPr/>
        </p:nvPicPr>
        <p:blipFill>
          <a:blip r:embed="rId4"/>
          <a:stretch>
            <a:fillRect/>
          </a:stretch>
        </p:blipFill>
        <p:spPr>
          <a:xfrm>
            <a:off x="5304709" y="2288018"/>
            <a:ext cx="3581949" cy="3480693"/>
          </a:xfrm>
          <a:prstGeom prst="rect">
            <a:avLst/>
          </a:prstGeom>
        </p:spPr>
      </p:pic>
      <p:sp>
        <p:nvSpPr>
          <p:cNvPr id="11" name="Rectangle 10">
            <a:extLst>
              <a:ext uri="{FF2B5EF4-FFF2-40B4-BE49-F238E27FC236}">
                <a16:creationId xmlns:a16="http://schemas.microsoft.com/office/drawing/2014/main" id="{3E7EAAFB-5CCF-524B-B6D9-48C2CC6D96D1}"/>
              </a:ext>
            </a:extLst>
          </p:cNvPr>
          <p:cNvSpPr/>
          <p:nvPr/>
        </p:nvSpPr>
        <p:spPr>
          <a:xfrm>
            <a:off x="766680" y="2056359"/>
            <a:ext cx="1942254"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JHEP02 (2017) 117</a:t>
            </a:r>
          </a:p>
        </p:txBody>
      </p:sp>
      <p:sp>
        <p:nvSpPr>
          <p:cNvPr id="13" name="TextBox 12">
            <a:extLst>
              <a:ext uri="{FF2B5EF4-FFF2-40B4-BE49-F238E27FC236}">
                <a16:creationId xmlns:a16="http://schemas.microsoft.com/office/drawing/2014/main" id="{3EFC3505-D763-F242-BF8F-25C1E7FCDA5F}"/>
              </a:ext>
            </a:extLst>
          </p:cNvPr>
          <p:cNvSpPr txBox="1"/>
          <p:nvPr/>
        </p:nvSpPr>
        <p:spPr>
          <a:xfrm>
            <a:off x="5932630" y="3305616"/>
            <a:ext cx="123524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gluon</a:t>
            </a:r>
          </a:p>
        </p:txBody>
      </p:sp>
      <p:sp>
        <p:nvSpPr>
          <p:cNvPr id="16" name="TextBox 15">
            <a:extLst>
              <a:ext uri="{FF2B5EF4-FFF2-40B4-BE49-F238E27FC236}">
                <a16:creationId xmlns:a16="http://schemas.microsoft.com/office/drawing/2014/main" id="{8CB1CADE-4AED-E647-8089-93DBB5EC4AD8}"/>
              </a:ext>
            </a:extLst>
          </p:cNvPr>
          <p:cNvSpPr txBox="1"/>
          <p:nvPr/>
        </p:nvSpPr>
        <p:spPr>
          <a:xfrm>
            <a:off x="741280" y="1671295"/>
            <a:ext cx="8033417" cy="642676"/>
          </a:xfrm>
          <a:prstGeom prst="rect">
            <a:avLst/>
          </a:prstGeom>
          <a:noFill/>
          <a:ln w="19050">
            <a:noFill/>
          </a:ln>
        </p:spPr>
        <p:txBody>
          <a:bodyPr wrap="square" rtlCol="0">
            <a:spAutoFit/>
          </a:bodyPr>
          <a:lstStyle/>
          <a:p>
            <a:pPr algn="r">
              <a:lnSpc>
                <a:spcPct val="120000"/>
              </a:lnSpc>
            </a:pPr>
            <a:r>
              <a:rPr lang="en-US" dirty="0">
                <a:solidFill>
                  <a:srgbClr val="FF0000"/>
                </a:solidFill>
                <a:latin typeface="Arial" panose="020B0604020202020204" pitchFamily="34" charset="0"/>
                <a:ea typeface="Tahoma" charset="0"/>
                <a:cs typeface="Arial" panose="020B0604020202020204" pitchFamily="34" charset="0"/>
              </a:rPr>
              <a:t>state-of-the-art theory: </a:t>
            </a:r>
          </a:p>
          <a:p>
            <a:pPr algn="r">
              <a:lnSpc>
                <a:spcPct val="120000"/>
              </a:lnSpc>
            </a:pPr>
            <a:r>
              <a:rPr lang="en-US" sz="1300" b="1" dirty="0">
                <a:latin typeface="Arial" panose="020B0604020202020204" pitchFamily="34" charset="0"/>
                <a:ea typeface="Tahoma" charset="0"/>
                <a:cs typeface="Arial" panose="020B0604020202020204" pitchFamily="34" charset="0"/>
              </a:rPr>
              <a:t>Z</a:t>
            </a:r>
            <a:r>
              <a:rPr lang="en-US" sz="1300" dirty="0">
                <a:latin typeface="Arial" panose="020B0604020202020204" pitchFamily="34" charset="0"/>
                <a:ea typeface="Tahoma" charset="0"/>
                <a:cs typeface="Arial" panose="020B0604020202020204" pitchFamily="34" charset="0"/>
              </a:rPr>
              <a:t>: NLO QCD (DYNNLO) + NLO EW (FEWZ); </a:t>
            </a:r>
            <a:r>
              <a:rPr lang="en-US" sz="1300" b="1" dirty="0">
                <a:latin typeface="Arial" panose="020B0604020202020204" pitchFamily="34" charset="0"/>
                <a:ea typeface="Tahoma" charset="0"/>
                <a:cs typeface="Arial" panose="020B0604020202020204" pitchFamily="34" charset="0"/>
              </a:rPr>
              <a:t>ttbar</a:t>
            </a:r>
            <a:r>
              <a:rPr lang="en-US" sz="1300" dirty="0">
                <a:latin typeface="Arial" panose="020B0604020202020204" pitchFamily="34" charset="0"/>
                <a:ea typeface="Tahoma" charset="0"/>
                <a:cs typeface="Arial" panose="020B0604020202020204" pitchFamily="34" charset="0"/>
              </a:rPr>
              <a:t>: NNLO+NNLL (Top++)</a:t>
            </a:r>
          </a:p>
        </p:txBody>
      </p:sp>
    </p:spTree>
    <p:extLst>
      <p:ext uri="{BB962C8B-B14F-4D97-AF65-F5344CB8AC3E}">
        <p14:creationId xmlns:p14="http://schemas.microsoft.com/office/powerpoint/2010/main" val="3558885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t>
            </a:r>
            <a:r>
              <a:rPr lang="en-US" sz="2900" dirty="0" err="1">
                <a:solidFill>
                  <a:srgbClr val="FF0000"/>
                </a:solidFill>
                <a:latin typeface="Arial"/>
                <a:cs typeface="Arial"/>
              </a:rPr>
              <a:t>ptZ</a:t>
            </a:r>
            <a:endParaRPr lang="en-US" sz="2000" dirty="0">
              <a:solidFill>
                <a:srgbClr val="FF0000"/>
              </a:solidFill>
              <a:latin typeface="Arial"/>
              <a:cs typeface="Arial"/>
            </a:endParaRPr>
          </a:p>
        </p:txBody>
      </p:sp>
      <p:pic>
        <p:nvPicPr>
          <p:cNvPr id="5" name="Picture 4">
            <a:extLst>
              <a:ext uri="{FF2B5EF4-FFF2-40B4-BE49-F238E27FC236}">
                <a16:creationId xmlns:a16="http://schemas.microsoft.com/office/drawing/2014/main" id="{34F892A4-BE2E-4A4D-9E08-FB472C867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17" y="1059551"/>
            <a:ext cx="4681074" cy="3491452"/>
          </a:xfrm>
          <a:prstGeom prst="rect">
            <a:avLst/>
          </a:prstGeom>
        </p:spPr>
      </p:pic>
      <p:pic>
        <p:nvPicPr>
          <p:cNvPr id="6" name="Picture 5">
            <a:extLst>
              <a:ext uri="{FF2B5EF4-FFF2-40B4-BE49-F238E27FC236}">
                <a16:creationId xmlns:a16="http://schemas.microsoft.com/office/drawing/2014/main" id="{74A4C2F8-D75F-6142-BF05-FC0DF7BA9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386" y="1002506"/>
            <a:ext cx="3812314" cy="2702717"/>
          </a:xfrm>
          <a:prstGeom prst="rect">
            <a:avLst/>
          </a:prstGeom>
        </p:spPr>
      </p:pic>
      <p:pic>
        <p:nvPicPr>
          <p:cNvPr id="8" name="Picture 7">
            <a:extLst>
              <a:ext uri="{FF2B5EF4-FFF2-40B4-BE49-F238E27FC236}">
                <a16:creationId xmlns:a16="http://schemas.microsoft.com/office/drawing/2014/main" id="{28A888A0-23E6-1B45-AD51-9A1655CE1789}"/>
              </a:ext>
            </a:extLst>
          </p:cNvPr>
          <p:cNvPicPr>
            <a:picLocks noChangeAspect="1"/>
          </p:cNvPicPr>
          <p:nvPr/>
        </p:nvPicPr>
        <p:blipFill>
          <a:blip r:embed="rId5"/>
          <a:stretch>
            <a:fillRect/>
          </a:stretch>
        </p:blipFill>
        <p:spPr>
          <a:xfrm>
            <a:off x="5326493" y="3825685"/>
            <a:ext cx="3340100" cy="1459981"/>
          </a:xfrm>
          <a:prstGeom prst="rect">
            <a:avLst/>
          </a:prstGeom>
          <a:ln>
            <a:solidFill>
              <a:schemeClr val="tx1"/>
            </a:solidFill>
          </a:ln>
        </p:spPr>
      </p:pic>
      <p:sp>
        <p:nvSpPr>
          <p:cNvPr id="9" name="Rectangle 8">
            <a:extLst>
              <a:ext uri="{FF2B5EF4-FFF2-40B4-BE49-F238E27FC236}">
                <a16:creationId xmlns:a16="http://schemas.microsoft.com/office/drawing/2014/main" id="{BEDA6D96-E9F0-FB42-A805-4FC6F0C1C008}"/>
              </a:ext>
            </a:extLst>
          </p:cNvPr>
          <p:cNvSpPr/>
          <p:nvPr/>
        </p:nvSpPr>
        <p:spPr>
          <a:xfrm>
            <a:off x="5905151" y="329956"/>
            <a:ext cx="2799542" cy="580415"/>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JHEP09 (2014) 145 </a:t>
            </a:r>
          </a:p>
          <a:p>
            <a:pPr algn="r">
              <a:lnSpc>
                <a:spcPct val="110000"/>
              </a:lnSpc>
            </a:pPr>
            <a:r>
              <a:rPr lang="en-US" sz="1500" dirty="0">
                <a:latin typeface="Arial" panose="020B0604020202020204" pitchFamily="34" charset="0"/>
                <a:cs typeface="Arial" panose="020B0604020202020204" pitchFamily="34" charset="0"/>
              </a:rPr>
              <a:t> EPJ C76 (2016) 291</a:t>
            </a:r>
          </a:p>
        </p:txBody>
      </p:sp>
      <p:sp>
        <p:nvSpPr>
          <p:cNvPr id="10" name="TextBox 9">
            <a:extLst>
              <a:ext uri="{FF2B5EF4-FFF2-40B4-BE49-F238E27FC236}">
                <a16:creationId xmlns:a16="http://schemas.microsoft.com/office/drawing/2014/main" id="{C8FAE8FC-6C1D-0E42-A07E-887F521CA1D5}"/>
              </a:ext>
            </a:extLst>
          </p:cNvPr>
          <p:cNvSpPr txBox="1"/>
          <p:nvPr/>
        </p:nvSpPr>
        <p:spPr>
          <a:xfrm>
            <a:off x="457162" y="4574725"/>
            <a:ext cx="4537974" cy="516488"/>
          </a:xfrm>
          <a:prstGeom prst="rect">
            <a:avLst/>
          </a:prstGeom>
          <a:noFill/>
          <a:ln w="19050">
            <a:noFill/>
          </a:ln>
        </p:spPr>
        <p:txBody>
          <a:bodyPr wrap="square" rtlCol="0">
            <a:spAutoFit/>
          </a:bodyPr>
          <a:lstStyle/>
          <a:p>
            <a:pPr>
              <a:lnSpc>
                <a:spcPct val="120000"/>
              </a:lnSpc>
            </a:pPr>
            <a:r>
              <a:rPr lang="en-US" sz="1900" dirty="0">
                <a:solidFill>
                  <a:srgbClr val="FF0000"/>
                </a:solidFill>
                <a:latin typeface="Arial" panose="020B0604020202020204" pitchFamily="34" charset="0"/>
                <a:ea typeface="Tahoma" charset="0"/>
                <a:cs typeface="Arial" panose="020B0604020202020204" pitchFamily="34" charset="0"/>
              </a:rPr>
              <a:t>sensitive to </a:t>
            </a:r>
            <a:r>
              <a:rPr lang="en-US" sz="1900" b="1" dirty="0">
                <a:solidFill>
                  <a:srgbClr val="FF0000"/>
                </a:solidFill>
                <a:latin typeface="Arial" panose="020B0604020202020204" pitchFamily="34" charset="0"/>
                <a:ea typeface="Tahoma" charset="0"/>
                <a:cs typeface="Arial" panose="020B0604020202020204" pitchFamily="34" charset="0"/>
              </a:rPr>
              <a:t>pdfs</a:t>
            </a:r>
            <a:r>
              <a:rPr lang="en-US" sz="1900" dirty="0">
                <a:solidFill>
                  <a:srgbClr val="FF0000"/>
                </a:solidFill>
                <a:latin typeface="Arial" panose="020B0604020202020204" pitchFamily="34" charset="0"/>
                <a:ea typeface="Tahoma" charset="0"/>
                <a:cs typeface="Arial" panose="020B0604020202020204" pitchFamily="34" charset="0"/>
              </a:rPr>
              <a:t>, especially gluon</a:t>
            </a:r>
          </a:p>
          <a:p>
            <a:pPr>
              <a:lnSpc>
                <a:spcPct val="10000"/>
              </a:lnSpc>
            </a:pPr>
            <a:endParaRPr lang="en-US" dirty="0">
              <a:solidFill>
                <a:srgbClr val="FF0000"/>
              </a:solidFill>
              <a:latin typeface="Arial" panose="020B0604020202020204" pitchFamily="34" charset="0"/>
              <a:ea typeface="Tahoma" charset="0"/>
              <a:cs typeface="Arial" panose="020B0604020202020204" pitchFamily="34" charset="0"/>
            </a:endParaRPr>
          </a:p>
        </p:txBody>
      </p:sp>
      <p:sp>
        <p:nvSpPr>
          <p:cNvPr id="2" name="Rectangle 1">
            <a:extLst>
              <a:ext uri="{FF2B5EF4-FFF2-40B4-BE49-F238E27FC236}">
                <a16:creationId xmlns:a16="http://schemas.microsoft.com/office/drawing/2014/main" id="{3AFA7243-1C2C-7B4A-B897-0615E1070F75}"/>
              </a:ext>
            </a:extLst>
          </p:cNvPr>
          <p:cNvSpPr/>
          <p:nvPr/>
        </p:nvSpPr>
        <p:spPr>
          <a:xfrm>
            <a:off x="457162" y="5055555"/>
            <a:ext cx="8247531" cy="726546"/>
          </a:xfrm>
          <a:prstGeom prst="rect">
            <a:avLst/>
          </a:prstGeom>
        </p:spPr>
        <p:txBody>
          <a:bodyPr wrap="square">
            <a:spAutoFit/>
          </a:bodyPr>
          <a:lstStyle/>
          <a:p>
            <a:pPr>
              <a:lnSpc>
                <a:spcPct val="120000"/>
              </a:lnSpc>
            </a:pPr>
            <a:r>
              <a:rPr lang="en-US" dirty="0">
                <a:latin typeface="Arial" panose="020B0604020202020204" pitchFamily="34" charset="0"/>
                <a:ea typeface="Tahoma" charset="0"/>
                <a:cs typeface="Arial" panose="020B0604020202020204" pitchFamily="34" charset="0"/>
              </a:rPr>
              <a:t>experimentally, very precise </a:t>
            </a:r>
          </a:p>
          <a:p>
            <a:pPr>
              <a:lnSpc>
                <a:spcPct val="120000"/>
              </a:lnSpc>
            </a:pPr>
            <a:r>
              <a:rPr lang="en-US" sz="1500" dirty="0">
                <a:latin typeface="Arial" panose="020B0604020202020204" pitchFamily="34" charset="0"/>
                <a:ea typeface="Tahoma" charset="0"/>
                <a:cs typeface="Arial" panose="020B0604020202020204" pitchFamily="34" charset="0"/>
              </a:rPr>
              <a:t>ATLAS: </a:t>
            </a:r>
            <a:r>
              <a:rPr lang="en-US" sz="1500" dirty="0" err="1">
                <a:latin typeface="Arial" panose="020B0604020202020204" pitchFamily="34" charset="0"/>
                <a:ea typeface="Tahoma" charset="0"/>
                <a:cs typeface="Arial" panose="020B0604020202020204" pitchFamily="34" charset="0"/>
              </a:rPr>
              <a:t>ee</a:t>
            </a:r>
            <a:r>
              <a:rPr lang="en-US" sz="1500" dirty="0">
                <a:latin typeface="Arial" panose="020B0604020202020204" pitchFamily="34" charset="0"/>
                <a:ea typeface="Tahoma" charset="0"/>
                <a:cs typeface="Arial" panose="020B0604020202020204" pitchFamily="34" charset="0"/>
              </a:rPr>
              <a:t>, </a:t>
            </a:r>
            <a:r>
              <a:rPr lang="en-US" sz="1500" dirty="0" err="1">
                <a:latin typeface="Arial" panose="020B0604020202020204" pitchFamily="34" charset="0"/>
                <a:ea typeface="Tahoma" charset="0"/>
                <a:cs typeface="Arial" panose="020B0604020202020204" pitchFamily="34" charset="0"/>
              </a:rPr>
              <a:t>μμ</a:t>
            </a:r>
            <a:r>
              <a:rPr lang="en-US" sz="1500" dirty="0">
                <a:latin typeface="Arial" panose="020B0604020202020204" pitchFamily="34" charset="0"/>
                <a:ea typeface="Tahoma" charset="0"/>
                <a:cs typeface="Arial" panose="020B0604020202020204" pitchFamily="34" charset="0"/>
              </a:rPr>
              <a:t> channels; combined precision better than 0.5% precision for </a:t>
            </a:r>
            <a:r>
              <a:rPr lang="en-US" sz="1500" dirty="0" err="1">
                <a:latin typeface="Arial" panose="020B0604020202020204" pitchFamily="34" charset="0"/>
                <a:ea typeface="Tahoma" charset="0"/>
                <a:cs typeface="Arial" panose="020B0604020202020204" pitchFamily="34" charset="0"/>
              </a:rPr>
              <a:t>pt</a:t>
            </a:r>
            <a:r>
              <a:rPr lang="en-US" sz="1500" dirty="0">
                <a:latin typeface="Arial" panose="020B0604020202020204" pitchFamily="34" charset="0"/>
                <a:ea typeface="Tahoma" charset="0"/>
                <a:cs typeface="Arial" panose="020B0604020202020204" pitchFamily="34" charset="0"/>
              </a:rPr>
              <a:t> &lt; 100 GeV</a:t>
            </a:r>
            <a:r>
              <a:rPr lang="en-US" dirty="0">
                <a:latin typeface="Arial" panose="020B0604020202020204" pitchFamily="34" charset="0"/>
                <a:ea typeface="Tahoma" charset="0"/>
                <a:cs typeface="Arial" panose="020B0604020202020204" pitchFamily="34" charset="0"/>
              </a:rPr>
              <a:t> </a:t>
            </a:r>
          </a:p>
        </p:txBody>
      </p:sp>
      <p:sp>
        <p:nvSpPr>
          <p:cNvPr id="11" name="Rectangle 10">
            <a:extLst>
              <a:ext uri="{FF2B5EF4-FFF2-40B4-BE49-F238E27FC236}">
                <a16:creationId xmlns:a16="http://schemas.microsoft.com/office/drawing/2014/main" id="{C3C19294-BDBB-ED47-B245-E6099E6E2174}"/>
              </a:ext>
            </a:extLst>
          </p:cNvPr>
          <p:cNvSpPr/>
          <p:nvPr/>
        </p:nvSpPr>
        <p:spPr>
          <a:xfrm>
            <a:off x="457162" y="5819298"/>
            <a:ext cx="8483638" cy="642676"/>
          </a:xfrm>
          <a:prstGeom prst="rect">
            <a:avLst/>
          </a:prstGeom>
        </p:spPr>
        <p:txBody>
          <a:bodyPr wrap="square">
            <a:spAutoFit/>
          </a:bodyPr>
          <a:lstStyle/>
          <a:p>
            <a:pPr>
              <a:lnSpc>
                <a:spcPct val="120000"/>
              </a:lnSpc>
            </a:pPr>
            <a:r>
              <a:rPr lang="en-US" dirty="0">
                <a:latin typeface="Arial" panose="020B0604020202020204" pitchFamily="34" charset="0"/>
                <a:ea typeface="Tahoma" charset="0"/>
                <a:cs typeface="Arial" panose="020B0604020202020204" pitchFamily="34" charset="0"/>
              </a:rPr>
              <a:t>theoretically challenging – </a:t>
            </a:r>
            <a:r>
              <a:rPr lang="en-US" sz="1200" dirty="0">
                <a:latin typeface="Arial" panose="020B0604020202020204" pitchFamily="34" charset="0"/>
                <a:ea typeface="Tahoma" charset="0"/>
                <a:cs typeface="Arial" panose="020B0604020202020204" pitchFamily="34" charset="0"/>
              </a:rPr>
              <a:t>low </a:t>
            </a:r>
            <a:r>
              <a:rPr lang="en-US" sz="1200" dirty="0" err="1">
                <a:latin typeface="Arial" panose="020B0604020202020204" pitchFamily="34" charset="0"/>
                <a:ea typeface="Tahoma" charset="0"/>
                <a:cs typeface="Arial" panose="020B0604020202020204" pitchFamily="34" charset="0"/>
              </a:rPr>
              <a:t>pt</a:t>
            </a:r>
            <a:r>
              <a:rPr lang="en-US" sz="1200" dirty="0">
                <a:latin typeface="Arial" panose="020B0604020202020204" pitchFamily="34" charset="0"/>
                <a:ea typeface="Tahoma" charset="0"/>
                <a:cs typeface="Arial" panose="020B0604020202020204" pitchFamily="34" charset="0"/>
              </a:rPr>
              <a:t> region dominated by soft particle emission (</a:t>
            </a:r>
            <a:r>
              <a:rPr lang="en-US" sz="1200" dirty="0" err="1">
                <a:latin typeface="Arial" panose="020B0604020202020204" pitchFamily="34" charset="0"/>
                <a:ea typeface="Tahoma" charset="0"/>
                <a:cs typeface="Arial" panose="020B0604020202020204" pitchFamily="34" charset="0"/>
              </a:rPr>
              <a:t>resummation</a:t>
            </a:r>
            <a:r>
              <a:rPr lang="en-US" sz="1200" dirty="0">
                <a:latin typeface="Arial" panose="020B0604020202020204" pitchFamily="34" charset="0"/>
                <a:ea typeface="Tahoma" charset="0"/>
                <a:cs typeface="Arial" panose="020B0604020202020204" pitchFamily="34" charset="0"/>
              </a:rPr>
              <a:t>, shower models); high </a:t>
            </a:r>
            <a:r>
              <a:rPr lang="en-US" sz="1200" dirty="0" err="1">
                <a:latin typeface="Arial" panose="020B0604020202020204" pitchFamily="34" charset="0"/>
                <a:ea typeface="Tahoma" charset="0"/>
                <a:cs typeface="Arial" panose="020B0604020202020204" pitchFamily="34" charset="0"/>
              </a:rPr>
              <a:t>pt</a:t>
            </a:r>
            <a:r>
              <a:rPr lang="en-US" sz="1200" dirty="0">
                <a:latin typeface="Arial" panose="020B0604020202020204" pitchFamily="34" charset="0"/>
                <a:ea typeface="Tahoma" charset="0"/>
                <a:cs typeface="Arial" panose="020B0604020202020204" pitchFamily="34" charset="0"/>
              </a:rPr>
              <a:t> region dominated by emission of hard </a:t>
            </a:r>
            <a:r>
              <a:rPr lang="en-US" sz="1200" dirty="0" err="1">
                <a:latin typeface="Arial" panose="020B0604020202020204" pitchFamily="34" charset="0"/>
                <a:ea typeface="Tahoma" charset="0"/>
                <a:cs typeface="Arial" panose="020B0604020202020204" pitchFamily="34" charset="0"/>
              </a:rPr>
              <a:t>partons</a:t>
            </a:r>
            <a:r>
              <a:rPr lang="en-US" sz="1200" dirty="0">
                <a:latin typeface="Arial" panose="020B0604020202020204" pitchFamily="34" charset="0"/>
                <a:ea typeface="Tahoma" charset="0"/>
                <a:cs typeface="Arial" panose="020B0604020202020204" pitchFamily="34" charset="0"/>
              </a:rPr>
              <a:t> (pdfs)</a:t>
            </a:r>
          </a:p>
        </p:txBody>
      </p:sp>
      <p:sp>
        <p:nvSpPr>
          <p:cNvPr id="3" name="Slide Number Placeholder 2">
            <a:extLst>
              <a:ext uri="{FF2B5EF4-FFF2-40B4-BE49-F238E27FC236}">
                <a16:creationId xmlns:a16="http://schemas.microsoft.com/office/drawing/2014/main" id="{C94113A7-B1AE-6B4D-9D00-98ACB6D6973C}"/>
              </a:ext>
            </a:extLst>
          </p:cNvPr>
          <p:cNvSpPr>
            <a:spLocks noGrp="1"/>
          </p:cNvSpPr>
          <p:nvPr>
            <p:ph type="sldNum" sz="quarter" idx="12"/>
          </p:nvPr>
        </p:nvSpPr>
        <p:spPr/>
        <p:txBody>
          <a:bodyPr/>
          <a:lstStyle/>
          <a:p>
            <a:fld id="{D7F80D46-5143-2240-826D-BEEE171844D3}" type="slidenum">
              <a:rPr lang="en-US" smtClean="0"/>
              <a:pPr/>
              <a:t>16</a:t>
            </a:fld>
            <a:endParaRPr lang="en-US"/>
          </a:p>
        </p:txBody>
      </p:sp>
      <p:sp>
        <p:nvSpPr>
          <p:cNvPr id="7" name="TextBox 6">
            <a:extLst>
              <a:ext uri="{FF2B5EF4-FFF2-40B4-BE49-F238E27FC236}">
                <a16:creationId xmlns:a16="http://schemas.microsoft.com/office/drawing/2014/main" id="{386B567B-A69F-024A-9FFF-690032361ED6}"/>
              </a:ext>
            </a:extLst>
          </p:cNvPr>
          <p:cNvSpPr txBox="1"/>
          <p:nvPr/>
        </p:nvSpPr>
        <p:spPr>
          <a:xfrm>
            <a:off x="4828190" y="6353802"/>
            <a:ext cx="3838403" cy="323165"/>
          </a:xfrm>
          <a:prstGeom prst="rect">
            <a:avLst/>
          </a:prstGeom>
          <a:noFill/>
        </p:spPr>
        <p:txBody>
          <a:bodyPr wrap="square" rtlCol="0">
            <a:spAutoFit/>
          </a:bodyPr>
          <a:lstStyle/>
          <a:p>
            <a:r>
              <a:rPr lang="en-US" sz="1500" dirty="0">
                <a:solidFill>
                  <a:srgbClr val="FF0000"/>
                </a:solidFill>
                <a:latin typeface="Arial" panose="020B0604020202020204" pitchFamily="34" charset="0"/>
                <a:cs typeface="Arial" panose="020B0604020202020204" pitchFamily="34" charset="0"/>
              </a:rPr>
              <a:t>(</a:t>
            </a:r>
            <a:r>
              <a:rPr lang="en-US" sz="1400" dirty="0">
                <a:solidFill>
                  <a:srgbClr val="FF0000"/>
                </a:solidFill>
                <a:latin typeface="Arial" panose="020B0604020202020204" pitchFamily="34" charset="0"/>
                <a:cs typeface="Arial" panose="020B0604020202020204" pitchFamily="34" charset="0"/>
              </a:rPr>
              <a:t>NNLO available; </a:t>
            </a:r>
            <a:r>
              <a:rPr lang="en-US" sz="1400" dirty="0" err="1">
                <a:solidFill>
                  <a:srgbClr val="FF0000"/>
                </a:solidFill>
                <a:latin typeface="Arial" panose="020B0604020202020204" pitchFamily="34" charset="0"/>
                <a:cs typeface="Arial" panose="020B0604020202020204" pitchFamily="34" charset="0"/>
              </a:rPr>
              <a:t>APPLfast</a:t>
            </a:r>
            <a:r>
              <a:rPr lang="en-US" sz="1400" dirty="0">
                <a:solidFill>
                  <a:srgbClr val="FF0000"/>
                </a:solidFill>
                <a:latin typeface="Arial" panose="020B0604020202020204" pitchFamily="34" charset="0"/>
                <a:cs typeface="Arial" panose="020B0604020202020204" pitchFamily="34" charset="0"/>
              </a:rPr>
              <a:t> grids on the way</a:t>
            </a:r>
            <a:r>
              <a:rPr lang="en-US" sz="15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269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prompt photon</a:t>
            </a:r>
            <a:endParaRPr lang="en-US" sz="2000" dirty="0">
              <a:solidFill>
                <a:srgbClr val="FF0000"/>
              </a:solidFill>
              <a:latin typeface="Arial"/>
              <a:cs typeface="Arial"/>
            </a:endParaRPr>
          </a:p>
        </p:txBody>
      </p:sp>
      <p:sp>
        <p:nvSpPr>
          <p:cNvPr id="9" name="Rectangle 8">
            <a:extLst>
              <a:ext uri="{FF2B5EF4-FFF2-40B4-BE49-F238E27FC236}">
                <a16:creationId xmlns:a16="http://schemas.microsoft.com/office/drawing/2014/main" id="{3FBFCAF7-D7B9-CA41-8B19-66F82BBCE93F}"/>
              </a:ext>
            </a:extLst>
          </p:cNvPr>
          <p:cNvSpPr/>
          <p:nvPr/>
        </p:nvSpPr>
        <p:spPr>
          <a:xfrm>
            <a:off x="6579669" y="329956"/>
            <a:ext cx="2226624"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770 (2017) 473</a:t>
            </a: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17</a:t>
            </a:fld>
            <a:endParaRPr lang="en-US"/>
          </a:p>
        </p:txBody>
      </p:sp>
      <p:pic>
        <p:nvPicPr>
          <p:cNvPr id="5" name="Picture 4">
            <a:extLst>
              <a:ext uri="{FF2B5EF4-FFF2-40B4-BE49-F238E27FC236}">
                <a16:creationId xmlns:a16="http://schemas.microsoft.com/office/drawing/2014/main" id="{43C04462-52A3-1547-9D01-318753D0790C}"/>
              </a:ext>
            </a:extLst>
          </p:cNvPr>
          <p:cNvPicPr>
            <a:picLocks noChangeAspect="1"/>
          </p:cNvPicPr>
          <p:nvPr/>
        </p:nvPicPr>
        <p:blipFill>
          <a:blip r:embed="rId3"/>
          <a:stretch>
            <a:fillRect/>
          </a:stretch>
        </p:blipFill>
        <p:spPr>
          <a:xfrm>
            <a:off x="7080765" y="708534"/>
            <a:ext cx="1689140" cy="1427442"/>
          </a:xfrm>
          <a:prstGeom prst="rect">
            <a:avLst/>
          </a:prstGeom>
        </p:spPr>
      </p:pic>
      <p:pic>
        <p:nvPicPr>
          <p:cNvPr id="3" name="Picture 2">
            <a:extLst>
              <a:ext uri="{FF2B5EF4-FFF2-40B4-BE49-F238E27FC236}">
                <a16:creationId xmlns:a16="http://schemas.microsoft.com/office/drawing/2014/main" id="{052A60BC-854B-9449-9762-160856AAD36A}"/>
              </a:ext>
            </a:extLst>
          </p:cNvPr>
          <p:cNvPicPr>
            <a:picLocks noChangeAspect="1"/>
          </p:cNvPicPr>
          <p:nvPr/>
        </p:nvPicPr>
        <p:blipFill>
          <a:blip r:embed="rId4"/>
          <a:stretch>
            <a:fillRect/>
          </a:stretch>
        </p:blipFill>
        <p:spPr>
          <a:xfrm>
            <a:off x="679026" y="2056094"/>
            <a:ext cx="4349936" cy="4349936"/>
          </a:xfrm>
          <a:prstGeom prst="rect">
            <a:avLst/>
          </a:prstGeom>
        </p:spPr>
      </p:pic>
      <p:sp>
        <p:nvSpPr>
          <p:cNvPr id="7" name="TextBox 6">
            <a:extLst>
              <a:ext uri="{FF2B5EF4-FFF2-40B4-BE49-F238E27FC236}">
                <a16:creationId xmlns:a16="http://schemas.microsoft.com/office/drawing/2014/main" id="{7765E494-D5E0-5C4A-A9ED-EA79D0FC96F6}"/>
              </a:ext>
            </a:extLst>
          </p:cNvPr>
          <p:cNvSpPr txBox="1"/>
          <p:nvPr/>
        </p:nvSpPr>
        <p:spPr>
          <a:xfrm>
            <a:off x="679026" y="1197874"/>
            <a:ext cx="7763301" cy="394147"/>
          </a:xfrm>
          <a:prstGeom prst="rect">
            <a:avLst/>
          </a:prstGeom>
          <a:noFill/>
          <a:ln w="19050">
            <a:noFill/>
          </a:ln>
        </p:spPr>
        <p:txBody>
          <a:bodyPr wrap="square" rtlCol="0">
            <a:spAutoFit/>
          </a:bodyPr>
          <a:lstStyle/>
          <a:p>
            <a:pPr>
              <a:lnSpc>
                <a:spcPct val="120000"/>
              </a:lnSpc>
            </a:pPr>
            <a:r>
              <a:rPr lang="en-US" b="1" dirty="0">
                <a:solidFill>
                  <a:srgbClr val="FF0000"/>
                </a:solidFill>
                <a:latin typeface="Arial" panose="020B0604020202020204" pitchFamily="34" charset="0"/>
                <a:ea typeface="Tahoma" charset="0"/>
                <a:cs typeface="Arial" panose="020B0604020202020204" pitchFamily="34" charset="0"/>
              </a:rPr>
              <a:t>isolated photons</a:t>
            </a:r>
            <a:r>
              <a:rPr lang="en-US" dirty="0">
                <a:solidFill>
                  <a:srgbClr val="FF0000"/>
                </a:solidFill>
                <a:latin typeface="Arial" panose="020B0604020202020204" pitchFamily="34" charset="0"/>
                <a:ea typeface="Tahoma" charset="0"/>
                <a:cs typeface="Arial" panose="020B0604020202020204" pitchFamily="34" charset="0"/>
              </a:rPr>
              <a:t>: mainly sensitive to gluon at medium to high x</a:t>
            </a:r>
          </a:p>
        </p:txBody>
      </p:sp>
      <p:sp>
        <p:nvSpPr>
          <p:cNvPr id="6" name="TextBox 5">
            <a:extLst>
              <a:ext uri="{FF2B5EF4-FFF2-40B4-BE49-F238E27FC236}">
                <a16:creationId xmlns:a16="http://schemas.microsoft.com/office/drawing/2014/main" id="{088884FB-78ED-6D40-968B-8473B432C4A3}"/>
              </a:ext>
            </a:extLst>
          </p:cNvPr>
          <p:cNvSpPr txBox="1"/>
          <p:nvPr/>
        </p:nvSpPr>
        <p:spPr>
          <a:xfrm>
            <a:off x="5245097" y="2562321"/>
            <a:ext cx="3657604" cy="338297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700" dirty="0">
                <a:latin typeface="Arial" panose="020B0604020202020204" pitchFamily="34" charset="0"/>
                <a:cs typeface="Arial" panose="020B0604020202020204" pitchFamily="34" charset="0"/>
              </a:rPr>
              <a:t>clean experimental environment</a:t>
            </a:r>
          </a:p>
          <a:p>
            <a:pPr marL="285750" indent="-285750">
              <a:lnSpc>
                <a:spcPct val="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cf. JETPHOX (NLO QCD)             </a:t>
            </a:r>
            <a:r>
              <a:rPr lang="en-US" sz="1400" dirty="0">
                <a:latin typeface="Arial" panose="020B0604020202020204" pitchFamily="34" charset="0"/>
                <a:cs typeface="Arial" panose="020B0604020202020204" pitchFamily="34" charset="0"/>
              </a:rPr>
              <a:t>theory uncertainties dominate across most of phase space</a:t>
            </a:r>
          </a:p>
          <a:p>
            <a:pPr marL="285750" indent="-285750">
              <a:lnSpc>
                <a:spcPct val="5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measurements available at different CM energies – similar Et, Q</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regions sample different x</a:t>
            </a:r>
          </a:p>
          <a:p>
            <a:pPr marL="285750" indent="-285750">
              <a:lnSpc>
                <a:spcPct val="5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NNLO corrections available           PRL 118 (2017) 222001</a:t>
            </a:r>
          </a:p>
          <a:p>
            <a:pPr marL="285750" indent="-285750">
              <a:lnSpc>
                <a:spcPct val="1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C2CDDCB-BC9B-BE47-A5D0-A51F66C33BB7}"/>
              </a:ext>
            </a:extLst>
          </p:cNvPr>
          <p:cNvSpPr/>
          <p:nvPr/>
        </p:nvSpPr>
        <p:spPr>
          <a:xfrm>
            <a:off x="943160" y="1726148"/>
            <a:ext cx="5636509"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syst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uncerts</a:t>
            </a:r>
            <a:r>
              <a:rPr lang="en-US" sz="1500" dirty="0">
                <a:latin typeface="Arial" panose="020B0604020202020204" pitchFamily="34" charset="0"/>
                <a:cs typeface="Arial" panose="020B0604020202020204" pitchFamily="34" charset="0"/>
              </a:rPr>
              <a:t>. 5 – 19% at highest </a:t>
            </a:r>
            <a:r>
              <a:rPr lang="en-US" sz="1500" dirty="0" err="1">
                <a:latin typeface="Arial" panose="020B0604020202020204" pitchFamily="34" charset="0"/>
                <a:cs typeface="Arial" panose="020B0604020202020204" pitchFamily="34" charset="0"/>
              </a:rPr>
              <a:t>E</a:t>
            </a:r>
            <a:r>
              <a:rPr lang="en-US" sz="1200" dirty="0" err="1">
                <a:latin typeface="Arial" panose="020B0604020202020204" pitchFamily="34" charset="0"/>
                <a:cs typeface="Arial" panose="020B0604020202020204" pitchFamily="34" charset="0"/>
              </a:rPr>
              <a:t>t</a:t>
            </a:r>
            <a:r>
              <a:rPr lang="en-US" sz="1500" baseline="30000" dirty="0" err="1">
                <a:latin typeface="Arial" panose="020B0604020202020204" pitchFamily="34" charset="0"/>
                <a:cs typeface="Arial" panose="020B0604020202020204" pitchFamily="34" charset="0"/>
              </a:rPr>
              <a:t>γ</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lumi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a:t>
            </a:r>
            <a:r>
              <a:rPr lang="en-US" sz="1500" dirty="0">
                <a:latin typeface="Arial" panose="020B0604020202020204" pitchFamily="34" charset="0"/>
                <a:cs typeface="Arial" panose="020B0604020202020204" pitchFamily="34" charset="0"/>
              </a:rPr>
              <a:t>: 2.1%)</a:t>
            </a:r>
          </a:p>
        </p:txBody>
      </p:sp>
    </p:spTree>
    <p:extLst>
      <p:ext uri="{BB962C8B-B14F-4D97-AF65-F5344CB8AC3E}">
        <p14:creationId xmlns:p14="http://schemas.microsoft.com/office/powerpoint/2010/main" val="4028812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AB8A4B-97E7-7D41-A5CB-90D2BCF07E00}"/>
              </a:ext>
            </a:extLst>
          </p:cNvPr>
          <p:cNvPicPr>
            <a:picLocks noChangeAspect="1"/>
          </p:cNvPicPr>
          <p:nvPr/>
        </p:nvPicPr>
        <p:blipFill>
          <a:blip r:embed="rId3"/>
          <a:stretch>
            <a:fillRect/>
          </a:stretch>
        </p:blipFill>
        <p:spPr>
          <a:xfrm>
            <a:off x="532314" y="1093034"/>
            <a:ext cx="3703661" cy="5448300"/>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examples of </a:t>
            </a:r>
            <a:r>
              <a:rPr lang="en-US" sz="2900" dirty="0" err="1">
                <a:solidFill>
                  <a:srgbClr val="FF0000"/>
                </a:solidFill>
                <a:latin typeface="Arial"/>
                <a:cs typeface="Arial"/>
              </a:rPr>
              <a:t>c,b</a:t>
            </a:r>
            <a:r>
              <a:rPr lang="en-US" sz="2900" dirty="0">
                <a:solidFill>
                  <a:srgbClr val="FF0000"/>
                </a:solidFill>
                <a:latin typeface="Arial"/>
                <a:cs typeface="Arial"/>
              </a:rPr>
              <a:t> from ATLAS</a:t>
            </a:r>
            <a:endParaRPr lang="en-US" sz="2000" dirty="0">
              <a:solidFill>
                <a:srgbClr val="FF0000"/>
              </a:solidFill>
              <a:latin typeface="Arial"/>
              <a:cs typeface="Arial"/>
            </a:endParaRPr>
          </a:p>
        </p:txBody>
      </p:sp>
      <p:sp>
        <p:nvSpPr>
          <p:cNvPr id="8" name="Rectangle 7">
            <a:extLst>
              <a:ext uri="{FF2B5EF4-FFF2-40B4-BE49-F238E27FC236}">
                <a16:creationId xmlns:a16="http://schemas.microsoft.com/office/drawing/2014/main" id="{ECCDEC22-F57B-7642-B846-44933B7C1120}"/>
              </a:ext>
            </a:extLst>
          </p:cNvPr>
          <p:cNvSpPr/>
          <p:nvPr/>
        </p:nvSpPr>
        <p:spPr>
          <a:xfrm>
            <a:off x="385615" y="6106404"/>
            <a:ext cx="2724499" cy="612988"/>
          </a:xfrm>
          <a:prstGeom prst="rect">
            <a:avLst/>
          </a:prstGeom>
          <a:solidFill>
            <a:schemeClr val="bg1"/>
          </a:solidFill>
          <a:ln w="12700">
            <a:noFill/>
          </a:ln>
        </p:spPr>
        <p:txBody>
          <a:bodyPr wrap="square">
            <a:spAutoFit/>
          </a:bodyPr>
          <a:lstStyle/>
          <a:p>
            <a:pPr>
              <a:lnSpc>
                <a:spcPct val="110000"/>
              </a:lnSpc>
            </a:pPr>
            <a:r>
              <a:rPr lang="en-US" sz="1600" dirty="0">
                <a:solidFill>
                  <a:srgbClr val="FF0000"/>
                </a:solidFill>
                <a:latin typeface="Arial" panose="020B0604020202020204" pitchFamily="34" charset="0"/>
                <a:cs typeface="Arial" panose="020B0604020202020204" pitchFamily="34" charset="0"/>
              </a:rPr>
              <a:t>𝛄+</a:t>
            </a:r>
            <a:r>
              <a:rPr lang="en-US" sz="1600" dirty="0" err="1">
                <a:solidFill>
                  <a:srgbClr val="FF0000"/>
                </a:solidFill>
                <a:latin typeface="Arial" panose="020B0604020202020204" pitchFamily="34" charset="0"/>
                <a:cs typeface="Arial" panose="020B0604020202020204" pitchFamily="34" charset="0"/>
              </a:rPr>
              <a:t>c,b</a:t>
            </a:r>
            <a:r>
              <a:rPr lang="en-US" sz="1600" dirty="0">
                <a:solidFill>
                  <a:srgbClr val="FF000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PLB 776 (2018) 295 </a:t>
            </a:r>
            <a:r>
              <a:rPr lang="en-US" sz="1600" dirty="0" err="1">
                <a:solidFill>
                  <a:srgbClr val="FF0000"/>
                </a:solidFill>
                <a:latin typeface="Arial" panose="020B0604020202020204" pitchFamily="34" charset="0"/>
                <a:cs typeface="Arial" panose="020B0604020202020204" pitchFamily="34" charset="0"/>
              </a:rPr>
              <a:t>Z+b</a:t>
            </a:r>
            <a:r>
              <a:rPr lang="en-US" sz="1600" dirty="0">
                <a:solidFill>
                  <a:srgbClr val="FF000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JHEP10 (2014) 141 </a:t>
            </a:r>
          </a:p>
        </p:txBody>
      </p:sp>
      <p:sp>
        <p:nvSpPr>
          <p:cNvPr id="9" name="TextBox 8">
            <a:extLst>
              <a:ext uri="{FF2B5EF4-FFF2-40B4-BE49-F238E27FC236}">
                <a16:creationId xmlns:a16="http://schemas.microsoft.com/office/drawing/2014/main" id="{5E96DFAA-BD99-9640-9AC9-F005B534797A}"/>
              </a:ext>
            </a:extLst>
          </p:cNvPr>
          <p:cNvSpPr txBox="1"/>
          <p:nvPr/>
        </p:nvSpPr>
        <p:spPr>
          <a:xfrm>
            <a:off x="3778775" y="1125692"/>
            <a:ext cx="603899"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𝛄+c</a:t>
            </a:r>
          </a:p>
        </p:txBody>
      </p:sp>
      <p:pic>
        <p:nvPicPr>
          <p:cNvPr id="10" name="Picture 9">
            <a:extLst>
              <a:ext uri="{FF2B5EF4-FFF2-40B4-BE49-F238E27FC236}">
                <a16:creationId xmlns:a16="http://schemas.microsoft.com/office/drawing/2014/main" id="{95D4CB30-B7BC-6645-84A0-4602482EFA72}"/>
              </a:ext>
            </a:extLst>
          </p:cNvPr>
          <p:cNvPicPr>
            <a:picLocks noChangeAspect="1"/>
          </p:cNvPicPr>
          <p:nvPr/>
        </p:nvPicPr>
        <p:blipFill rotWithShape="1">
          <a:blip r:embed="rId4"/>
          <a:srcRect r="55054"/>
          <a:stretch/>
        </p:blipFill>
        <p:spPr>
          <a:xfrm>
            <a:off x="4913885" y="1237830"/>
            <a:ext cx="2386013" cy="2209800"/>
          </a:xfrm>
          <a:prstGeom prst="rect">
            <a:avLst/>
          </a:prstGeom>
        </p:spPr>
      </p:pic>
      <p:sp>
        <p:nvSpPr>
          <p:cNvPr id="11" name="TextBox 10">
            <a:extLst>
              <a:ext uri="{FF2B5EF4-FFF2-40B4-BE49-F238E27FC236}">
                <a16:creationId xmlns:a16="http://schemas.microsoft.com/office/drawing/2014/main" id="{A77B4AA9-E79B-A846-889F-01F4E1FBECAE}"/>
              </a:ext>
            </a:extLst>
          </p:cNvPr>
          <p:cNvSpPr txBox="1"/>
          <p:nvPr/>
        </p:nvSpPr>
        <p:spPr>
          <a:xfrm>
            <a:off x="7096836" y="1201203"/>
            <a:ext cx="1347077" cy="369332"/>
          </a:xfrm>
          <a:prstGeom prst="rect">
            <a:avLst/>
          </a:prstGeom>
          <a:solidFill>
            <a:schemeClr val="bg1"/>
          </a:solidFill>
          <a:ln>
            <a:solidFill>
              <a:srgbClr val="FF0000"/>
            </a:solidFill>
          </a:ln>
        </p:spPr>
        <p:txBody>
          <a:bodyPr wrap="square" rtlCol="0">
            <a:spAutoFit/>
          </a:bodyPr>
          <a:lstStyle/>
          <a:p>
            <a:pPr algn="r"/>
            <a:r>
              <a:rPr lang="en-US" dirty="0">
                <a:solidFill>
                  <a:srgbClr val="FF0000"/>
                </a:solidFill>
                <a:latin typeface="Arial" panose="020B0604020202020204" pitchFamily="34" charset="0"/>
                <a:cs typeface="Arial" panose="020B0604020202020204" pitchFamily="34" charset="0"/>
              </a:rPr>
              <a:t>single top</a:t>
            </a:r>
          </a:p>
        </p:txBody>
      </p:sp>
      <p:pic>
        <p:nvPicPr>
          <p:cNvPr id="12" name="Picture 11">
            <a:extLst>
              <a:ext uri="{FF2B5EF4-FFF2-40B4-BE49-F238E27FC236}">
                <a16:creationId xmlns:a16="http://schemas.microsoft.com/office/drawing/2014/main" id="{0FF8F1F4-504A-5D4E-9E8B-62DD6CA6DCF1}"/>
              </a:ext>
            </a:extLst>
          </p:cNvPr>
          <p:cNvPicPr>
            <a:picLocks noChangeAspect="1"/>
          </p:cNvPicPr>
          <p:nvPr/>
        </p:nvPicPr>
        <p:blipFill rotWithShape="1">
          <a:blip r:embed="rId4"/>
          <a:srcRect l="44557"/>
          <a:stretch/>
        </p:blipFill>
        <p:spPr>
          <a:xfrm>
            <a:off x="4913885" y="3521581"/>
            <a:ext cx="3530027" cy="2650379"/>
          </a:xfrm>
          <a:prstGeom prst="rect">
            <a:avLst/>
          </a:prstGeom>
        </p:spPr>
      </p:pic>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18</a:t>
            </a:fld>
            <a:endParaRPr lang="en-US"/>
          </a:p>
        </p:txBody>
      </p:sp>
      <p:sp>
        <p:nvSpPr>
          <p:cNvPr id="14" name="Rectangle 13">
            <a:extLst>
              <a:ext uri="{FF2B5EF4-FFF2-40B4-BE49-F238E27FC236}">
                <a16:creationId xmlns:a16="http://schemas.microsoft.com/office/drawing/2014/main" id="{911D0181-5645-944F-8E3F-B9982A597E3C}"/>
              </a:ext>
            </a:extLst>
          </p:cNvPr>
          <p:cNvSpPr/>
          <p:nvPr/>
        </p:nvSpPr>
        <p:spPr>
          <a:xfrm>
            <a:off x="5670535" y="6302284"/>
            <a:ext cx="2724499"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JHEP04 (2017) 086 </a:t>
            </a:r>
          </a:p>
        </p:txBody>
      </p:sp>
      <p:sp>
        <p:nvSpPr>
          <p:cNvPr id="15" name="TextBox 14">
            <a:extLst>
              <a:ext uri="{FF2B5EF4-FFF2-40B4-BE49-F238E27FC236}">
                <a16:creationId xmlns:a16="http://schemas.microsoft.com/office/drawing/2014/main" id="{43ECAFB6-FAE5-6948-907E-5F9165D03795}"/>
              </a:ext>
            </a:extLst>
          </p:cNvPr>
          <p:cNvSpPr txBox="1"/>
          <p:nvPr/>
        </p:nvSpPr>
        <p:spPr>
          <a:xfrm>
            <a:off x="6855856" y="3355379"/>
            <a:ext cx="2032099" cy="369332"/>
          </a:xfrm>
          <a:prstGeom prst="rect">
            <a:avLst/>
          </a:prstGeom>
          <a:solidFill>
            <a:schemeClr val="bg1"/>
          </a:solidFill>
          <a:ln>
            <a:solidFill>
              <a:srgbClr val="FF0000"/>
            </a:solidFill>
          </a:ln>
        </p:spPr>
        <p:txBody>
          <a:bodyPr wrap="square" rtlCol="0">
            <a:spAutoFit/>
          </a:bodyPr>
          <a:lstStyle/>
          <a:p>
            <a:pPr algn="r"/>
            <a:r>
              <a:rPr lang="en-US" dirty="0" err="1"/>
              <a:t>Rt</a:t>
            </a:r>
            <a:r>
              <a:rPr lang="en-US" dirty="0"/>
              <a:t> = </a:t>
            </a:r>
            <a:r>
              <a:rPr lang="en-US" dirty="0" err="1"/>
              <a:t>σ</a:t>
            </a:r>
            <a:r>
              <a:rPr lang="en-US" dirty="0"/>
              <a:t>(</a:t>
            </a:r>
            <a:r>
              <a:rPr lang="en-US" dirty="0" err="1"/>
              <a:t>tq</a:t>
            </a:r>
            <a:r>
              <a:rPr lang="en-US" dirty="0"/>
              <a:t>)/</a:t>
            </a:r>
            <a:r>
              <a:rPr lang="en-US" dirty="0" err="1"/>
              <a:t>σ</a:t>
            </a:r>
            <a:r>
              <a:rPr lang="en-US" dirty="0"/>
              <a:t>(</a:t>
            </a:r>
            <a:r>
              <a:rPr lang="en-US" dirty="0" err="1"/>
              <a:t>tbarq</a:t>
            </a:r>
            <a:r>
              <a:rPr lang="en-US" dirty="0"/>
              <a:t>)</a:t>
            </a:r>
          </a:p>
        </p:txBody>
      </p:sp>
    </p:spTree>
    <p:extLst>
      <p:ext uri="{BB962C8B-B14F-4D97-AF65-F5344CB8AC3E}">
        <p14:creationId xmlns:p14="http://schemas.microsoft.com/office/powerpoint/2010/main" val="245065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of LHC data on modern global pdf fits</a:t>
            </a:r>
            <a:endParaRPr lang="en-US" sz="2000" dirty="0">
              <a:solidFill>
                <a:srgbClr val="FF0000"/>
              </a:solidFill>
              <a:latin typeface="Arial"/>
              <a:cs typeface="Arial"/>
            </a:endParaRP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19</a:t>
            </a:fld>
            <a:endParaRPr lang="en-US"/>
          </a:p>
        </p:txBody>
      </p:sp>
      <p:pic>
        <p:nvPicPr>
          <p:cNvPr id="16" name="Picture 15">
            <a:extLst>
              <a:ext uri="{FF2B5EF4-FFF2-40B4-BE49-F238E27FC236}">
                <a16:creationId xmlns:a16="http://schemas.microsoft.com/office/drawing/2014/main" id="{29A92FF7-D907-0B4E-B06A-553DED17E1B9}"/>
              </a:ext>
            </a:extLst>
          </p:cNvPr>
          <p:cNvPicPr>
            <a:picLocks noChangeAspect="1"/>
          </p:cNvPicPr>
          <p:nvPr/>
        </p:nvPicPr>
        <p:blipFill>
          <a:blip r:embed="rId3"/>
          <a:stretch>
            <a:fillRect/>
          </a:stretch>
        </p:blipFill>
        <p:spPr>
          <a:xfrm>
            <a:off x="4923351" y="3699970"/>
            <a:ext cx="3705296" cy="2649113"/>
          </a:xfrm>
          <a:prstGeom prst="rect">
            <a:avLst/>
          </a:prstGeom>
        </p:spPr>
      </p:pic>
      <p:sp>
        <p:nvSpPr>
          <p:cNvPr id="17" name="TextBox 16">
            <a:extLst>
              <a:ext uri="{FF2B5EF4-FFF2-40B4-BE49-F238E27FC236}">
                <a16:creationId xmlns:a16="http://schemas.microsoft.com/office/drawing/2014/main" id="{1C891A93-9E3B-1449-BBC8-189DB335C29D}"/>
              </a:ext>
            </a:extLst>
          </p:cNvPr>
          <p:cNvSpPr txBox="1"/>
          <p:nvPr/>
        </p:nvSpPr>
        <p:spPr>
          <a:xfrm>
            <a:off x="7327048" y="4044610"/>
            <a:ext cx="1165016" cy="323165"/>
          </a:xfrm>
          <a:prstGeom prst="rect">
            <a:avLst/>
          </a:prstGeom>
          <a:noFill/>
        </p:spPr>
        <p:txBody>
          <a:bodyPr wrap="square" rtlCol="0">
            <a:spAutoFit/>
          </a:bodyPr>
          <a:lstStyle/>
          <a:p>
            <a:r>
              <a:rPr lang="en-US" sz="1500" dirty="0">
                <a:latin typeface="Arial" charset="0"/>
                <a:ea typeface="Arial" charset="0"/>
                <a:cs typeface="Arial" charset="0"/>
              </a:rPr>
              <a:t>NNPDF3.1</a:t>
            </a:r>
          </a:p>
        </p:txBody>
      </p:sp>
      <p:sp>
        <p:nvSpPr>
          <p:cNvPr id="18" name="TextBox 17">
            <a:extLst>
              <a:ext uri="{FF2B5EF4-FFF2-40B4-BE49-F238E27FC236}">
                <a16:creationId xmlns:a16="http://schemas.microsoft.com/office/drawing/2014/main" id="{050F9D15-37CB-174B-BE15-8566929A54BF}"/>
              </a:ext>
            </a:extLst>
          </p:cNvPr>
          <p:cNvSpPr txBox="1"/>
          <p:nvPr/>
        </p:nvSpPr>
        <p:spPr>
          <a:xfrm>
            <a:off x="5531180" y="5638207"/>
            <a:ext cx="1617314"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LHC </a:t>
            </a:r>
            <a:r>
              <a:rPr lang="en-US" sz="1200" dirty="0" err="1">
                <a:latin typeface="Abadi MT Condensed Light" charset="0"/>
                <a:ea typeface="Abadi MT Condensed Light" charset="0"/>
                <a:cs typeface="Abadi MT Condensed Light" charset="0"/>
              </a:rPr>
              <a:t>jet+top+ZPt</a:t>
            </a:r>
            <a:endParaRPr lang="en-US" sz="1200" dirty="0">
              <a:latin typeface="Abadi MT Condensed Light" charset="0"/>
              <a:ea typeface="Abadi MT Condensed Light" charset="0"/>
              <a:cs typeface="Abadi MT Condensed Light" charset="0"/>
            </a:endParaRPr>
          </a:p>
        </p:txBody>
      </p:sp>
      <p:pic>
        <p:nvPicPr>
          <p:cNvPr id="19" name="Picture 18">
            <a:extLst>
              <a:ext uri="{FF2B5EF4-FFF2-40B4-BE49-F238E27FC236}">
                <a16:creationId xmlns:a16="http://schemas.microsoft.com/office/drawing/2014/main" id="{3107CA35-89FD-7E44-995D-535C8E8F864A}"/>
              </a:ext>
            </a:extLst>
          </p:cNvPr>
          <p:cNvPicPr>
            <a:picLocks noChangeAspect="1"/>
          </p:cNvPicPr>
          <p:nvPr/>
        </p:nvPicPr>
        <p:blipFill>
          <a:blip r:embed="rId4"/>
          <a:stretch>
            <a:fillRect/>
          </a:stretch>
        </p:blipFill>
        <p:spPr>
          <a:xfrm>
            <a:off x="4950894" y="1095625"/>
            <a:ext cx="4093557" cy="2363045"/>
          </a:xfrm>
          <a:prstGeom prst="rect">
            <a:avLst/>
          </a:prstGeom>
        </p:spPr>
      </p:pic>
      <p:pic>
        <p:nvPicPr>
          <p:cNvPr id="9" name="Picture 8">
            <a:extLst>
              <a:ext uri="{FF2B5EF4-FFF2-40B4-BE49-F238E27FC236}">
                <a16:creationId xmlns:a16="http://schemas.microsoft.com/office/drawing/2014/main" id="{65D3600C-6A59-FD42-9235-DF0A08A6C290}"/>
              </a:ext>
            </a:extLst>
          </p:cNvPr>
          <p:cNvPicPr>
            <a:picLocks noChangeAspect="1"/>
          </p:cNvPicPr>
          <p:nvPr/>
        </p:nvPicPr>
        <p:blipFill>
          <a:blip r:embed="rId5"/>
          <a:stretch>
            <a:fillRect/>
          </a:stretch>
        </p:blipFill>
        <p:spPr>
          <a:xfrm>
            <a:off x="557071" y="971915"/>
            <a:ext cx="4194442" cy="2844095"/>
          </a:xfrm>
          <a:prstGeom prst="rect">
            <a:avLst/>
          </a:prstGeom>
        </p:spPr>
      </p:pic>
      <p:sp>
        <p:nvSpPr>
          <p:cNvPr id="10" name="TextBox 9">
            <a:extLst>
              <a:ext uri="{FF2B5EF4-FFF2-40B4-BE49-F238E27FC236}">
                <a16:creationId xmlns:a16="http://schemas.microsoft.com/office/drawing/2014/main" id="{999CF137-18FE-024B-825A-88F59F8036EA}"/>
              </a:ext>
            </a:extLst>
          </p:cNvPr>
          <p:cNvSpPr txBox="1"/>
          <p:nvPr/>
        </p:nvSpPr>
        <p:spPr>
          <a:xfrm>
            <a:off x="6120064" y="6282606"/>
            <a:ext cx="2445083" cy="307777"/>
          </a:xfrm>
          <a:prstGeom prst="rect">
            <a:avLst/>
          </a:prstGeom>
          <a:noFill/>
        </p:spPr>
        <p:txBody>
          <a:bodyPr wrap="square" rtlCol="0">
            <a:spAutoFit/>
          </a:bodyPr>
          <a:lstStyle/>
          <a:p>
            <a:pPr algn="r"/>
            <a:r>
              <a:rPr lang="en-US" sz="1400" dirty="0">
                <a:latin typeface="Arial" charset="0"/>
                <a:ea typeface="Arial" charset="0"/>
                <a:cs typeface="Arial" charset="0"/>
              </a:rPr>
              <a:t>EPJ C77 (2017), 663</a:t>
            </a:r>
          </a:p>
        </p:txBody>
      </p:sp>
      <p:sp>
        <p:nvSpPr>
          <p:cNvPr id="11" name="TextBox 10">
            <a:extLst>
              <a:ext uri="{FF2B5EF4-FFF2-40B4-BE49-F238E27FC236}">
                <a16:creationId xmlns:a16="http://schemas.microsoft.com/office/drawing/2014/main" id="{089B9DC2-C221-EF43-91BE-74FC84CCA1C1}"/>
              </a:ext>
            </a:extLst>
          </p:cNvPr>
          <p:cNvSpPr txBox="1"/>
          <p:nvPr/>
        </p:nvSpPr>
        <p:spPr>
          <a:xfrm>
            <a:off x="587916" y="4139175"/>
            <a:ext cx="4163597" cy="2194640"/>
          </a:xfrm>
          <a:prstGeom prst="rect">
            <a:avLst/>
          </a:prstGeom>
          <a:noFill/>
        </p:spPr>
        <p:txBody>
          <a:bodyPr wrap="square" rtlCol="0">
            <a:spAutoFit/>
          </a:bodyPr>
          <a:lstStyle/>
          <a:p>
            <a:pPr>
              <a:lnSpc>
                <a:spcPct val="120000"/>
              </a:lnSpc>
            </a:pPr>
            <a:r>
              <a:rPr lang="en-US" sz="1700" dirty="0">
                <a:latin typeface="Arial" charset="0"/>
                <a:ea typeface="Arial" charset="0"/>
                <a:cs typeface="Arial" charset="0"/>
              </a:rPr>
              <a:t>global pdf fitters actively including LHC data from </a:t>
            </a:r>
            <a:r>
              <a:rPr lang="en-US" sz="1700" b="1" dirty="0">
                <a:solidFill>
                  <a:srgbClr val="FF0000"/>
                </a:solidFill>
                <a:latin typeface="Arial" charset="0"/>
                <a:ea typeface="Arial" charset="0"/>
                <a:cs typeface="Arial" charset="0"/>
              </a:rPr>
              <a:t>ATLAS</a:t>
            </a:r>
            <a:r>
              <a:rPr lang="en-US" sz="1700" dirty="0">
                <a:latin typeface="Arial" charset="0"/>
                <a:ea typeface="Arial" charset="0"/>
                <a:cs typeface="Arial" charset="0"/>
              </a:rPr>
              <a:t>, CMS and </a:t>
            </a:r>
            <a:r>
              <a:rPr lang="en-US" sz="1700" dirty="0" err="1">
                <a:latin typeface="Arial" charset="0"/>
                <a:ea typeface="Arial" charset="0"/>
                <a:cs typeface="Arial" charset="0"/>
              </a:rPr>
              <a:t>LHCb</a:t>
            </a:r>
            <a:r>
              <a:rPr lang="en-US" sz="1700" dirty="0">
                <a:latin typeface="Arial" charset="0"/>
                <a:ea typeface="Arial" charset="0"/>
                <a:cs typeface="Arial" charset="0"/>
              </a:rPr>
              <a:t> </a:t>
            </a:r>
          </a:p>
          <a:p>
            <a:pPr>
              <a:lnSpc>
                <a:spcPct val="50000"/>
              </a:lnSpc>
            </a:pPr>
            <a:endParaRPr lang="en-US" b="1" dirty="0">
              <a:solidFill>
                <a:srgbClr val="FF0000"/>
              </a:solidFill>
              <a:latin typeface="Arial" charset="0"/>
              <a:ea typeface="Arial" charset="0"/>
              <a:cs typeface="Arial" charset="0"/>
            </a:endParaRPr>
          </a:p>
          <a:p>
            <a:pPr>
              <a:lnSpc>
                <a:spcPct val="120000"/>
              </a:lnSpc>
            </a:pPr>
            <a:r>
              <a:rPr lang="en-US" dirty="0">
                <a:solidFill>
                  <a:srgbClr val="FF0000"/>
                </a:solidFill>
                <a:latin typeface="Arial" charset="0"/>
                <a:ea typeface="Arial" charset="0"/>
                <a:cs typeface="Arial" charset="0"/>
              </a:rPr>
              <a:t>many measurements shown in this talk are yet to be included</a:t>
            </a:r>
          </a:p>
          <a:p>
            <a:pPr>
              <a:lnSpc>
                <a:spcPct val="120000"/>
              </a:lnSpc>
            </a:pPr>
            <a:endParaRPr lang="en-US" b="1" dirty="0">
              <a:solidFill>
                <a:srgbClr val="FF0000"/>
              </a:solidFill>
              <a:latin typeface="Arial" charset="0"/>
              <a:ea typeface="Arial" charset="0"/>
              <a:cs typeface="Arial" charset="0"/>
            </a:endParaRPr>
          </a:p>
          <a:p>
            <a:pPr>
              <a:lnSpc>
                <a:spcPct val="120000"/>
              </a:lnSpc>
            </a:pPr>
            <a:r>
              <a:rPr lang="en-US" dirty="0">
                <a:solidFill>
                  <a:srgbClr val="172AB4"/>
                </a:solidFill>
                <a:latin typeface="Arial" charset="0"/>
                <a:ea typeface="Arial" charset="0"/>
                <a:cs typeface="Arial" charset="0"/>
              </a:rPr>
              <a:t>much more still to come…</a:t>
            </a:r>
          </a:p>
        </p:txBody>
      </p:sp>
      <p:sp>
        <p:nvSpPr>
          <p:cNvPr id="12" name="TextBox 11">
            <a:extLst>
              <a:ext uri="{FF2B5EF4-FFF2-40B4-BE49-F238E27FC236}">
                <a16:creationId xmlns:a16="http://schemas.microsoft.com/office/drawing/2014/main" id="{0175BBEE-8AF3-B14F-B543-70A540D704DA}"/>
              </a:ext>
            </a:extLst>
          </p:cNvPr>
          <p:cNvSpPr txBox="1"/>
          <p:nvPr/>
        </p:nvSpPr>
        <p:spPr>
          <a:xfrm>
            <a:off x="3586497" y="1321401"/>
            <a:ext cx="873208" cy="323165"/>
          </a:xfrm>
          <a:prstGeom prst="rect">
            <a:avLst/>
          </a:prstGeom>
          <a:noFill/>
        </p:spPr>
        <p:txBody>
          <a:bodyPr wrap="square" rtlCol="0">
            <a:spAutoFit/>
          </a:bodyPr>
          <a:lstStyle/>
          <a:p>
            <a:pPr algn="r"/>
            <a:r>
              <a:rPr lang="en-US" sz="1500" dirty="0">
                <a:latin typeface="Arial" charset="0"/>
                <a:ea typeface="Arial" charset="0"/>
                <a:cs typeface="Arial" charset="0"/>
              </a:rPr>
              <a:t>MMHT</a:t>
            </a:r>
          </a:p>
        </p:txBody>
      </p:sp>
      <p:sp>
        <p:nvSpPr>
          <p:cNvPr id="2" name="Rectangle 1">
            <a:extLst>
              <a:ext uri="{FF2B5EF4-FFF2-40B4-BE49-F238E27FC236}">
                <a16:creationId xmlns:a16="http://schemas.microsoft.com/office/drawing/2014/main" id="{36DE642F-F3CB-9243-9204-D754508D83BE}"/>
              </a:ext>
            </a:extLst>
          </p:cNvPr>
          <p:cNvSpPr/>
          <p:nvPr/>
        </p:nvSpPr>
        <p:spPr>
          <a:xfrm>
            <a:off x="7683022" y="3225800"/>
            <a:ext cx="1346063" cy="214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BFF87F8-48FA-2C4F-9583-5F269D8A67A6}"/>
              </a:ext>
            </a:extLst>
          </p:cNvPr>
          <p:cNvSpPr txBox="1"/>
          <p:nvPr/>
        </p:nvSpPr>
        <p:spPr>
          <a:xfrm>
            <a:off x="6535080" y="3314144"/>
            <a:ext cx="2367620" cy="307777"/>
          </a:xfrm>
          <a:prstGeom prst="rect">
            <a:avLst/>
          </a:prstGeom>
          <a:noFill/>
        </p:spPr>
        <p:txBody>
          <a:bodyPr wrap="square" rtlCol="0">
            <a:spAutoFit/>
          </a:bodyPr>
          <a:lstStyle/>
          <a:p>
            <a:pPr algn="r"/>
            <a:r>
              <a:rPr lang="en-US" sz="1400" dirty="0">
                <a:latin typeface="Arial" charset="0"/>
                <a:ea typeface="Arial" charset="0"/>
                <a:cs typeface="Arial" charset="0"/>
              </a:rPr>
              <a:t>EPJ C78 (2018), 248</a:t>
            </a:r>
          </a:p>
        </p:txBody>
      </p:sp>
    </p:spTree>
    <p:extLst>
      <p:ext uri="{BB962C8B-B14F-4D97-AF65-F5344CB8AC3E}">
        <p14:creationId xmlns:p14="http://schemas.microsoft.com/office/powerpoint/2010/main" val="9757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SM measurements</a:t>
            </a:r>
          </a:p>
        </p:txBody>
      </p:sp>
      <p:sp>
        <p:nvSpPr>
          <p:cNvPr id="3" name="Slide Number Placeholder 2">
            <a:extLst>
              <a:ext uri="{FF2B5EF4-FFF2-40B4-BE49-F238E27FC236}">
                <a16:creationId xmlns:a16="http://schemas.microsoft.com/office/drawing/2014/main" id="{34622DF0-9F80-504D-9E7C-E23EDA9A37E7}"/>
              </a:ext>
            </a:extLst>
          </p:cNvPr>
          <p:cNvSpPr>
            <a:spLocks noGrp="1"/>
          </p:cNvSpPr>
          <p:nvPr>
            <p:ph type="sldNum" sz="quarter" idx="12"/>
          </p:nvPr>
        </p:nvSpPr>
        <p:spPr/>
        <p:txBody>
          <a:bodyPr/>
          <a:lstStyle/>
          <a:p>
            <a:fld id="{D7F80D46-5143-2240-826D-BEEE171844D3}" type="slidenum">
              <a:rPr lang="en-US" smtClean="0"/>
              <a:pPr/>
              <a:t>2</a:t>
            </a:fld>
            <a:endParaRPr lang="en-US"/>
          </a:p>
        </p:txBody>
      </p:sp>
      <p:pic>
        <p:nvPicPr>
          <p:cNvPr id="10" name="Picture 9">
            <a:extLst>
              <a:ext uri="{FF2B5EF4-FFF2-40B4-BE49-F238E27FC236}">
                <a16:creationId xmlns:a16="http://schemas.microsoft.com/office/drawing/2014/main" id="{1D6B656F-A8EC-3741-BB1D-103E12C99A91}"/>
              </a:ext>
            </a:extLst>
          </p:cNvPr>
          <p:cNvPicPr>
            <a:picLocks noChangeAspect="1"/>
          </p:cNvPicPr>
          <p:nvPr/>
        </p:nvPicPr>
        <p:blipFill>
          <a:blip r:embed="rId3"/>
          <a:stretch>
            <a:fillRect/>
          </a:stretch>
        </p:blipFill>
        <p:spPr>
          <a:xfrm>
            <a:off x="546250" y="1465805"/>
            <a:ext cx="6907072" cy="5150895"/>
          </a:xfrm>
          <a:prstGeom prst="rect">
            <a:avLst/>
          </a:prstGeom>
        </p:spPr>
      </p:pic>
      <p:sp>
        <p:nvSpPr>
          <p:cNvPr id="15" name="TextBox 14">
            <a:extLst>
              <a:ext uri="{FF2B5EF4-FFF2-40B4-BE49-F238E27FC236}">
                <a16:creationId xmlns:a16="http://schemas.microsoft.com/office/drawing/2014/main" id="{E6E128EE-D674-C24D-8CFF-8EA8ED39E4E3}"/>
              </a:ext>
            </a:extLst>
          </p:cNvPr>
          <p:cNvSpPr txBox="1"/>
          <p:nvPr/>
        </p:nvSpPr>
        <p:spPr>
          <a:xfrm>
            <a:off x="595236" y="1023547"/>
            <a:ext cx="9001505" cy="377411"/>
          </a:xfrm>
          <a:prstGeom prst="rect">
            <a:avLst/>
          </a:prstGeom>
          <a:noFill/>
        </p:spPr>
        <p:txBody>
          <a:bodyPr wrap="square" rtlCol="0">
            <a:spAutoFit/>
          </a:bodyPr>
          <a:lstStyle/>
          <a:p>
            <a:pPr>
              <a:lnSpc>
                <a:spcPct val="120000"/>
              </a:lnSpc>
            </a:pPr>
            <a:r>
              <a:rPr lang="en-US" sz="1400" dirty="0">
                <a:latin typeface="Arial" panose="020B0604020202020204" pitchFamily="34" charset="0"/>
                <a:cs typeface="Arial" panose="020B0604020202020204" pitchFamily="34" charset="0"/>
              </a:rPr>
              <a:t>… providing insight into </a:t>
            </a:r>
            <a:r>
              <a:rPr lang="en-US" sz="1400" dirty="0" err="1">
                <a:latin typeface="Arial" panose="020B0604020202020204" pitchFamily="34" charset="0"/>
                <a:cs typeface="Arial" panose="020B0604020202020204" pitchFamily="34" charset="0"/>
              </a:rPr>
              <a:t>pQCD</a:t>
            </a:r>
            <a:r>
              <a:rPr lang="en-US" sz="1400" dirty="0">
                <a:latin typeface="Arial" panose="020B0604020202020204" pitchFamily="34" charset="0"/>
                <a:cs typeface="Arial" panose="020B0604020202020204" pitchFamily="34" charset="0"/>
              </a:rPr>
              <a:t>, </a:t>
            </a:r>
            <a:r>
              <a:rPr lang="en-US" sz="1700" b="1" dirty="0">
                <a:solidFill>
                  <a:srgbClr val="FF0000"/>
                </a:solidFill>
                <a:latin typeface="Arial" panose="020B0604020202020204" pitchFamily="34" charset="0"/>
                <a:cs typeface="Arial" panose="020B0604020202020204" pitchFamily="34" charset="0"/>
              </a:rPr>
              <a:t>proton structure (pdfs)</a:t>
            </a:r>
            <a:r>
              <a:rPr lang="en-US" sz="1400" dirty="0">
                <a:latin typeface="Arial" panose="020B0604020202020204" pitchFamily="34" charset="0"/>
                <a:cs typeface="Arial" panose="020B0604020202020204" pitchFamily="34" charset="0"/>
              </a:rPr>
              <a:t>, non-pert. effects, and other SM parameters</a:t>
            </a:r>
          </a:p>
        </p:txBody>
      </p:sp>
      <p:sp>
        <p:nvSpPr>
          <p:cNvPr id="16" name="Rectangle 15">
            <a:extLst>
              <a:ext uri="{FF2B5EF4-FFF2-40B4-BE49-F238E27FC236}">
                <a16:creationId xmlns:a16="http://schemas.microsoft.com/office/drawing/2014/main" id="{2C5AB3FA-F30B-9241-9DC1-79A1EC9CB587}"/>
              </a:ext>
            </a:extLst>
          </p:cNvPr>
          <p:cNvSpPr/>
          <p:nvPr/>
        </p:nvSpPr>
        <p:spPr>
          <a:xfrm>
            <a:off x="3788227" y="2938649"/>
            <a:ext cx="1191988" cy="676211"/>
          </a:xfrm>
          <a:prstGeom prst="rect">
            <a:avLst/>
          </a:prstGeom>
          <a:solidFill>
            <a:schemeClr val="bg1"/>
          </a:solidFill>
          <a:ln>
            <a:solidFill>
              <a:srgbClr val="FF0000"/>
            </a:solidFill>
          </a:ln>
        </p:spPr>
        <p:txBody>
          <a:bodyPr wrap="square">
            <a:spAutoFit/>
          </a:bodyPr>
          <a:lstStyle/>
          <a:p>
            <a:pPr algn="r">
              <a:lnSpc>
                <a:spcPct val="120000"/>
              </a:lnSpc>
            </a:pPr>
            <a:r>
              <a:rPr lang="en-US" dirty="0">
                <a:solidFill>
                  <a:srgbClr val="FF0000"/>
                </a:solidFill>
                <a:latin typeface="Arial" panose="020B0604020202020204" pitchFamily="34" charset="0"/>
                <a:ea typeface="Tahoma" charset="0"/>
                <a:cs typeface="Arial" panose="020B0604020202020204" pitchFamily="34" charset="0"/>
              </a:rPr>
              <a:t>status: </a:t>
            </a:r>
            <a:r>
              <a:rPr lang="en-US" sz="1500" dirty="0">
                <a:solidFill>
                  <a:srgbClr val="FF0000"/>
                </a:solidFill>
                <a:latin typeface="Arial" panose="020B0604020202020204" pitchFamily="34" charset="0"/>
                <a:ea typeface="Tahoma" charset="0"/>
                <a:cs typeface="Arial" panose="020B0604020202020204" pitchFamily="34" charset="0"/>
              </a:rPr>
              <a:t>March 2018</a:t>
            </a:r>
            <a:endParaRPr lang="en-US" sz="1500" dirty="0">
              <a:latin typeface="Arial" panose="020B0604020202020204" pitchFamily="34" charset="0"/>
              <a:ea typeface="Tahoma" charset="0"/>
              <a:cs typeface="Arial" panose="020B0604020202020204" pitchFamily="34" charset="0"/>
            </a:endParaRPr>
          </a:p>
        </p:txBody>
      </p:sp>
      <p:sp>
        <p:nvSpPr>
          <p:cNvPr id="17" name="TextBox 16">
            <a:extLst>
              <a:ext uri="{FF2B5EF4-FFF2-40B4-BE49-F238E27FC236}">
                <a16:creationId xmlns:a16="http://schemas.microsoft.com/office/drawing/2014/main" id="{8912EEBA-8E90-6D47-A0DF-E05FF215FA43}"/>
              </a:ext>
            </a:extLst>
          </p:cNvPr>
          <p:cNvSpPr txBox="1"/>
          <p:nvPr/>
        </p:nvSpPr>
        <p:spPr>
          <a:xfrm>
            <a:off x="7289800" y="1754266"/>
            <a:ext cx="1679614" cy="2133405"/>
          </a:xfrm>
          <a:prstGeom prst="rect">
            <a:avLst/>
          </a:prstGeom>
          <a:noFill/>
        </p:spPr>
        <p:txBody>
          <a:bodyPr wrap="square" rtlCol="0">
            <a:spAutoFit/>
          </a:bodyPr>
          <a:lstStyle/>
          <a:p>
            <a:pPr algn="r">
              <a:lnSpc>
                <a:spcPct val="120000"/>
              </a:lnSpc>
            </a:pPr>
            <a:r>
              <a:rPr lang="en-US" sz="1600" dirty="0">
                <a:solidFill>
                  <a:srgbClr val="172AB4"/>
                </a:solidFill>
                <a:latin typeface="Arial" panose="020B0604020202020204" pitchFamily="34" charset="0"/>
                <a:cs typeface="Arial" panose="020B0604020202020204" pitchFamily="34" charset="0"/>
              </a:rPr>
              <a:t>extraordinary agreement between </a:t>
            </a:r>
            <a:r>
              <a:rPr lang="en-US" sz="1600" b="1" dirty="0">
                <a:solidFill>
                  <a:srgbClr val="172AB4"/>
                </a:solidFill>
                <a:latin typeface="Arial" panose="020B0604020202020204" pitchFamily="34" charset="0"/>
                <a:cs typeface="Arial" panose="020B0604020202020204" pitchFamily="34" charset="0"/>
              </a:rPr>
              <a:t>measurements </a:t>
            </a:r>
            <a:r>
              <a:rPr lang="en-US" sz="1600" dirty="0">
                <a:solidFill>
                  <a:srgbClr val="172AB4"/>
                </a:solidFill>
                <a:latin typeface="Arial" panose="020B0604020202020204" pitchFamily="34" charset="0"/>
                <a:cs typeface="Arial" panose="020B0604020202020204" pitchFamily="34" charset="0"/>
              </a:rPr>
              <a:t>and </a:t>
            </a:r>
            <a:r>
              <a:rPr lang="en-US" sz="1600" b="1" dirty="0">
                <a:solidFill>
                  <a:srgbClr val="172AB4"/>
                </a:solidFill>
                <a:latin typeface="Arial" panose="020B0604020202020204" pitchFamily="34" charset="0"/>
                <a:cs typeface="Arial" panose="020B0604020202020204" pitchFamily="34" charset="0"/>
              </a:rPr>
              <a:t>SM predictions</a:t>
            </a:r>
          </a:p>
          <a:p>
            <a:pPr algn="r">
              <a:lnSpc>
                <a:spcPct val="120000"/>
              </a:lnSpc>
            </a:pPr>
            <a:endParaRPr lang="en-US" sz="1600" b="1" dirty="0">
              <a:solidFill>
                <a:srgbClr val="172AB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627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summary</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F87305F5-16D1-4D46-9E6A-BD2280B0E9C2}"/>
              </a:ext>
            </a:extLst>
          </p:cNvPr>
          <p:cNvSpPr>
            <a:spLocks noGrp="1"/>
          </p:cNvSpPr>
          <p:nvPr>
            <p:ph type="sldNum" sz="quarter" idx="12"/>
          </p:nvPr>
        </p:nvSpPr>
        <p:spPr/>
        <p:txBody>
          <a:bodyPr/>
          <a:lstStyle/>
          <a:p>
            <a:fld id="{D7F80D46-5143-2240-826D-BEEE171844D3}" type="slidenum">
              <a:rPr lang="en-US" smtClean="0"/>
              <a:pPr/>
              <a:t>20</a:t>
            </a:fld>
            <a:endParaRPr lang="en-US"/>
          </a:p>
        </p:txBody>
      </p:sp>
      <p:sp>
        <p:nvSpPr>
          <p:cNvPr id="6" name="TextBox 5">
            <a:extLst>
              <a:ext uri="{FF2B5EF4-FFF2-40B4-BE49-F238E27FC236}">
                <a16:creationId xmlns:a16="http://schemas.microsoft.com/office/drawing/2014/main" id="{1DC5F8EB-6F79-D242-B707-18024588165A}"/>
              </a:ext>
            </a:extLst>
          </p:cNvPr>
          <p:cNvSpPr txBox="1"/>
          <p:nvPr/>
        </p:nvSpPr>
        <p:spPr>
          <a:xfrm>
            <a:off x="587915" y="1256275"/>
            <a:ext cx="8556085" cy="4803494"/>
          </a:xfrm>
          <a:prstGeom prst="rect">
            <a:avLst/>
          </a:prstGeom>
          <a:noFill/>
        </p:spPr>
        <p:txBody>
          <a:bodyPr wrap="square" rtlCol="0">
            <a:spAutoFit/>
          </a:bodyPr>
          <a:lstStyle/>
          <a:p>
            <a:pPr>
              <a:lnSpc>
                <a:spcPct val="120000"/>
              </a:lnSpc>
            </a:pPr>
            <a:r>
              <a:rPr lang="en-US" sz="1900" b="1" dirty="0">
                <a:solidFill>
                  <a:srgbClr val="FF0000"/>
                </a:solidFill>
                <a:latin typeface="Arial" charset="0"/>
                <a:ea typeface="Arial" charset="0"/>
                <a:cs typeface="Arial" charset="0"/>
              </a:rPr>
              <a:t>ATLAS </a:t>
            </a:r>
            <a:r>
              <a:rPr lang="en-US" sz="1900" dirty="0">
                <a:latin typeface="Arial" charset="0"/>
                <a:ea typeface="Arial" charset="0"/>
                <a:cs typeface="Arial" charset="0"/>
              </a:rPr>
              <a:t>has extensive and growing portfolio of </a:t>
            </a:r>
            <a:r>
              <a:rPr lang="en-US" sz="1900" b="1" dirty="0">
                <a:solidFill>
                  <a:srgbClr val="157708"/>
                </a:solidFill>
                <a:latin typeface="Arial" charset="0"/>
                <a:ea typeface="Arial" charset="0"/>
                <a:cs typeface="Arial" charset="0"/>
              </a:rPr>
              <a:t>pdf-sensitive</a:t>
            </a:r>
            <a:r>
              <a:rPr lang="en-US" sz="1900" dirty="0">
                <a:latin typeface="Arial" charset="0"/>
                <a:ea typeface="Arial" charset="0"/>
                <a:cs typeface="Arial" charset="0"/>
              </a:rPr>
              <a:t> measurements </a:t>
            </a:r>
          </a:p>
          <a:p>
            <a:pPr>
              <a:lnSpc>
                <a:spcPct val="20000"/>
              </a:lnSpc>
            </a:pPr>
            <a:endParaRPr lang="en-US" sz="1500" dirty="0">
              <a:solidFill>
                <a:srgbClr val="FF0000"/>
              </a:solidFill>
              <a:latin typeface="Arial" charset="0"/>
              <a:ea typeface="Arial" charset="0"/>
              <a:cs typeface="Arial" charset="0"/>
            </a:endParaRPr>
          </a:p>
          <a:p>
            <a:pPr>
              <a:lnSpc>
                <a:spcPct val="125000"/>
              </a:lnSpc>
            </a:pPr>
            <a:r>
              <a:rPr lang="en-US" b="1" dirty="0">
                <a:solidFill>
                  <a:srgbClr val="FF0000"/>
                </a:solidFill>
                <a:latin typeface="Arial" charset="0"/>
                <a:ea typeface="Arial" charset="0"/>
                <a:cs typeface="Arial" charset="0"/>
              </a:rPr>
              <a:t>unavoidably, only a tiny subset presented here </a:t>
            </a:r>
            <a:r>
              <a:rPr lang="en-US" sz="1700" dirty="0">
                <a:latin typeface="Arial" charset="0"/>
                <a:ea typeface="Arial" charset="0"/>
                <a:cs typeface="Arial" charset="0"/>
              </a:rPr>
              <a:t>– </a:t>
            </a:r>
            <a:r>
              <a:rPr lang="en-US" sz="1500" dirty="0">
                <a:latin typeface="Arial" charset="0"/>
                <a:ea typeface="Arial" charset="0"/>
                <a:cs typeface="Arial" charset="0"/>
              </a:rPr>
              <a:t>other (mainly) earlier measurements not discussed include: HM and LM DY; </a:t>
            </a:r>
            <a:r>
              <a:rPr lang="en-US" sz="1500" dirty="0" err="1">
                <a:latin typeface="Arial" charset="0"/>
                <a:ea typeface="Arial" charset="0"/>
                <a:cs typeface="Arial" charset="0"/>
              </a:rPr>
              <a:t>W+c</a:t>
            </a:r>
            <a:r>
              <a:rPr lang="en-US" sz="1500" dirty="0">
                <a:latin typeface="Arial" charset="0"/>
                <a:ea typeface="Arial" charset="0"/>
                <a:cs typeface="Arial" charset="0"/>
              </a:rPr>
              <a:t>; QCD jet measurements at </a:t>
            </a:r>
          </a:p>
          <a:p>
            <a:pPr>
              <a:lnSpc>
                <a:spcPct val="125000"/>
              </a:lnSpc>
            </a:pPr>
            <a:r>
              <a:rPr lang="en-US" sz="1500" dirty="0">
                <a:latin typeface="Arial" charset="0"/>
                <a:ea typeface="Arial" charset="0"/>
                <a:cs typeface="Arial" charset="0"/>
              </a:rPr>
              <a:t>2.76,7,8 </a:t>
            </a:r>
            <a:r>
              <a:rPr lang="en-US" sz="1500" dirty="0" err="1">
                <a:latin typeface="Arial" charset="0"/>
                <a:ea typeface="Arial" charset="0"/>
                <a:cs typeface="Arial" charset="0"/>
              </a:rPr>
              <a:t>TeV</a:t>
            </a:r>
            <a:r>
              <a:rPr lang="en-US" sz="1500" dirty="0">
                <a:latin typeface="Arial" charset="0"/>
                <a:ea typeface="Arial" charset="0"/>
                <a:cs typeface="Arial" charset="0"/>
              </a:rPr>
              <a:t>; many more top measurements; Z/</a:t>
            </a:r>
            <a:r>
              <a:rPr lang="en-US" sz="1500" dirty="0" err="1">
                <a:latin typeface="Arial" charset="0"/>
                <a:ea typeface="Arial" charset="0"/>
                <a:cs typeface="Arial" charset="0"/>
              </a:rPr>
              <a:t>W+Jets</a:t>
            </a:r>
            <a:r>
              <a:rPr lang="en-US" sz="1500" dirty="0">
                <a:latin typeface="Arial" charset="0"/>
                <a:ea typeface="Arial" charset="0"/>
                <a:cs typeface="Arial" charset="0"/>
              </a:rPr>
              <a:t>; …</a:t>
            </a:r>
          </a:p>
          <a:p>
            <a:pPr>
              <a:lnSpc>
                <a:spcPct val="50000"/>
              </a:lnSpc>
            </a:pPr>
            <a:endParaRPr lang="en-US" b="1" dirty="0">
              <a:solidFill>
                <a:srgbClr val="FF0000"/>
              </a:solidFill>
              <a:latin typeface="Arial" charset="0"/>
              <a:ea typeface="Arial" charset="0"/>
              <a:cs typeface="Arial" charset="0"/>
            </a:endParaRPr>
          </a:p>
          <a:p>
            <a:pPr>
              <a:lnSpc>
                <a:spcPct val="50000"/>
              </a:lnSpc>
            </a:pPr>
            <a:endParaRPr lang="en-US" b="1" dirty="0">
              <a:solidFill>
                <a:srgbClr val="FF0000"/>
              </a:solidFill>
              <a:latin typeface="Arial" charset="0"/>
              <a:ea typeface="Arial" charset="0"/>
              <a:cs typeface="Arial" charset="0"/>
            </a:endParaRPr>
          </a:p>
          <a:p>
            <a:pPr>
              <a:lnSpc>
                <a:spcPct val="120000"/>
              </a:lnSpc>
            </a:pPr>
            <a:r>
              <a:rPr lang="en-US" dirty="0">
                <a:latin typeface="Arial" charset="0"/>
                <a:ea typeface="Arial" charset="0"/>
                <a:cs typeface="Arial" charset="0"/>
              </a:rPr>
              <a:t>measurements of same process at </a:t>
            </a:r>
            <a:r>
              <a:rPr lang="en-US" b="1" dirty="0">
                <a:solidFill>
                  <a:srgbClr val="FF0000"/>
                </a:solidFill>
                <a:latin typeface="Arial" charset="0"/>
                <a:ea typeface="Arial" charset="0"/>
                <a:cs typeface="Arial" charset="0"/>
              </a:rPr>
              <a:t>different CM energies</a:t>
            </a:r>
            <a:r>
              <a:rPr lang="en-US" dirty="0">
                <a:latin typeface="Arial" charset="0"/>
                <a:ea typeface="Arial" charset="0"/>
                <a:cs typeface="Arial" charset="0"/>
              </a:rPr>
              <a:t>, and </a:t>
            </a:r>
            <a:r>
              <a:rPr lang="en-US" b="1" dirty="0">
                <a:solidFill>
                  <a:srgbClr val="FF0000"/>
                </a:solidFill>
                <a:latin typeface="Arial" charset="0"/>
                <a:ea typeface="Arial" charset="0"/>
                <a:cs typeface="Arial" charset="0"/>
              </a:rPr>
              <a:t>ratio measurements</a:t>
            </a:r>
            <a:r>
              <a:rPr lang="en-US" dirty="0">
                <a:solidFill>
                  <a:srgbClr val="FF0000"/>
                </a:solidFill>
                <a:latin typeface="Arial" charset="0"/>
                <a:ea typeface="Arial" charset="0"/>
                <a:cs typeface="Arial" charset="0"/>
              </a:rPr>
              <a:t> </a:t>
            </a:r>
            <a:r>
              <a:rPr lang="en-US" dirty="0">
                <a:latin typeface="Arial" charset="0"/>
                <a:ea typeface="Arial" charset="0"/>
                <a:cs typeface="Arial" charset="0"/>
              </a:rPr>
              <a:t>(</a:t>
            </a:r>
            <a:r>
              <a:rPr lang="en-US" sz="1500" dirty="0">
                <a:latin typeface="Arial" charset="0"/>
                <a:ea typeface="Arial" charset="0"/>
                <a:cs typeface="Arial" charset="0"/>
              </a:rPr>
              <a:t>EG. of different processes, or same process at different energies</a:t>
            </a:r>
            <a:r>
              <a:rPr lang="en-US" dirty="0">
                <a:latin typeface="Arial" charset="0"/>
                <a:ea typeface="Arial" charset="0"/>
                <a:cs typeface="Arial" charset="0"/>
              </a:rPr>
              <a:t>) with partially cancelling systematics can provide significant </a:t>
            </a:r>
            <a:r>
              <a:rPr lang="en-US" b="1" dirty="0">
                <a:solidFill>
                  <a:srgbClr val="FF0000"/>
                </a:solidFill>
                <a:latin typeface="Arial" charset="0"/>
                <a:ea typeface="Arial" charset="0"/>
                <a:cs typeface="Arial" charset="0"/>
              </a:rPr>
              <a:t>pdf constraints</a:t>
            </a:r>
            <a:endParaRPr lang="en-US" sz="1500" dirty="0">
              <a:latin typeface="Arial" charset="0"/>
              <a:ea typeface="Arial" charset="0"/>
              <a:cs typeface="Arial" charset="0"/>
            </a:endParaRPr>
          </a:p>
          <a:p>
            <a:pPr>
              <a:lnSpc>
                <a:spcPct val="120000"/>
              </a:lnSpc>
            </a:pPr>
            <a:endParaRPr lang="en-US" dirty="0">
              <a:solidFill>
                <a:srgbClr val="172AB4"/>
              </a:solidFill>
              <a:latin typeface="Arial" charset="0"/>
              <a:ea typeface="Arial" charset="0"/>
              <a:cs typeface="Arial" charset="0"/>
            </a:endParaRPr>
          </a:p>
          <a:p>
            <a:pPr>
              <a:lnSpc>
                <a:spcPct val="120000"/>
              </a:lnSpc>
            </a:pPr>
            <a:r>
              <a:rPr lang="en-US" b="1" dirty="0">
                <a:solidFill>
                  <a:srgbClr val="172AB4"/>
                </a:solidFill>
                <a:latin typeface="Arial" charset="0"/>
                <a:ea typeface="Arial" charset="0"/>
                <a:cs typeface="Arial" charset="0"/>
              </a:rPr>
              <a:t>NNLO QCD calculations available for important physics processes </a:t>
            </a:r>
            <a:r>
              <a:rPr lang="en-US" sz="1600" dirty="0">
                <a:solidFill>
                  <a:srgbClr val="172AB4"/>
                </a:solidFill>
                <a:latin typeface="Arial" charset="0"/>
                <a:ea typeface="Arial" charset="0"/>
                <a:cs typeface="Arial" charset="0"/>
              </a:rPr>
              <a:t>– developments in grid technology (</a:t>
            </a:r>
            <a:r>
              <a:rPr lang="en-US" sz="1600" dirty="0" err="1">
                <a:solidFill>
                  <a:srgbClr val="172AB4"/>
                </a:solidFill>
                <a:latin typeface="Arial" charset="0"/>
                <a:ea typeface="Arial" charset="0"/>
                <a:cs typeface="Arial" charset="0"/>
              </a:rPr>
              <a:t>APPLfast</a:t>
            </a:r>
            <a:r>
              <a:rPr lang="en-US" sz="1600" dirty="0">
                <a:solidFill>
                  <a:srgbClr val="172AB4"/>
                </a:solidFill>
                <a:latin typeface="Arial" charset="0"/>
                <a:ea typeface="Arial" charset="0"/>
                <a:cs typeface="Arial" charset="0"/>
              </a:rPr>
              <a:t>) mean these data should be useable in </a:t>
            </a:r>
          </a:p>
          <a:p>
            <a:pPr>
              <a:lnSpc>
                <a:spcPct val="120000"/>
              </a:lnSpc>
            </a:pPr>
            <a:r>
              <a:rPr lang="en-US" sz="1600" dirty="0">
                <a:solidFill>
                  <a:srgbClr val="172AB4"/>
                </a:solidFill>
                <a:latin typeface="Arial" charset="0"/>
                <a:ea typeface="Arial" charset="0"/>
                <a:cs typeface="Arial" charset="0"/>
              </a:rPr>
              <a:t>rigorous NNLO pdf fits in the near future</a:t>
            </a:r>
          </a:p>
          <a:p>
            <a:pPr>
              <a:lnSpc>
                <a:spcPct val="120000"/>
              </a:lnSpc>
            </a:pPr>
            <a:endParaRPr lang="en-US" sz="1500" dirty="0">
              <a:solidFill>
                <a:srgbClr val="172AB4"/>
              </a:solidFill>
              <a:latin typeface="Arial" charset="0"/>
              <a:ea typeface="Arial" charset="0"/>
              <a:cs typeface="Arial" charset="0"/>
            </a:endParaRPr>
          </a:p>
          <a:p>
            <a:pPr>
              <a:lnSpc>
                <a:spcPct val="120000"/>
              </a:lnSpc>
            </a:pPr>
            <a:r>
              <a:rPr lang="en-US" b="1" dirty="0">
                <a:solidFill>
                  <a:srgbClr val="FF0000"/>
                </a:solidFill>
                <a:latin typeface="Arial" charset="0"/>
                <a:ea typeface="Arial" charset="0"/>
                <a:cs typeface="Arial" charset="0"/>
              </a:rPr>
              <a:t>still much to come from ATLAS from both Run 1 and Run 2 SM analyses</a:t>
            </a:r>
          </a:p>
          <a:p>
            <a:pPr>
              <a:lnSpc>
                <a:spcPct val="120000"/>
              </a:lnSpc>
            </a:pPr>
            <a:endParaRPr lang="en-US" sz="1500" dirty="0">
              <a:solidFill>
                <a:srgbClr val="172AB4"/>
              </a:solidFill>
              <a:latin typeface="Arial" charset="0"/>
              <a:ea typeface="Arial" charset="0"/>
              <a:cs typeface="Arial" charset="0"/>
            </a:endParaRPr>
          </a:p>
        </p:txBody>
      </p:sp>
    </p:spTree>
    <p:extLst>
      <p:ext uri="{BB962C8B-B14F-4D97-AF65-F5344CB8AC3E}">
        <p14:creationId xmlns:p14="http://schemas.microsoft.com/office/powerpoint/2010/main" val="101186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extras</a:t>
            </a:r>
          </a:p>
        </p:txBody>
      </p:sp>
      <p:sp>
        <p:nvSpPr>
          <p:cNvPr id="3" name="Slide Number Placeholder 2">
            <a:extLst>
              <a:ext uri="{FF2B5EF4-FFF2-40B4-BE49-F238E27FC236}">
                <a16:creationId xmlns:a16="http://schemas.microsoft.com/office/drawing/2014/main" id="{B31189E0-C832-6544-98C7-65118CA71070}"/>
              </a:ext>
            </a:extLst>
          </p:cNvPr>
          <p:cNvSpPr>
            <a:spLocks noGrp="1"/>
          </p:cNvSpPr>
          <p:nvPr>
            <p:ph type="sldNum" sz="quarter" idx="12"/>
          </p:nvPr>
        </p:nvSpPr>
        <p:spPr/>
        <p:txBody>
          <a:bodyPr/>
          <a:lstStyle/>
          <a:p>
            <a:fld id="{D7F80D46-5143-2240-826D-BEEE171844D3}" type="slidenum">
              <a:rPr lang="en-US" smtClean="0"/>
              <a:pPr/>
              <a:t>21</a:t>
            </a:fld>
            <a:endParaRPr lang="en-US"/>
          </a:p>
        </p:txBody>
      </p:sp>
    </p:spTree>
    <p:extLst>
      <p:ext uri="{BB962C8B-B14F-4D97-AF65-F5344CB8AC3E}">
        <p14:creationId xmlns:p14="http://schemas.microsoft.com/office/powerpoint/2010/main" val="1741970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22</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5898909" y="4654833"/>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3" name="Picture 2">
            <a:extLst>
              <a:ext uri="{FF2B5EF4-FFF2-40B4-BE49-F238E27FC236}">
                <a16:creationId xmlns:a16="http://schemas.microsoft.com/office/drawing/2014/main" id="{39FE20EA-3161-0444-94AA-F03273E4840E}"/>
              </a:ext>
            </a:extLst>
          </p:cNvPr>
          <p:cNvPicPr>
            <a:picLocks noChangeAspect="1"/>
          </p:cNvPicPr>
          <p:nvPr/>
        </p:nvPicPr>
        <p:blipFill>
          <a:blip r:embed="rId3"/>
          <a:stretch>
            <a:fillRect/>
          </a:stretch>
        </p:blipFill>
        <p:spPr>
          <a:xfrm>
            <a:off x="442225" y="1960061"/>
            <a:ext cx="8359445" cy="2652883"/>
          </a:xfrm>
          <a:prstGeom prst="rect">
            <a:avLst/>
          </a:prstGeom>
        </p:spPr>
      </p:pic>
      <p:sp>
        <p:nvSpPr>
          <p:cNvPr id="14" name="TextBox 13">
            <a:extLst>
              <a:ext uri="{FF2B5EF4-FFF2-40B4-BE49-F238E27FC236}">
                <a16:creationId xmlns:a16="http://schemas.microsoft.com/office/drawing/2014/main" id="{E6B8C6AD-89F2-3046-A82C-3089870B28EA}"/>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 Z differential cross sections</a:t>
            </a:r>
            <a:endParaRPr lang="en-US" sz="2000" dirty="0">
              <a:solidFill>
                <a:srgbClr val="FF0000"/>
              </a:solidFill>
              <a:latin typeface="Arial"/>
              <a:cs typeface="Arial"/>
            </a:endParaRPr>
          </a:p>
        </p:txBody>
      </p:sp>
    </p:spTree>
    <p:extLst>
      <p:ext uri="{BB962C8B-B14F-4D97-AF65-F5344CB8AC3E}">
        <p14:creationId xmlns:p14="http://schemas.microsoft.com/office/powerpoint/2010/main" val="30306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23</a:t>
            </a:fld>
            <a:endParaRPr lang="en-US" dirty="0"/>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W,Z differential cross sections</a:t>
            </a:r>
            <a:endParaRPr lang="en-US" sz="2000" dirty="0">
              <a:solidFill>
                <a:srgbClr val="FF0000"/>
              </a:solidFill>
              <a:latin typeface="Arial"/>
              <a:cs typeface="Arial"/>
            </a:endParaRPr>
          </a:p>
        </p:txBody>
      </p:sp>
      <p:pic>
        <p:nvPicPr>
          <p:cNvPr id="16" name="Picture 15">
            <a:extLst>
              <a:ext uri="{FF2B5EF4-FFF2-40B4-BE49-F238E27FC236}">
                <a16:creationId xmlns:a16="http://schemas.microsoft.com/office/drawing/2014/main" id="{3FC36F35-ADF6-2B41-9793-D407E7CCBF70}"/>
              </a:ext>
            </a:extLst>
          </p:cNvPr>
          <p:cNvPicPr>
            <a:picLocks noChangeAspect="1"/>
          </p:cNvPicPr>
          <p:nvPr/>
        </p:nvPicPr>
        <p:blipFill rotWithShape="1">
          <a:blip r:embed="rId3"/>
          <a:srcRect l="13735" r="16022" b="11637"/>
          <a:stretch/>
        </p:blipFill>
        <p:spPr>
          <a:xfrm>
            <a:off x="5192681" y="1535325"/>
            <a:ext cx="3951319" cy="3916162"/>
          </a:xfrm>
          <a:prstGeom prst="rect">
            <a:avLst/>
          </a:prstGeom>
        </p:spPr>
      </p:pic>
      <p:sp>
        <p:nvSpPr>
          <p:cNvPr id="22" name="Rectangle 21">
            <a:extLst>
              <a:ext uri="{FF2B5EF4-FFF2-40B4-BE49-F238E27FC236}">
                <a16:creationId xmlns:a16="http://schemas.microsoft.com/office/drawing/2014/main" id="{5D1607A4-1002-E946-84B7-74743B5F887D}"/>
              </a:ext>
            </a:extLst>
          </p:cNvPr>
          <p:cNvSpPr/>
          <p:nvPr/>
        </p:nvSpPr>
        <p:spPr>
          <a:xfrm>
            <a:off x="6656020" y="5451487"/>
            <a:ext cx="1024639" cy="323165"/>
          </a:xfrm>
          <a:prstGeom prst="rect">
            <a:avLst/>
          </a:prstGeom>
        </p:spPr>
        <p:txBody>
          <a:bodyPr wrap="none">
            <a:spAutoFit/>
          </a:bodyPr>
          <a:lstStyle/>
          <a:p>
            <a:r>
              <a:rPr lang="en-US" sz="1500" dirty="0" err="1">
                <a:solidFill>
                  <a:srgbClr val="FF0000"/>
                </a:solidFill>
                <a:latin typeface="Arial" panose="020B0604020202020204" pitchFamily="34" charset="0"/>
                <a:cs typeface="Arial" panose="020B0604020202020204" pitchFamily="34" charset="0"/>
              </a:rPr>
              <a:t>μ</a:t>
            </a:r>
            <a:r>
              <a:rPr lang="en-US" sz="1500" dirty="0">
                <a:solidFill>
                  <a:srgbClr val="FF0000"/>
                </a:solidFill>
                <a:latin typeface="Arial" panose="020B0604020202020204" pitchFamily="34" charset="0"/>
                <a:cs typeface="Arial" panose="020B0604020202020204" pitchFamily="34" charset="0"/>
              </a:rPr>
              <a:t> channel</a:t>
            </a:r>
            <a:endParaRPr lang="en-US" sz="1500" dirty="0">
              <a:solidFill>
                <a:srgbClr val="FF0000"/>
              </a:solidFill>
            </a:endParaRPr>
          </a:p>
        </p:txBody>
      </p:sp>
      <p:sp>
        <p:nvSpPr>
          <p:cNvPr id="9" name="Rectangle 8">
            <a:extLst>
              <a:ext uri="{FF2B5EF4-FFF2-40B4-BE49-F238E27FC236}">
                <a16:creationId xmlns:a16="http://schemas.microsoft.com/office/drawing/2014/main" id="{F1672BC9-5281-3D42-BF06-BFAD3E906BF6}"/>
              </a:ext>
            </a:extLst>
          </p:cNvPr>
          <p:cNvSpPr/>
          <p:nvPr/>
        </p:nvSpPr>
        <p:spPr>
          <a:xfrm>
            <a:off x="689684" y="6212412"/>
            <a:ext cx="2799542"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EPJ C77 (2017) 367</a:t>
            </a:r>
          </a:p>
        </p:txBody>
      </p:sp>
      <p:pic>
        <p:nvPicPr>
          <p:cNvPr id="4" name="Picture 3">
            <a:extLst>
              <a:ext uri="{FF2B5EF4-FFF2-40B4-BE49-F238E27FC236}">
                <a16:creationId xmlns:a16="http://schemas.microsoft.com/office/drawing/2014/main" id="{74D8C0DD-E498-C343-9252-FAFD5979F058}"/>
              </a:ext>
            </a:extLst>
          </p:cNvPr>
          <p:cNvPicPr>
            <a:picLocks noChangeAspect="1"/>
          </p:cNvPicPr>
          <p:nvPr/>
        </p:nvPicPr>
        <p:blipFill>
          <a:blip r:embed="rId4"/>
          <a:stretch>
            <a:fillRect/>
          </a:stretch>
        </p:blipFill>
        <p:spPr>
          <a:xfrm>
            <a:off x="276677" y="1627871"/>
            <a:ext cx="4965700" cy="3721100"/>
          </a:xfrm>
          <a:prstGeom prst="rect">
            <a:avLst/>
          </a:prstGeom>
        </p:spPr>
      </p:pic>
      <p:sp>
        <p:nvSpPr>
          <p:cNvPr id="17" name="Rectangle 16">
            <a:extLst>
              <a:ext uri="{FF2B5EF4-FFF2-40B4-BE49-F238E27FC236}">
                <a16:creationId xmlns:a16="http://schemas.microsoft.com/office/drawing/2014/main" id="{2103B96C-9618-A444-B879-90E784F509C3}"/>
              </a:ext>
            </a:extLst>
          </p:cNvPr>
          <p:cNvSpPr/>
          <p:nvPr/>
        </p:nvSpPr>
        <p:spPr>
          <a:xfrm>
            <a:off x="2112014" y="5451487"/>
            <a:ext cx="1021433" cy="323165"/>
          </a:xfrm>
          <a:prstGeom prst="rect">
            <a:avLst/>
          </a:prstGeom>
        </p:spPr>
        <p:txBody>
          <a:bodyPr wrap="none">
            <a:spAutoFit/>
          </a:bodyPr>
          <a:lstStyle/>
          <a:p>
            <a:r>
              <a:rPr lang="en-US" sz="1500" dirty="0">
                <a:solidFill>
                  <a:srgbClr val="FF0000"/>
                </a:solidFill>
                <a:latin typeface="Arial" panose="020B0604020202020204" pitchFamily="34" charset="0"/>
                <a:cs typeface="Arial" panose="020B0604020202020204" pitchFamily="34" charset="0"/>
              </a:rPr>
              <a:t>e channel</a:t>
            </a:r>
            <a:endParaRPr lang="en-US" sz="1500" dirty="0">
              <a:solidFill>
                <a:srgbClr val="FF0000"/>
              </a:solidFill>
            </a:endParaRPr>
          </a:p>
        </p:txBody>
      </p:sp>
    </p:spTree>
    <p:extLst>
      <p:ext uri="{BB962C8B-B14F-4D97-AF65-F5344CB8AC3E}">
        <p14:creationId xmlns:p14="http://schemas.microsoft.com/office/powerpoint/2010/main" val="347392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ATLASepWZ16 QCD fit </a:t>
            </a:r>
            <a:r>
              <a:rPr lang="en-US" sz="2900" dirty="0" err="1">
                <a:solidFill>
                  <a:srgbClr val="FF0000"/>
                </a:solidFill>
                <a:latin typeface="Arial"/>
                <a:cs typeface="Arial"/>
              </a:rPr>
              <a:t>parameterisation</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40FF21B-3638-D441-8A67-81BDED6EB71F}"/>
              </a:ext>
            </a:extLst>
          </p:cNvPr>
          <p:cNvSpPr>
            <a:spLocks noGrp="1"/>
          </p:cNvSpPr>
          <p:nvPr>
            <p:ph type="sldNum" sz="quarter" idx="12"/>
          </p:nvPr>
        </p:nvSpPr>
        <p:spPr/>
        <p:txBody>
          <a:bodyPr/>
          <a:lstStyle/>
          <a:p>
            <a:fld id="{D7F80D46-5143-2240-826D-BEEE171844D3}" type="slidenum">
              <a:rPr lang="en-US" smtClean="0"/>
              <a:pPr/>
              <a:t>24</a:t>
            </a:fld>
            <a:endParaRPr lang="en-US"/>
          </a:p>
        </p:txBody>
      </p:sp>
      <p:grpSp>
        <p:nvGrpSpPr>
          <p:cNvPr id="28" name="Group 27">
            <a:extLst>
              <a:ext uri="{FF2B5EF4-FFF2-40B4-BE49-F238E27FC236}">
                <a16:creationId xmlns:a16="http://schemas.microsoft.com/office/drawing/2014/main" id="{389A2D1E-7930-A44F-ABBE-197E32759AAE}"/>
              </a:ext>
            </a:extLst>
          </p:cNvPr>
          <p:cNvGrpSpPr/>
          <p:nvPr/>
        </p:nvGrpSpPr>
        <p:grpSpPr>
          <a:xfrm>
            <a:off x="778171" y="1129749"/>
            <a:ext cx="6348694" cy="3086171"/>
            <a:chOff x="1148707" y="1406314"/>
            <a:chExt cx="6348694" cy="3086171"/>
          </a:xfrm>
        </p:grpSpPr>
        <p:pic>
          <p:nvPicPr>
            <p:cNvPr id="7" name="Picture 6">
              <a:extLst>
                <a:ext uri="{FF2B5EF4-FFF2-40B4-BE49-F238E27FC236}">
                  <a16:creationId xmlns:a16="http://schemas.microsoft.com/office/drawing/2014/main" id="{3075899D-45C2-3E4D-9A2F-868A5C761963}"/>
                </a:ext>
              </a:extLst>
            </p:cNvPr>
            <p:cNvPicPr>
              <a:picLocks noChangeAspect="1"/>
            </p:cNvPicPr>
            <p:nvPr/>
          </p:nvPicPr>
          <p:blipFill>
            <a:blip r:embed="rId3"/>
            <a:stretch>
              <a:fillRect/>
            </a:stretch>
          </p:blipFill>
          <p:spPr>
            <a:xfrm>
              <a:off x="1148707" y="1406314"/>
              <a:ext cx="6348694" cy="3086171"/>
            </a:xfrm>
            <a:prstGeom prst="rect">
              <a:avLst/>
            </a:prstGeom>
          </p:spPr>
        </p:pic>
        <p:sp>
          <p:nvSpPr>
            <p:cNvPr id="6" name="Rectangle 5">
              <a:extLst>
                <a:ext uri="{FF2B5EF4-FFF2-40B4-BE49-F238E27FC236}">
                  <a16:creationId xmlns:a16="http://schemas.microsoft.com/office/drawing/2014/main" id="{546F58A2-A402-D24B-9A01-0C32BA108D75}"/>
                </a:ext>
              </a:extLst>
            </p:cNvPr>
            <p:cNvSpPr/>
            <p:nvPr/>
          </p:nvSpPr>
          <p:spPr>
            <a:xfrm>
              <a:off x="3101009" y="1524000"/>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571816-BAF6-B846-8E38-610317A5983D}"/>
                </a:ext>
              </a:extLst>
            </p:cNvPr>
            <p:cNvSpPr/>
            <p:nvPr/>
          </p:nvSpPr>
          <p:spPr>
            <a:xfrm>
              <a:off x="3041375" y="2034209"/>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DD863F-F0AE-DB41-BB94-261755C5E247}"/>
                </a:ext>
              </a:extLst>
            </p:cNvPr>
            <p:cNvSpPr/>
            <p:nvPr/>
          </p:nvSpPr>
          <p:spPr>
            <a:xfrm>
              <a:off x="3028123" y="3491949"/>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C8F0C3-0184-EC4A-998F-2D73B9ED13C4}"/>
                </a:ext>
              </a:extLst>
            </p:cNvPr>
            <p:cNvSpPr/>
            <p:nvPr/>
          </p:nvSpPr>
          <p:spPr>
            <a:xfrm>
              <a:off x="3041375" y="2564296"/>
              <a:ext cx="490330" cy="397565"/>
            </a:xfrm>
            <a:prstGeom prst="rect">
              <a:avLst/>
            </a:prstGeom>
            <a:solidFill>
              <a:schemeClr val="accent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C62E05-F4B5-FF43-A535-6B807B7FB27E}"/>
                </a:ext>
              </a:extLst>
            </p:cNvPr>
            <p:cNvSpPr/>
            <p:nvPr/>
          </p:nvSpPr>
          <p:spPr>
            <a:xfrm>
              <a:off x="3048002" y="3032677"/>
              <a:ext cx="490330" cy="397565"/>
            </a:xfrm>
            <a:prstGeom prst="rect">
              <a:avLst/>
            </a:prstGeom>
            <a:solidFill>
              <a:schemeClr val="accent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E2DF7C-3A6E-0B44-B174-47D3510E95D4}"/>
                </a:ext>
              </a:extLst>
            </p:cNvPr>
            <p:cNvSpPr/>
            <p:nvPr/>
          </p:nvSpPr>
          <p:spPr>
            <a:xfrm>
              <a:off x="3631098" y="2398644"/>
              <a:ext cx="304798"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A2C6CD-A940-CA45-BF43-2A75456B3E3D}"/>
                </a:ext>
              </a:extLst>
            </p:cNvPr>
            <p:cNvSpPr/>
            <p:nvPr/>
          </p:nvSpPr>
          <p:spPr>
            <a:xfrm>
              <a:off x="3631098" y="2869096"/>
              <a:ext cx="304798"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031C27-88F0-854D-840B-7C6238F9564E}"/>
                </a:ext>
              </a:extLst>
            </p:cNvPr>
            <p:cNvSpPr/>
            <p:nvPr/>
          </p:nvSpPr>
          <p:spPr>
            <a:xfrm>
              <a:off x="3591339" y="3889514"/>
              <a:ext cx="304798"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9CCDA87-E636-A54B-B0B6-DF7BDF4C26DA}"/>
              </a:ext>
            </a:extLst>
          </p:cNvPr>
          <p:cNvSpPr txBox="1"/>
          <p:nvPr/>
        </p:nvSpPr>
        <p:spPr>
          <a:xfrm>
            <a:off x="974558" y="4323495"/>
            <a:ext cx="224624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with constraints:</a:t>
            </a:r>
          </a:p>
        </p:txBody>
      </p:sp>
      <p:grpSp>
        <p:nvGrpSpPr>
          <p:cNvPr id="27" name="Group 26">
            <a:extLst>
              <a:ext uri="{FF2B5EF4-FFF2-40B4-BE49-F238E27FC236}">
                <a16:creationId xmlns:a16="http://schemas.microsoft.com/office/drawing/2014/main" id="{A5DAACCD-395D-D14E-8BE1-058A4F898876}"/>
              </a:ext>
            </a:extLst>
          </p:cNvPr>
          <p:cNvGrpSpPr/>
          <p:nvPr/>
        </p:nvGrpSpPr>
        <p:grpSpPr>
          <a:xfrm>
            <a:off x="954669" y="4849684"/>
            <a:ext cx="5995697" cy="1586125"/>
            <a:chOff x="2907003" y="4781965"/>
            <a:chExt cx="5995697" cy="1586125"/>
          </a:xfrm>
        </p:grpSpPr>
        <p:pic>
          <p:nvPicPr>
            <p:cNvPr id="3" name="Picture 2">
              <a:extLst>
                <a:ext uri="{FF2B5EF4-FFF2-40B4-BE49-F238E27FC236}">
                  <a16:creationId xmlns:a16="http://schemas.microsoft.com/office/drawing/2014/main" id="{D74C2823-5CA4-7A49-9F5F-3BD3CCF17A86}"/>
                </a:ext>
              </a:extLst>
            </p:cNvPr>
            <p:cNvPicPr>
              <a:picLocks noChangeAspect="1"/>
            </p:cNvPicPr>
            <p:nvPr/>
          </p:nvPicPr>
          <p:blipFill>
            <a:blip r:embed="rId4"/>
            <a:stretch>
              <a:fillRect/>
            </a:stretch>
          </p:blipFill>
          <p:spPr>
            <a:xfrm>
              <a:off x="2972739" y="4781965"/>
              <a:ext cx="1349736" cy="490813"/>
            </a:xfrm>
            <a:prstGeom prst="rect">
              <a:avLst/>
            </a:prstGeom>
          </p:spPr>
        </p:pic>
        <p:pic>
          <p:nvPicPr>
            <p:cNvPr id="5" name="Picture 4">
              <a:extLst>
                <a:ext uri="{FF2B5EF4-FFF2-40B4-BE49-F238E27FC236}">
                  <a16:creationId xmlns:a16="http://schemas.microsoft.com/office/drawing/2014/main" id="{2CF15339-A8EA-0341-B521-DC250DBE8AD4}"/>
                </a:ext>
              </a:extLst>
            </p:cNvPr>
            <p:cNvPicPr>
              <a:picLocks noChangeAspect="1"/>
            </p:cNvPicPr>
            <p:nvPr/>
          </p:nvPicPr>
          <p:blipFill>
            <a:blip r:embed="rId5"/>
            <a:stretch>
              <a:fillRect/>
            </a:stretch>
          </p:blipFill>
          <p:spPr>
            <a:xfrm>
              <a:off x="2907003" y="5292799"/>
              <a:ext cx="2248093" cy="530800"/>
            </a:xfrm>
            <a:prstGeom prst="rect">
              <a:avLst/>
            </a:prstGeom>
          </p:spPr>
        </p:pic>
        <p:sp>
          <p:nvSpPr>
            <p:cNvPr id="16" name="Rectangle 15">
              <a:extLst>
                <a:ext uri="{FF2B5EF4-FFF2-40B4-BE49-F238E27FC236}">
                  <a16:creationId xmlns:a16="http://schemas.microsoft.com/office/drawing/2014/main" id="{E0240740-A87D-1142-8E7B-EC09B8E2F0D2}"/>
                </a:ext>
              </a:extLst>
            </p:cNvPr>
            <p:cNvSpPr/>
            <p:nvPr/>
          </p:nvSpPr>
          <p:spPr>
            <a:xfrm>
              <a:off x="2972739" y="4823790"/>
              <a:ext cx="490330" cy="397565"/>
            </a:xfrm>
            <a:prstGeom prst="rect">
              <a:avLst/>
            </a:prstGeom>
            <a:solidFill>
              <a:schemeClr val="accent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20F442-02B5-D047-9E0B-BD58A6852D2B}"/>
                </a:ext>
              </a:extLst>
            </p:cNvPr>
            <p:cNvSpPr/>
            <p:nvPr/>
          </p:nvSpPr>
          <p:spPr>
            <a:xfrm>
              <a:off x="3832145" y="4823790"/>
              <a:ext cx="490330" cy="397565"/>
            </a:xfrm>
            <a:prstGeom prst="rect">
              <a:avLst/>
            </a:prstGeom>
            <a:solidFill>
              <a:schemeClr val="accent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3E39ED-AE58-EA44-824A-91E9EB59C55B}"/>
                </a:ext>
              </a:extLst>
            </p:cNvPr>
            <p:cNvSpPr/>
            <p:nvPr/>
          </p:nvSpPr>
          <p:spPr>
            <a:xfrm>
              <a:off x="2988369" y="5346434"/>
              <a:ext cx="474700"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1F2D0A-B991-7B4E-BB3A-EB3175C867DF}"/>
                </a:ext>
              </a:extLst>
            </p:cNvPr>
            <p:cNvSpPr/>
            <p:nvPr/>
          </p:nvSpPr>
          <p:spPr>
            <a:xfrm>
              <a:off x="3847775" y="5359416"/>
              <a:ext cx="474700"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D8CC45-0AC2-B240-83AF-73B3C73D504F}"/>
                </a:ext>
              </a:extLst>
            </p:cNvPr>
            <p:cNvSpPr/>
            <p:nvPr/>
          </p:nvSpPr>
          <p:spPr>
            <a:xfrm>
              <a:off x="4761762" y="5346433"/>
              <a:ext cx="474700" cy="39756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D052C6-C104-9B40-90FD-69E89C6C5D0C}"/>
                </a:ext>
              </a:extLst>
            </p:cNvPr>
            <p:cNvSpPr txBox="1"/>
            <p:nvPr/>
          </p:nvSpPr>
          <p:spPr>
            <a:xfrm>
              <a:off x="5661748" y="4923467"/>
              <a:ext cx="32409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ensuring </a:t>
              </a:r>
              <a:r>
                <a:rPr lang="en-US" dirty="0" err="1">
                  <a:latin typeface="Arial" panose="020B0604020202020204" pitchFamily="34" charset="0"/>
                  <a:cs typeface="Arial" panose="020B0604020202020204" pitchFamily="34" charset="0"/>
                </a:rPr>
                <a:t>ubar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dbar</a:t>
              </a:r>
              <a:r>
                <a:rPr lang="en-US" dirty="0">
                  <a:latin typeface="Arial" panose="020B0604020202020204" pitchFamily="34" charset="0"/>
                  <a:cs typeface="Arial" panose="020B0604020202020204" pitchFamily="34" charset="0"/>
                </a:rPr>
                <a:t> as x→0:</a:t>
              </a:r>
            </a:p>
          </p:txBody>
        </p:sp>
        <p:pic>
          <p:nvPicPr>
            <p:cNvPr id="22" name="Picture 21">
              <a:extLst>
                <a:ext uri="{FF2B5EF4-FFF2-40B4-BE49-F238E27FC236}">
                  <a16:creationId xmlns:a16="http://schemas.microsoft.com/office/drawing/2014/main" id="{934BCDE8-B030-DF42-8D44-2AF3163836DC}"/>
                </a:ext>
              </a:extLst>
            </p:cNvPr>
            <p:cNvPicPr>
              <a:picLocks noChangeAspect="1"/>
            </p:cNvPicPr>
            <p:nvPr/>
          </p:nvPicPr>
          <p:blipFill>
            <a:blip r:embed="rId6"/>
            <a:stretch>
              <a:fillRect/>
            </a:stretch>
          </p:blipFill>
          <p:spPr>
            <a:xfrm>
              <a:off x="3037138" y="5860619"/>
              <a:ext cx="402781" cy="495731"/>
            </a:xfrm>
            <a:prstGeom prst="rect">
              <a:avLst/>
            </a:prstGeom>
          </p:spPr>
        </p:pic>
        <p:pic>
          <p:nvPicPr>
            <p:cNvPr id="23" name="Picture 22">
              <a:extLst>
                <a:ext uri="{FF2B5EF4-FFF2-40B4-BE49-F238E27FC236}">
                  <a16:creationId xmlns:a16="http://schemas.microsoft.com/office/drawing/2014/main" id="{6F635164-2084-D34B-8CEB-79865DFA3309}"/>
                </a:ext>
              </a:extLst>
            </p:cNvPr>
            <p:cNvPicPr>
              <a:picLocks noChangeAspect="1"/>
            </p:cNvPicPr>
            <p:nvPr/>
          </p:nvPicPr>
          <p:blipFill>
            <a:blip r:embed="rId7"/>
            <a:stretch>
              <a:fillRect/>
            </a:stretch>
          </p:blipFill>
          <p:spPr>
            <a:xfrm>
              <a:off x="5661748" y="5886057"/>
              <a:ext cx="556066" cy="444853"/>
            </a:xfrm>
            <a:prstGeom prst="rect">
              <a:avLst/>
            </a:prstGeom>
          </p:spPr>
        </p:pic>
        <p:pic>
          <p:nvPicPr>
            <p:cNvPr id="24" name="Picture 23">
              <a:extLst>
                <a:ext uri="{FF2B5EF4-FFF2-40B4-BE49-F238E27FC236}">
                  <a16:creationId xmlns:a16="http://schemas.microsoft.com/office/drawing/2014/main" id="{1FC0E520-B563-7E4E-BDB6-5750C0F6D5C7}"/>
                </a:ext>
              </a:extLst>
            </p:cNvPr>
            <p:cNvPicPr>
              <a:picLocks noChangeAspect="1"/>
            </p:cNvPicPr>
            <p:nvPr/>
          </p:nvPicPr>
          <p:blipFill>
            <a:blip r:embed="rId8"/>
            <a:stretch>
              <a:fillRect/>
            </a:stretch>
          </p:blipFill>
          <p:spPr>
            <a:xfrm>
              <a:off x="6226607" y="5886057"/>
              <a:ext cx="595453" cy="482033"/>
            </a:xfrm>
            <a:prstGeom prst="rect">
              <a:avLst/>
            </a:prstGeom>
          </p:spPr>
        </p:pic>
        <p:sp>
          <p:nvSpPr>
            <p:cNvPr id="25" name="Rectangle 24">
              <a:extLst>
                <a:ext uri="{FF2B5EF4-FFF2-40B4-BE49-F238E27FC236}">
                  <a16:creationId xmlns:a16="http://schemas.microsoft.com/office/drawing/2014/main" id="{1EF645FD-88B8-9E44-A76B-F42B40B3D338}"/>
                </a:ext>
              </a:extLst>
            </p:cNvPr>
            <p:cNvSpPr/>
            <p:nvPr/>
          </p:nvSpPr>
          <p:spPr>
            <a:xfrm>
              <a:off x="2976095" y="5877234"/>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E02C00D7-2072-4C44-975B-4479BB80EE13}"/>
              </a:ext>
            </a:extLst>
          </p:cNvPr>
          <p:cNvSpPr txBox="1"/>
          <p:nvPr/>
        </p:nvSpPr>
        <p:spPr>
          <a:xfrm>
            <a:off x="1589895" y="5941618"/>
            <a:ext cx="230624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(momentum sum)</a:t>
            </a:r>
          </a:p>
        </p:txBody>
      </p:sp>
      <p:sp>
        <p:nvSpPr>
          <p:cNvPr id="29" name="Rectangle 28">
            <a:extLst>
              <a:ext uri="{FF2B5EF4-FFF2-40B4-BE49-F238E27FC236}">
                <a16:creationId xmlns:a16="http://schemas.microsoft.com/office/drawing/2014/main" id="{0A44FDF9-7B89-7344-ABCF-2DD5DC673154}"/>
              </a:ext>
            </a:extLst>
          </p:cNvPr>
          <p:cNvSpPr/>
          <p:nvPr/>
        </p:nvSpPr>
        <p:spPr>
          <a:xfrm>
            <a:off x="3700257" y="5982757"/>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B05411-04A8-C24D-A126-2A6CF71D387A}"/>
              </a:ext>
            </a:extLst>
          </p:cNvPr>
          <p:cNvSpPr/>
          <p:nvPr/>
        </p:nvSpPr>
        <p:spPr>
          <a:xfrm>
            <a:off x="4261023" y="5963505"/>
            <a:ext cx="490330" cy="397565"/>
          </a:xfrm>
          <a:prstGeom prst="rect">
            <a:avLst/>
          </a:prstGeom>
          <a:solidFill>
            <a:srgbClr val="92D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E20FF72-A158-6D40-843C-E89DDCF860EA}"/>
              </a:ext>
            </a:extLst>
          </p:cNvPr>
          <p:cNvSpPr txBox="1"/>
          <p:nvPr/>
        </p:nvSpPr>
        <p:spPr>
          <a:xfrm>
            <a:off x="4929183" y="5963505"/>
            <a:ext cx="230624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(number sum)</a:t>
            </a:r>
          </a:p>
        </p:txBody>
      </p:sp>
      <p:sp>
        <p:nvSpPr>
          <p:cNvPr id="32" name="Left Brace 31">
            <a:extLst>
              <a:ext uri="{FF2B5EF4-FFF2-40B4-BE49-F238E27FC236}">
                <a16:creationId xmlns:a16="http://schemas.microsoft.com/office/drawing/2014/main" id="{5A2B8AEF-8751-2341-A3BB-9B791AE797D1}"/>
              </a:ext>
            </a:extLst>
          </p:cNvPr>
          <p:cNvSpPr/>
          <p:nvPr/>
        </p:nvSpPr>
        <p:spPr>
          <a:xfrm>
            <a:off x="3525601" y="4692827"/>
            <a:ext cx="174656" cy="1118890"/>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4FDC3A13-D0AE-F14E-A8C0-583F9CB839B7}"/>
              </a:ext>
            </a:extLst>
          </p:cNvPr>
          <p:cNvSpPr txBox="1"/>
          <p:nvPr/>
        </p:nvSpPr>
        <p:spPr>
          <a:xfrm>
            <a:off x="5102087" y="4103156"/>
            <a:ext cx="3538330" cy="400110"/>
          </a:xfrm>
          <a:prstGeom prst="rect">
            <a:avLst/>
          </a:prstGeom>
          <a:noFill/>
        </p:spPr>
        <p:txBody>
          <a:bodyPr wrap="square" rtlCol="0">
            <a:spAutoFit/>
          </a:bodyPr>
          <a:lstStyle/>
          <a:p>
            <a:pPr algn="r"/>
            <a:r>
              <a:rPr lang="en-US" sz="2000" b="1" dirty="0">
                <a:solidFill>
                  <a:srgbClr val="FF0000"/>
                </a:solidFill>
                <a:latin typeface="Arial" panose="020B0604020202020204" pitchFamily="34" charset="0"/>
                <a:cs typeface="Arial" panose="020B0604020202020204" pitchFamily="34" charset="0"/>
              </a:rPr>
              <a:t>total of 15 free parameters</a:t>
            </a:r>
          </a:p>
        </p:txBody>
      </p:sp>
    </p:spTree>
    <p:extLst>
      <p:ext uri="{BB962C8B-B14F-4D97-AF65-F5344CB8AC3E}">
        <p14:creationId xmlns:p14="http://schemas.microsoft.com/office/powerpoint/2010/main" val="135913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on modern global pdfs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25</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5655775" y="1445727"/>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3" name="Picture 2">
            <a:extLst>
              <a:ext uri="{FF2B5EF4-FFF2-40B4-BE49-F238E27FC236}">
                <a16:creationId xmlns:a16="http://schemas.microsoft.com/office/drawing/2014/main" id="{010F2088-8812-644F-ADEB-322700E09257}"/>
              </a:ext>
            </a:extLst>
          </p:cNvPr>
          <p:cNvPicPr>
            <a:picLocks noChangeAspect="1"/>
          </p:cNvPicPr>
          <p:nvPr/>
        </p:nvPicPr>
        <p:blipFill>
          <a:blip r:embed="rId3"/>
          <a:stretch>
            <a:fillRect/>
          </a:stretch>
        </p:blipFill>
        <p:spPr>
          <a:xfrm>
            <a:off x="627798" y="1717635"/>
            <a:ext cx="7993379" cy="3847280"/>
          </a:xfrm>
          <a:prstGeom prst="rect">
            <a:avLst/>
          </a:prstGeom>
        </p:spPr>
      </p:pic>
      <p:sp>
        <p:nvSpPr>
          <p:cNvPr id="17" name="TextBox 16">
            <a:extLst>
              <a:ext uri="{FF2B5EF4-FFF2-40B4-BE49-F238E27FC236}">
                <a16:creationId xmlns:a16="http://schemas.microsoft.com/office/drawing/2014/main" id="{91E68042-C4D0-714F-847C-59365AE9A938}"/>
              </a:ext>
            </a:extLst>
          </p:cNvPr>
          <p:cNvSpPr txBox="1"/>
          <p:nvPr/>
        </p:nvSpPr>
        <p:spPr>
          <a:xfrm>
            <a:off x="777923" y="5836823"/>
            <a:ext cx="7560860" cy="5856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400" dirty="0">
                <a:latin typeface="Arial" panose="020B0604020202020204" pitchFamily="34" charset="0"/>
                <a:ea typeface="Tahoma" charset="0"/>
                <a:cs typeface="Arial" panose="020B0604020202020204" pitchFamily="34" charset="0"/>
              </a:rPr>
              <a:t>profiling exercise to study impact of ATLAS W, Z  (4.6 pb</a:t>
            </a:r>
            <a:r>
              <a:rPr lang="en-US" sz="1400" baseline="30000" dirty="0">
                <a:latin typeface="Arial" panose="020B0604020202020204" pitchFamily="34" charset="0"/>
                <a:ea typeface="Tahoma" charset="0"/>
                <a:cs typeface="Arial" panose="020B0604020202020204" pitchFamily="34" charset="0"/>
              </a:rPr>
              <a:t>-1</a:t>
            </a:r>
            <a:r>
              <a:rPr lang="en-US" sz="1400" dirty="0">
                <a:latin typeface="Arial" panose="020B0604020202020204" pitchFamily="34" charset="0"/>
                <a:ea typeface="Tahoma" charset="0"/>
                <a:cs typeface="Arial" panose="020B0604020202020204" pitchFamily="34" charset="0"/>
              </a:rPr>
              <a:t>) differential cross sections on proton pdfs from global fitters</a:t>
            </a:r>
            <a:endParaRPr lang="en-US" sz="1400" b="1" dirty="0">
              <a:solidFill>
                <a:srgbClr val="0633C0"/>
              </a:solidFill>
              <a:latin typeface="Arial" panose="020B0604020202020204" pitchFamily="34" charset="0"/>
              <a:ea typeface="Tahoma" charset="0"/>
              <a:cs typeface="Arial" panose="020B0604020202020204" pitchFamily="34" charset="0"/>
            </a:endParaRPr>
          </a:p>
        </p:txBody>
      </p:sp>
    </p:spTree>
    <p:extLst>
      <p:ext uri="{BB962C8B-B14F-4D97-AF65-F5344CB8AC3E}">
        <p14:creationId xmlns:p14="http://schemas.microsoft.com/office/powerpoint/2010/main" val="312476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13360" y="1049430"/>
            <a:ext cx="2585611" cy="366447"/>
          </a:xfrm>
          <a:prstGeom prst="rect">
            <a:avLst/>
          </a:prstGeom>
          <a:solidFill>
            <a:schemeClr val="bg1"/>
          </a:solidFill>
          <a:ln w="12700">
            <a:noFill/>
          </a:ln>
        </p:spPr>
        <p:txBody>
          <a:bodyPr wrap="square">
            <a:spAutoFit/>
          </a:bodyPr>
          <a:lstStyle/>
          <a:p>
            <a:pPr algn="r">
              <a:lnSpc>
                <a:spcPct val="120000"/>
              </a:lnSpc>
            </a:pPr>
            <a:r>
              <a:rPr lang="en-US" sz="1600" dirty="0">
                <a:latin typeface="Arial"/>
                <a:cs typeface="Arial"/>
              </a:rPr>
              <a:t>PLB 759 (2016) 601 </a:t>
            </a:r>
            <a:endParaRPr lang="en-US" sz="16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39" y="1601708"/>
            <a:ext cx="4395360" cy="311626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914" y="1576308"/>
            <a:ext cx="4449097" cy="3154362"/>
          </a:xfrm>
          <a:prstGeom prst="rect">
            <a:avLst/>
          </a:prstGeom>
        </p:spPr>
      </p:pic>
      <p:sp>
        <p:nvSpPr>
          <p:cNvPr id="26" name="TextBox 25"/>
          <p:cNvSpPr txBox="1"/>
          <p:nvPr/>
        </p:nvSpPr>
        <p:spPr>
          <a:xfrm>
            <a:off x="176639" y="5405280"/>
            <a:ext cx="7835899" cy="414922"/>
          </a:xfrm>
          <a:prstGeom prst="rect">
            <a:avLst/>
          </a:prstGeom>
          <a:noFill/>
        </p:spPr>
        <p:txBody>
          <a:bodyPr wrap="square" rtlCol="0">
            <a:spAutoFit/>
          </a:bodyPr>
          <a:lstStyle/>
          <a:p>
            <a:pPr lvl="1">
              <a:lnSpc>
                <a:spcPct val="130000"/>
              </a:lnSpc>
            </a:pPr>
            <a:r>
              <a:rPr lang="en-US" b="1" dirty="0">
                <a:solidFill>
                  <a:srgbClr val="FF0000"/>
                </a:solidFill>
                <a:latin typeface="Arial" panose="020B0604020202020204" pitchFamily="34" charset="0"/>
                <a:ea typeface="Tahoma" charset="0"/>
                <a:cs typeface="Arial" panose="020B0604020202020204" pitchFamily="34" charset="0"/>
              </a:rPr>
              <a:t>energy dependence well described</a:t>
            </a:r>
          </a:p>
        </p:txBody>
      </p:sp>
      <p:sp>
        <p:nvSpPr>
          <p:cNvPr id="11" name="TextBox 10">
            <a:extLst>
              <a:ext uri="{FF2B5EF4-FFF2-40B4-BE49-F238E27FC236}">
                <a16:creationId xmlns:a16="http://schemas.microsoft.com/office/drawing/2014/main" id="{2E1740FC-AFC8-1C4D-B919-12483F35CDD6}"/>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W, Z</a:t>
            </a:r>
            <a:endParaRPr lang="en-US" sz="2000" dirty="0">
              <a:solidFill>
                <a:srgbClr val="FF0000"/>
              </a:solidFill>
              <a:latin typeface="Arial"/>
              <a:cs typeface="Arial"/>
            </a:endParaRPr>
          </a:p>
        </p:txBody>
      </p:sp>
    </p:spTree>
    <p:extLst>
      <p:ext uri="{BB962C8B-B14F-4D97-AF65-F5344CB8AC3E}">
        <p14:creationId xmlns:p14="http://schemas.microsoft.com/office/powerpoint/2010/main" val="361695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79" y="1335869"/>
            <a:ext cx="3630490" cy="3483222"/>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907" y="1294157"/>
            <a:ext cx="3673966" cy="3524934"/>
          </a:xfrm>
          <a:prstGeom prst="rect">
            <a:avLst/>
          </a:prstGeom>
        </p:spPr>
      </p:pic>
      <p:sp>
        <p:nvSpPr>
          <p:cNvPr id="22" name="Rectangle 21"/>
          <p:cNvSpPr/>
          <p:nvPr/>
        </p:nvSpPr>
        <p:spPr>
          <a:xfrm>
            <a:off x="4686029" y="6081408"/>
            <a:ext cx="3441754" cy="387798"/>
          </a:xfrm>
          <a:prstGeom prst="rect">
            <a:avLst/>
          </a:prstGeom>
          <a:solidFill>
            <a:schemeClr val="bg1"/>
          </a:solidFill>
          <a:ln w="12700">
            <a:noFill/>
          </a:ln>
        </p:spPr>
        <p:txBody>
          <a:bodyPr wrap="square">
            <a:spAutoFit/>
          </a:bodyPr>
          <a:lstStyle/>
          <a:p>
            <a:pPr algn="r">
              <a:lnSpc>
                <a:spcPct val="120000"/>
              </a:lnSpc>
            </a:pPr>
            <a:r>
              <a:rPr lang="en-US" sz="1600">
                <a:latin typeface="Arial"/>
                <a:cs typeface="Arial"/>
              </a:rPr>
              <a:t>Phys Rev Lett 109 (2012) 012001 </a:t>
            </a:r>
            <a:endParaRPr lang="en-US" sz="1600" dirty="0"/>
          </a:p>
        </p:txBody>
      </p:sp>
      <p:sp>
        <p:nvSpPr>
          <p:cNvPr id="27" name="Oval 26"/>
          <p:cNvSpPr/>
          <p:nvPr/>
        </p:nvSpPr>
        <p:spPr>
          <a:xfrm>
            <a:off x="5010641" y="1467044"/>
            <a:ext cx="1396265" cy="585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7"/>
          <p:cNvSpPr>
            <a:spLocks noGrp="1"/>
          </p:cNvSpPr>
          <p:nvPr>
            <p:ph type="sldNum" sz="quarter" idx="11"/>
          </p:nvPr>
        </p:nvSpPr>
        <p:spPr>
          <a:xfrm>
            <a:off x="8668234" y="6354762"/>
            <a:ext cx="347175" cy="365125"/>
          </a:xfrm>
        </p:spPr>
        <p:txBody>
          <a:bodyPr/>
          <a:lstStyle/>
          <a:p>
            <a:r>
              <a:rPr lang="en-US" dirty="0"/>
              <a:t>7</a:t>
            </a:r>
          </a:p>
        </p:txBody>
      </p:sp>
      <p:sp>
        <p:nvSpPr>
          <p:cNvPr id="10" name="TextBox 9">
            <a:extLst>
              <a:ext uri="{FF2B5EF4-FFF2-40B4-BE49-F238E27FC236}">
                <a16:creationId xmlns:a16="http://schemas.microsoft.com/office/drawing/2014/main" id="{75A07F1F-AF40-414E-9D00-325E66DC024D}"/>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W, Z</a:t>
            </a:r>
            <a:endParaRPr lang="en-US" sz="2000" dirty="0">
              <a:solidFill>
                <a:srgbClr val="FF0000"/>
              </a:solidFill>
              <a:latin typeface="Arial"/>
              <a:cs typeface="Arial"/>
            </a:endParaRPr>
          </a:p>
        </p:txBody>
      </p:sp>
      <p:sp>
        <p:nvSpPr>
          <p:cNvPr id="2" name="TextBox 1">
            <a:extLst>
              <a:ext uri="{FF2B5EF4-FFF2-40B4-BE49-F238E27FC236}">
                <a16:creationId xmlns:a16="http://schemas.microsoft.com/office/drawing/2014/main" id="{297380EC-CCC0-984C-B92D-770ABE7A2C30}"/>
              </a:ext>
            </a:extLst>
          </p:cNvPr>
          <p:cNvSpPr txBox="1"/>
          <p:nvPr/>
        </p:nvSpPr>
        <p:spPr>
          <a:xfrm>
            <a:off x="907679" y="5253262"/>
            <a:ext cx="732619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impact of unsuppressed strange on W,Z inclusive cross sections</a:t>
            </a:r>
          </a:p>
        </p:txBody>
      </p:sp>
    </p:spTree>
    <p:extLst>
      <p:ext uri="{BB962C8B-B14F-4D97-AF65-F5344CB8AC3E}">
        <p14:creationId xmlns:p14="http://schemas.microsoft.com/office/powerpoint/2010/main" val="350965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28</a:t>
            </a:fld>
            <a:endParaRPr lang="en-US"/>
          </a:p>
        </p:txBody>
      </p:sp>
      <p:sp>
        <p:nvSpPr>
          <p:cNvPr id="10" name="Rectangle 9">
            <a:extLst>
              <a:ext uri="{FF2B5EF4-FFF2-40B4-BE49-F238E27FC236}">
                <a16:creationId xmlns:a16="http://schemas.microsoft.com/office/drawing/2014/main" id="{9C326F09-5FE2-1F45-9194-1158CC2485D8}"/>
              </a:ext>
            </a:extLst>
          </p:cNvPr>
          <p:cNvSpPr/>
          <p:nvPr/>
        </p:nvSpPr>
        <p:spPr>
          <a:xfrm>
            <a:off x="7021665" y="268962"/>
            <a:ext cx="1945309"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pic>
        <p:nvPicPr>
          <p:cNvPr id="5" name="Picture 4">
            <a:extLst>
              <a:ext uri="{FF2B5EF4-FFF2-40B4-BE49-F238E27FC236}">
                <a16:creationId xmlns:a16="http://schemas.microsoft.com/office/drawing/2014/main" id="{4A20AA8B-2B14-AE42-A8F7-8E0791956AA0}"/>
              </a:ext>
            </a:extLst>
          </p:cNvPr>
          <p:cNvPicPr>
            <a:picLocks noChangeAspect="1"/>
          </p:cNvPicPr>
          <p:nvPr/>
        </p:nvPicPr>
        <p:blipFill>
          <a:blip r:embed="rId3"/>
          <a:stretch>
            <a:fillRect/>
          </a:stretch>
        </p:blipFill>
        <p:spPr>
          <a:xfrm>
            <a:off x="879474" y="996568"/>
            <a:ext cx="7090326" cy="3939070"/>
          </a:xfrm>
          <a:prstGeom prst="rect">
            <a:avLst/>
          </a:prstGeom>
        </p:spPr>
      </p:pic>
      <p:pic>
        <p:nvPicPr>
          <p:cNvPr id="6" name="Picture 5">
            <a:extLst>
              <a:ext uri="{FF2B5EF4-FFF2-40B4-BE49-F238E27FC236}">
                <a16:creationId xmlns:a16="http://schemas.microsoft.com/office/drawing/2014/main" id="{78C9D349-3C3F-A24F-B4CF-9B6955751EA4}"/>
              </a:ext>
            </a:extLst>
          </p:cNvPr>
          <p:cNvPicPr>
            <a:picLocks noChangeAspect="1"/>
          </p:cNvPicPr>
          <p:nvPr/>
        </p:nvPicPr>
        <p:blipFill>
          <a:blip r:embed="rId4"/>
          <a:stretch>
            <a:fillRect/>
          </a:stretch>
        </p:blipFill>
        <p:spPr>
          <a:xfrm>
            <a:off x="1051339" y="4912759"/>
            <a:ext cx="6942981" cy="1777739"/>
          </a:xfrm>
          <a:prstGeom prst="rect">
            <a:avLst/>
          </a:prstGeom>
        </p:spPr>
      </p:pic>
    </p:spTree>
    <p:extLst>
      <p:ext uri="{BB962C8B-B14F-4D97-AF65-F5344CB8AC3E}">
        <p14:creationId xmlns:p14="http://schemas.microsoft.com/office/powerpoint/2010/main" val="230753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17D21D-4024-514B-91B1-1F703D0D5690}"/>
              </a:ext>
            </a:extLst>
          </p:cNvPr>
          <p:cNvPicPr>
            <a:picLocks noChangeAspect="1"/>
          </p:cNvPicPr>
          <p:nvPr/>
        </p:nvPicPr>
        <p:blipFill>
          <a:blip r:embed="rId3"/>
          <a:stretch>
            <a:fillRect/>
          </a:stretch>
        </p:blipFill>
        <p:spPr>
          <a:xfrm rot="5400000">
            <a:off x="2767587" y="-94958"/>
            <a:ext cx="4072079" cy="7447964"/>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29</a:t>
            </a:fld>
            <a:endParaRPr lang="en-US"/>
          </a:p>
        </p:txBody>
      </p:sp>
      <p:sp>
        <p:nvSpPr>
          <p:cNvPr id="10" name="Rectangle 9">
            <a:extLst>
              <a:ext uri="{FF2B5EF4-FFF2-40B4-BE49-F238E27FC236}">
                <a16:creationId xmlns:a16="http://schemas.microsoft.com/office/drawing/2014/main" id="{9C326F09-5FE2-1F45-9194-1158CC2485D8}"/>
              </a:ext>
            </a:extLst>
          </p:cNvPr>
          <p:cNvSpPr/>
          <p:nvPr/>
        </p:nvSpPr>
        <p:spPr>
          <a:xfrm>
            <a:off x="6040841" y="10741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3336124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le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49" y="3608273"/>
            <a:ext cx="3926094" cy="3080475"/>
          </a:xfrm>
          <a:prstGeom prst="rect">
            <a:avLst/>
          </a:prstGeom>
        </p:spPr>
      </p:pic>
      <p:pic>
        <p:nvPicPr>
          <p:cNvPr id="3" name="Picture 2"/>
          <p:cNvPicPr>
            <a:picLocks noChangeAspect="1"/>
          </p:cNvPicPr>
          <p:nvPr/>
        </p:nvPicPr>
        <p:blipFill>
          <a:blip r:embed="rId3"/>
          <a:stretch>
            <a:fillRect/>
          </a:stretch>
        </p:blipFill>
        <p:spPr>
          <a:xfrm>
            <a:off x="255995" y="473978"/>
            <a:ext cx="3715956" cy="3208874"/>
          </a:xfrm>
          <a:prstGeom prst="rect">
            <a:avLst/>
          </a:prstGeom>
        </p:spPr>
      </p:pic>
      <p:sp>
        <p:nvSpPr>
          <p:cNvPr id="4" name="Rectangle 3"/>
          <p:cNvSpPr/>
          <p:nvPr/>
        </p:nvSpPr>
        <p:spPr>
          <a:xfrm>
            <a:off x="255495" y="333161"/>
            <a:ext cx="3639948" cy="633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017362" y="792105"/>
            <a:ext cx="4973918" cy="1643132"/>
          </a:xfrm>
          <a:prstGeom prst="rect">
            <a:avLst/>
          </a:prstGeom>
        </p:spPr>
      </p:pic>
      <p:sp>
        <p:nvSpPr>
          <p:cNvPr id="13" name="Rectangle 12"/>
          <p:cNvSpPr/>
          <p:nvPr/>
        </p:nvSpPr>
        <p:spPr>
          <a:xfrm>
            <a:off x="4935508" y="686125"/>
            <a:ext cx="3244631" cy="4720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6000" b="25946"/>
          <a:stretch/>
        </p:blipFill>
        <p:spPr>
          <a:xfrm>
            <a:off x="4046220" y="2676481"/>
            <a:ext cx="4133919" cy="2638585"/>
          </a:xfrm>
          <a:prstGeom prst="rect">
            <a:avLst/>
          </a:prstGeom>
        </p:spPr>
      </p:pic>
      <p:sp>
        <p:nvSpPr>
          <p:cNvPr id="2" name="TextBox 1"/>
          <p:cNvSpPr txBox="1"/>
          <p:nvPr/>
        </p:nvSpPr>
        <p:spPr>
          <a:xfrm>
            <a:off x="662651" y="5711854"/>
            <a:ext cx="1882617" cy="338554"/>
          </a:xfrm>
          <a:prstGeom prst="rect">
            <a:avLst/>
          </a:prstGeom>
          <a:noFill/>
        </p:spPr>
        <p:txBody>
          <a:bodyPr wrap="square" rtlCol="0">
            <a:spAutoFit/>
          </a:bodyPr>
          <a:lstStyle/>
          <a:p>
            <a:r>
              <a:rPr lang="en-US" sz="1600" dirty="0">
                <a:latin typeface="Arial Narrow" charset="0"/>
                <a:ea typeface="Arial Narrow" charset="0"/>
                <a:cs typeface="Arial Narrow" charset="0"/>
              </a:rPr>
              <a:t>large x gluons matter</a:t>
            </a:r>
          </a:p>
        </p:txBody>
      </p:sp>
      <p:pic>
        <p:nvPicPr>
          <p:cNvPr id="8" name="Picture 7"/>
          <p:cNvPicPr>
            <a:picLocks noChangeAspect="1"/>
          </p:cNvPicPr>
          <p:nvPr/>
        </p:nvPicPr>
        <p:blipFill>
          <a:blip r:embed="rId6"/>
          <a:stretch>
            <a:fillRect/>
          </a:stretch>
        </p:blipFill>
        <p:spPr>
          <a:xfrm>
            <a:off x="2855721" y="5666134"/>
            <a:ext cx="748562" cy="562872"/>
          </a:xfrm>
          <a:prstGeom prst="rect">
            <a:avLst/>
          </a:prstGeom>
          <a:noFill/>
        </p:spPr>
      </p:pic>
      <p:sp>
        <p:nvSpPr>
          <p:cNvPr id="17" name="Rectangle 16"/>
          <p:cNvSpPr/>
          <p:nvPr/>
        </p:nvSpPr>
        <p:spPr>
          <a:xfrm flipV="1">
            <a:off x="3022351" y="3555518"/>
            <a:ext cx="852638" cy="100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65549" y="3655876"/>
            <a:ext cx="3926093" cy="118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flipV="1">
            <a:off x="226509" y="356549"/>
            <a:ext cx="59465" cy="335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5549" y="847389"/>
            <a:ext cx="3926093" cy="150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flipV="1">
            <a:off x="179476" y="1108276"/>
            <a:ext cx="123232" cy="266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53388" y="811263"/>
            <a:ext cx="1090612" cy="307777"/>
          </a:xfrm>
          <a:prstGeom prst="rect">
            <a:avLst/>
          </a:prstGeom>
          <a:solidFill>
            <a:schemeClr val="bg1"/>
          </a:solidFill>
        </p:spPr>
        <p:txBody>
          <a:bodyPr wrap="square" rtlCol="0">
            <a:spAutoFit/>
          </a:bodyPr>
          <a:lstStyle/>
          <a:p>
            <a:pPr algn="ctr"/>
            <a:r>
              <a:rPr lang="en-US" sz="1400">
                <a:latin typeface="Arial Narrow" charset="0"/>
                <a:ea typeface="Arial Narrow" charset="0"/>
                <a:cs typeface="Arial Narrow" charset="0"/>
              </a:rPr>
              <a:t>ATLAS 2017</a:t>
            </a:r>
          </a:p>
        </p:txBody>
      </p:sp>
      <p:sp>
        <p:nvSpPr>
          <p:cNvPr id="23" name="TextBox 22"/>
          <p:cNvSpPr txBox="1"/>
          <p:nvPr/>
        </p:nvSpPr>
        <p:spPr>
          <a:xfrm>
            <a:off x="8214688" y="2763050"/>
            <a:ext cx="840819" cy="1726627"/>
          </a:xfrm>
          <a:prstGeom prst="rect">
            <a:avLst/>
          </a:prstGeom>
          <a:noFill/>
        </p:spPr>
        <p:txBody>
          <a:bodyPr wrap="square" rtlCol="0">
            <a:spAutoFit/>
          </a:bodyPr>
          <a:lstStyle/>
          <a:p>
            <a:r>
              <a:rPr lang="en-US" dirty="0">
                <a:latin typeface="Arial" charset="0"/>
                <a:ea typeface="Arial" charset="0"/>
                <a:cs typeface="Arial" charset="0"/>
              </a:rPr>
              <a:t>M</a:t>
            </a:r>
            <a:r>
              <a:rPr lang="en-US" sz="1500" dirty="0">
                <a:latin typeface="Arial" charset="0"/>
                <a:ea typeface="Arial" charset="0"/>
                <a:cs typeface="Arial" charset="0"/>
              </a:rPr>
              <a:t>W</a:t>
            </a:r>
          </a:p>
          <a:p>
            <a:pPr>
              <a:lnSpc>
                <a:spcPct val="80000"/>
              </a:lnSpc>
            </a:pPr>
            <a:endParaRPr lang="en-US" dirty="0">
              <a:latin typeface="Arial" charset="0"/>
              <a:ea typeface="Arial" charset="0"/>
              <a:cs typeface="Arial" charset="0"/>
            </a:endParaRPr>
          </a:p>
          <a:p>
            <a:r>
              <a:rPr lang="en-US" dirty="0">
                <a:latin typeface="Arial" charset="0"/>
                <a:ea typeface="Arial" charset="0"/>
                <a:cs typeface="Arial" charset="0"/>
              </a:rPr>
              <a:t>Higgs</a:t>
            </a:r>
          </a:p>
          <a:p>
            <a:pPr>
              <a:lnSpc>
                <a:spcPct val="80000"/>
              </a:lnSpc>
            </a:pPr>
            <a:endParaRPr lang="en-US" dirty="0">
              <a:latin typeface="Arial" charset="0"/>
              <a:ea typeface="Arial" charset="0"/>
              <a:cs typeface="Arial" charset="0"/>
            </a:endParaRPr>
          </a:p>
          <a:p>
            <a:pPr>
              <a:lnSpc>
                <a:spcPct val="110000"/>
              </a:lnSpc>
            </a:pPr>
            <a:r>
              <a:rPr lang="en-US" dirty="0">
                <a:latin typeface="Arial" charset="0"/>
                <a:ea typeface="Arial" charset="0"/>
                <a:cs typeface="Arial" charset="0"/>
              </a:rPr>
              <a:t>BSM</a:t>
            </a:r>
          </a:p>
          <a:p>
            <a:pPr>
              <a:lnSpc>
                <a:spcPct val="120000"/>
              </a:lnSpc>
            </a:pPr>
            <a:r>
              <a:rPr lang="en-US" dirty="0">
                <a:latin typeface="Arial" charset="0"/>
                <a:ea typeface="Arial" charset="0"/>
                <a:cs typeface="Arial" charset="0"/>
              </a:rPr>
              <a:t>… </a:t>
            </a:r>
          </a:p>
        </p:txBody>
      </p:sp>
      <p:cxnSp>
        <p:nvCxnSpPr>
          <p:cNvPr id="25" name="Straight Connector 24"/>
          <p:cNvCxnSpPr>
            <a:cxnSpLocks/>
          </p:cNvCxnSpPr>
          <p:nvPr/>
        </p:nvCxnSpPr>
        <p:spPr>
          <a:xfrm flipV="1">
            <a:off x="5855427" y="2822981"/>
            <a:ext cx="0" cy="2207101"/>
          </a:xfrm>
          <a:prstGeom prst="line">
            <a:avLst/>
          </a:prstGeom>
          <a:ln w="1905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497578" y="4516990"/>
            <a:ext cx="1882617" cy="338554"/>
          </a:xfrm>
          <a:prstGeom prst="rect">
            <a:avLst/>
          </a:prstGeom>
          <a:noFill/>
        </p:spPr>
        <p:txBody>
          <a:bodyPr wrap="square" rtlCol="0">
            <a:spAutoFit/>
          </a:bodyPr>
          <a:lstStyle/>
          <a:p>
            <a:r>
              <a:rPr lang="en-US" sz="1600" dirty="0">
                <a:latin typeface="Arial Narrow" charset="0"/>
                <a:ea typeface="Arial Narrow" charset="0"/>
                <a:cs typeface="Arial Narrow" charset="0"/>
              </a:rPr>
              <a:t>large x quarks matter</a:t>
            </a:r>
          </a:p>
        </p:txBody>
      </p:sp>
      <p:sp>
        <p:nvSpPr>
          <p:cNvPr id="27" name="TextBox 26"/>
          <p:cNvSpPr txBox="1"/>
          <p:nvPr/>
        </p:nvSpPr>
        <p:spPr>
          <a:xfrm>
            <a:off x="5151120" y="2937053"/>
            <a:ext cx="1005840" cy="461665"/>
          </a:xfrm>
          <a:prstGeom prst="rect">
            <a:avLst/>
          </a:prstGeom>
          <a:noFill/>
        </p:spPr>
        <p:txBody>
          <a:bodyPr wrap="square" rtlCol="0">
            <a:spAutoFit/>
          </a:bodyPr>
          <a:lstStyle/>
          <a:p>
            <a:r>
              <a:rPr lang="en-US" sz="1200" dirty="0">
                <a:solidFill>
                  <a:srgbClr val="FF0000"/>
                </a:solidFill>
                <a:latin typeface="Arial" charset="0"/>
                <a:ea typeface="Arial" charset="0"/>
                <a:cs typeface="Arial" charset="0"/>
              </a:rPr>
              <a:t>ATLAS today</a:t>
            </a:r>
          </a:p>
        </p:txBody>
      </p:sp>
      <p:sp>
        <p:nvSpPr>
          <p:cNvPr id="26" name="Rectangle 25">
            <a:extLst>
              <a:ext uri="{FF2B5EF4-FFF2-40B4-BE49-F238E27FC236}">
                <a16:creationId xmlns:a16="http://schemas.microsoft.com/office/drawing/2014/main" id="{451528DB-F6E8-554F-84C9-A3EB75C831EA}"/>
              </a:ext>
            </a:extLst>
          </p:cNvPr>
          <p:cNvSpPr/>
          <p:nvPr/>
        </p:nvSpPr>
        <p:spPr>
          <a:xfrm>
            <a:off x="3893161" y="5368074"/>
            <a:ext cx="5250839" cy="1174809"/>
          </a:xfrm>
          <a:prstGeom prst="rect">
            <a:avLst/>
          </a:prstGeom>
          <a:noFill/>
        </p:spPr>
        <p:txBody>
          <a:bodyPr wrap="square">
            <a:spAutoFit/>
          </a:bodyPr>
          <a:lstStyle/>
          <a:p>
            <a:pPr>
              <a:lnSpc>
                <a:spcPct val="150000"/>
              </a:lnSpc>
            </a:pPr>
            <a:r>
              <a:rPr lang="en-US" dirty="0">
                <a:solidFill>
                  <a:srgbClr val="FF0000"/>
                </a:solidFill>
                <a:latin typeface="Arial" panose="020B0604020202020204" pitchFamily="34" charset="0"/>
                <a:ea typeface="Tahoma" charset="0"/>
                <a:cs typeface="Arial" panose="020B0604020202020204" pitchFamily="34" charset="0"/>
              </a:rPr>
              <a:t>crucial for </a:t>
            </a:r>
            <a:r>
              <a:rPr lang="en-US" b="1" dirty="0">
                <a:solidFill>
                  <a:srgbClr val="FF0000"/>
                </a:solidFill>
                <a:latin typeface="Arial" panose="020B0604020202020204" pitchFamily="34" charset="0"/>
                <a:ea typeface="Tahoma" charset="0"/>
                <a:cs typeface="Arial" panose="020B0604020202020204" pitchFamily="34" charset="0"/>
              </a:rPr>
              <a:t>SM</a:t>
            </a:r>
            <a:r>
              <a:rPr lang="en-US" sz="1200" dirty="0">
                <a:solidFill>
                  <a:srgbClr val="FF0000"/>
                </a:solidFill>
                <a:latin typeface="Arial" panose="020B0604020202020204" pitchFamily="34" charset="0"/>
                <a:ea typeface="Tahoma" charset="0"/>
                <a:cs typeface="Arial" panose="020B0604020202020204" pitchFamily="34" charset="0"/>
              </a:rPr>
              <a:t> and </a:t>
            </a:r>
            <a:r>
              <a:rPr lang="en-US" b="1" dirty="0">
                <a:solidFill>
                  <a:srgbClr val="FF0000"/>
                </a:solidFill>
                <a:latin typeface="Arial" panose="020B0604020202020204" pitchFamily="34" charset="0"/>
                <a:ea typeface="Tahoma" charset="0"/>
                <a:cs typeface="Arial" panose="020B0604020202020204" pitchFamily="34" charset="0"/>
              </a:rPr>
              <a:t>BSM</a:t>
            </a:r>
            <a:r>
              <a:rPr lang="en-US" dirty="0">
                <a:solidFill>
                  <a:srgbClr val="FF0000"/>
                </a:solidFill>
                <a:latin typeface="Arial" panose="020B0604020202020204" pitchFamily="34" charset="0"/>
                <a:ea typeface="Tahoma" charset="0"/>
                <a:cs typeface="Arial" panose="020B0604020202020204" pitchFamily="34" charset="0"/>
              </a:rPr>
              <a:t> physics at hadron colliders</a:t>
            </a:r>
          </a:p>
          <a:p>
            <a:pPr>
              <a:lnSpc>
                <a:spcPct val="30000"/>
              </a:lnSpc>
            </a:pPr>
            <a:endParaRPr lang="en-US" dirty="0">
              <a:solidFill>
                <a:srgbClr val="FF0000"/>
              </a:solidFill>
              <a:latin typeface="Arial" panose="020B0604020202020204" pitchFamily="34" charset="0"/>
              <a:ea typeface="Tahoma" charset="0"/>
              <a:cs typeface="Arial" panose="020B0604020202020204" pitchFamily="34" charset="0"/>
            </a:endParaRPr>
          </a:p>
          <a:p>
            <a:pPr>
              <a:lnSpc>
                <a:spcPct val="120000"/>
              </a:lnSpc>
            </a:pPr>
            <a:r>
              <a:rPr lang="en-US" dirty="0">
                <a:latin typeface="Arial" panose="020B0604020202020204" pitchFamily="34" charset="0"/>
                <a:ea typeface="Tahoma" charset="0"/>
                <a:cs typeface="Arial" panose="020B0604020202020204" pitchFamily="34" charset="0"/>
              </a:rPr>
              <a:t>(</a:t>
            </a:r>
            <a:r>
              <a:rPr lang="en-US" sz="1500" b="1" dirty="0">
                <a:latin typeface="Arial" panose="020B0604020202020204" pitchFamily="34" charset="0"/>
                <a:ea typeface="Tahoma" charset="0"/>
                <a:cs typeface="Arial" panose="020B0604020202020204" pitchFamily="34" charset="0"/>
              </a:rPr>
              <a:t>other questions: </a:t>
            </a:r>
            <a:r>
              <a:rPr lang="en-US" sz="1500" dirty="0">
                <a:latin typeface="Arial" panose="020B0604020202020204" pitchFamily="34" charset="0"/>
                <a:ea typeface="Tahoma" charset="0"/>
                <a:cs typeface="Arial" panose="020B0604020202020204" pitchFamily="34" charset="0"/>
              </a:rPr>
              <a:t>validity of </a:t>
            </a:r>
            <a:r>
              <a:rPr lang="en-US" sz="1500" dirty="0" err="1">
                <a:latin typeface="Arial" panose="020B0604020202020204" pitchFamily="34" charset="0"/>
                <a:ea typeface="Tahoma" charset="0"/>
                <a:cs typeface="Arial" panose="020B0604020202020204" pitchFamily="34" charset="0"/>
              </a:rPr>
              <a:t>factorisation</a:t>
            </a:r>
            <a:r>
              <a:rPr lang="en-US" sz="1500" dirty="0">
                <a:latin typeface="Arial" panose="020B0604020202020204" pitchFamily="34" charset="0"/>
                <a:ea typeface="Tahoma" charset="0"/>
                <a:cs typeface="Arial" panose="020B0604020202020204" pitchFamily="34" charset="0"/>
              </a:rPr>
              <a:t> in pp, intrinsic charm/beauty in proton, small x dynamics, …)</a:t>
            </a:r>
          </a:p>
        </p:txBody>
      </p:sp>
      <p:sp>
        <p:nvSpPr>
          <p:cNvPr id="5" name="Slide Number Placeholder 4">
            <a:extLst>
              <a:ext uri="{FF2B5EF4-FFF2-40B4-BE49-F238E27FC236}">
                <a16:creationId xmlns:a16="http://schemas.microsoft.com/office/drawing/2014/main" id="{079060B8-801F-EF41-9A96-52D7791EBF97}"/>
              </a:ext>
            </a:extLst>
          </p:cNvPr>
          <p:cNvSpPr>
            <a:spLocks noGrp="1"/>
          </p:cNvSpPr>
          <p:nvPr>
            <p:ph type="sldNum" sz="quarter" idx="12"/>
          </p:nvPr>
        </p:nvSpPr>
        <p:spPr/>
        <p:txBody>
          <a:bodyPr/>
          <a:lstStyle/>
          <a:p>
            <a:fld id="{D7F80D46-5143-2240-826D-BEEE171844D3}" type="slidenum">
              <a:rPr lang="en-US" smtClean="0"/>
              <a:pPr/>
              <a:t>3</a:t>
            </a:fld>
            <a:endParaRPr lang="en-US"/>
          </a:p>
        </p:txBody>
      </p:sp>
      <p:sp>
        <p:nvSpPr>
          <p:cNvPr id="28" name="Rectangle 27">
            <a:extLst>
              <a:ext uri="{FF2B5EF4-FFF2-40B4-BE49-F238E27FC236}">
                <a16:creationId xmlns:a16="http://schemas.microsoft.com/office/drawing/2014/main" id="{F0F3CDFF-F10E-C847-A69B-7B5C0897D57D}"/>
              </a:ext>
            </a:extLst>
          </p:cNvPr>
          <p:cNvSpPr/>
          <p:nvPr/>
        </p:nvSpPr>
        <p:spPr>
          <a:xfrm>
            <a:off x="3604282" y="94709"/>
            <a:ext cx="3042177" cy="102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4A7C17-805F-0245-932A-58FCDDDC78AC}"/>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proton pdfs – why do they matter?</a:t>
            </a:r>
          </a:p>
        </p:txBody>
      </p:sp>
      <p:sp>
        <p:nvSpPr>
          <p:cNvPr id="29" name="Rectangle 28">
            <a:extLst>
              <a:ext uri="{FF2B5EF4-FFF2-40B4-BE49-F238E27FC236}">
                <a16:creationId xmlns:a16="http://schemas.microsoft.com/office/drawing/2014/main" id="{2AC070FA-C121-9240-8572-97730428A6FE}"/>
              </a:ext>
            </a:extLst>
          </p:cNvPr>
          <p:cNvSpPr/>
          <p:nvPr/>
        </p:nvSpPr>
        <p:spPr>
          <a:xfrm>
            <a:off x="4454037" y="2637382"/>
            <a:ext cx="2315063" cy="185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A7FD917-1CD4-624E-8D91-D38CFD2A37A0}"/>
              </a:ext>
            </a:extLst>
          </p:cNvPr>
          <p:cNvSpPr txBox="1"/>
          <p:nvPr/>
        </p:nvSpPr>
        <p:spPr>
          <a:xfrm>
            <a:off x="4488512" y="2541217"/>
            <a:ext cx="2688405" cy="338554"/>
          </a:xfrm>
          <a:prstGeom prst="rect">
            <a:avLst/>
          </a:prstGeom>
          <a:noFill/>
        </p:spPr>
        <p:txBody>
          <a:bodyPr wrap="square" rtlCol="0">
            <a:spAutoFit/>
          </a:bodyPr>
          <a:lstStyle/>
          <a:p>
            <a:pPr algn="ctr"/>
            <a:r>
              <a:rPr lang="en-US" sz="1600" dirty="0">
                <a:latin typeface="Avenir Next" panose="020B0503020202020204" pitchFamily="34" charset="0"/>
              </a:rPr>
              <a:t>W</a:t>
            </a:r>
            <a:r>
              <a:rPr lang="en-US" sz="1600" baseline="30000" dirty="0">
                <a:latin typeface="Avenir Next" panose="020B0503020202020204" pitchFamily="34" charset="0"/>
              </a:rPr>
              <a:t>±</a:t>
            </a:r>
            <a:r>
              <a:rPr lang="en-US" sz="1600" dirty="0">
                <a:latin typeface="Avenir Next" panose="020B0503020202020204" pitchFamily="34" charset="0"/>
              </a:rPr>
              <a:t> production</a:t>
            </a:r>
          </a:p>
        </p:txBody>
      </p:sp>
    </p:spTree>
    <p:extLst>
      <p:ext uri="{BB962C8B-B14F-4D97-AF65-F5344CB8AC3E}">
        <p14:creationId xmlns:p14="http://schemas.microsoft.com/office/powerpoint/2010/main" val="3777670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30</a:t>
            </a:fld>
            <a:endParaRPr lang="en-US"/>
          </a:p>
        </p:txBody>
      </p:sp>
      <p:sp>
        <p:nvSpPr>
          <p:cNvPr id="3" name="TextBox 2">
            <a:extLst>
              <a:ext uri="{FF2B5EF4-FFF2-40B4-BE49-F238E27FC236}">
                <a16:creationId xmlns:a16="http://schemas.microsoft.com/office/drawing/2014/main" id="{DFDBC19F-A9EA-1E4A-B5CC-67C94B7B7762}"/>
              </a:ext>
            </a:extLst>
          </p:cNvPr>
          <p:cNvSpPr txBox="1"/>
          <p:nvPr/>
        </p:nvSpPr>
        <p:spPr>
          <a:xfrm>
            <a:off x="760581" y="5837423"/>
            <a:ext cx="2935119" cy="394147"/>
          </a:xfrm>
          <a:prstGeom prst="rect">
            <a:avLst/>
          </a:prstGeom>
          <a:noFill/>
        </p:spPr>
        <p:txBody>
          <a:bodyPr wrap="square" rtlCol="0">
            <a:spAutoFit/>
          </a:bodyPr>
          <a:lstStyle/>
          <a:p>
            <a:pPr>
              <a:lnSpc>
                <a:spcPct val="120000"/>
              </a:lnSpc>
            </a:pPr>
            <a:r>
              <a:rPr lang="en-US" b="1" dirty="0">
                <a:solidFill>
                  <a:srgbClr val="FF0000"/>
                </a:solidFill>
                <a:latin typeface="Arial" panose="020B0604020202020204" pitchFamily="34" charset="0"/>
                <a:cs typeface="Arial" panose="020B0604020202020204" pitchFamily="34" charset="0"/>
              </a:rPr>
              <a:t>scale: </a:t>
            </a:r>
            <a:r>
              <a:rPr lang="en-US" b="1" dirty="0" err="1">
                <a:solidFill>
                  <a:srgbClr val="FF0000"/>
                </a:solidFill>
                <a:latin typeface="Arial" panose="020B0604020202020204" pitchFamily="34" charset="0"/>
                <a:cs typeface="Arial" panose="020B0604020202020204" pitchFamily="34" charset="0"/>
              </a:rPr>
              <a:t>pt</a:t>
            </a:r>
            <a:r>
              <a:rPr lang="en-US" b="1" baseline="30000" dirty="0" err="1">
                <a:solidFill>
                  <a:srgbClr val="FF0000"/>
                </a:solidFill>
                <a:latin typeface="Arial" panose="020B0604020202020204" pitchFamily="34" charset="0"/>
                <a:cs typeface="Arial" panose="020B0604020202020204" pitchFamily="34" charset="0"/>
              </a:rPr>
              <a:t>max</a:t>
            </a:r>
            <a:endParaRPr lang="en-US" sz="1300" baseline="30000" dirty="0">
              <a:solidFill>
                <a:srgbClr val="172FCD"/>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C326F09-5FE2-1F45-9194-1158CC2485D8}"/>
              </a:ext>
            </a:extLst>
          </p:cNvPr>
          <p:cNvSpPr/>
          <p:nvPr/>
        </p:nvSpPr>
        <p:spPr>
          <a:xfrm>
            <a:off x="6040841" y="10741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pic>
        <p:nvPicPr>
          <p:cNvPr id="8" name="Picture 7">
            <a:extLst>
              <a:ext uri="{FF2B5EF4-FFF2-40B4-BE49-F238E27FC236}">
                <a16:creationId xmlns:a16="http://schemas.microsoft.com/office/drawing/2014/main" id="{EB8DDEF1-74DB-F045-861B-ED648D650FDC}"/>
              </a:ext>
            </a:extLst>
          </p:cNvPr>
          <p:cNvPicPr>
            <a:picLocks noChangeAspect="1"/>
          </p:cNvPicPr>
          <p:nvPr/>
        </p:nvPicPr>
        <p:blipFill>
          <a:blip r:embed="rId3"/>
          <a:stretch>
            <a:fillRect/>
          </a:stretch>
        </p:blipFill>
        <p:spPr>
          <a:xfrm rot="5400000">
            <a:off x="2716598" y="-9681"/>
            <a:ext cx="3978831" cy="7277410"/>
          </a:xfrm>
          <a:prstGeom prst="rect">
            <a:avLst/>
          </a:prstGeom>
        </p:spPr>
      </p:pic>
    </p:spTree>
    <p:extLst>
      <p:ext uri="{BB962C8B-B14F-4D97-AF65-F5344CB8AC3E}">
        <p14:creationId xmlns:p14="http://schemas.microsoft.com/office/powerpoint/2010/main" val="1789129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A34D86-1FF9-8F4C-BFC6-79F1143FC3F3}"/>
              </a:ext>
            </a:extLst>
          </p:cNvPr>
          <p:cNvPicPr>
            <a:picLocks noChangeAspect="1"/>
          </p:cNvPicPr>
          <p:nvPr/>
        </p:nvPicPr>
        <p:blipFill>
          <a:blip r:embed="rId3"/>
          <a:stretch>
            <a:fillRect/>
          </a:stretch>
        </p:blipFill>
        <p:spPr>
          <a:xfrm rot="5400000">
            <a:off x="2716597" y="-3849"/>
            <a:ext cx="3978833" cy="7277413"/>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31</a:t>
            </a:fld>
            <a:endParaRPr lang="en-US"/>
          </a:p>
        </p:txBody>
      </p:sp>
      <p:sp>
        <p:nvSpPr>
          <p:cNvPr id="3" name="TextBox 2">
            <a:extLst>
              <a:ext uri="{FF2B5EF4-FFF2-40B4-BE49-F238E27FC236}">
                <a16:creationId xmlns:a16="http://schemas.microsoft.com/office/drawing/2014/main" id="{DFDBC19F-A9EA-1E4A-B5CC-67C94B7B7762}"/>
              </a:ext>
            </a:extLst>
          </p:cNvPr>
          <p:cNvSpPr txBox="1"/>
          <p:nvPr/>
        </p:nvSpPr>
        <p:spPr>
          <a:xfrm>
            <a:off x="760581" y="5837423"/>
            <a:ext cx="2935119" cy="394147"/>
          </a:xfrm>
          <a:prstGeom prst="rect">
            <a:avLst/>
          </a:prstGeom>
          <a:noFill/>
        </p:spPr>
        <p:txBody>
          <a:bodyPr wrap="square" rtlCol="0">
            <a:spAutoFit/>
          </a:bodyPr>
          <a:lstStyle/>
          <a:p>
            <a:pPr>
              <a:lnSpc>
                <a:spcPct val="120000"/>
              </a:lnSpc>
            </a:pPr>
            <a:r>
              <a:rPr lang="en-US" b="1" dirty="0">
                <a:solidFill>
                  <a:srgbClr val="FF0000"/>
                </a:solidFill>
                <a:latin typeface="Arial" panose="020B0604020202020204" pitchFamily="34" charset="0"/>
                <a:cs typeface="Arial" panose="020B0604020202020204" pitchFamily="34" charset="0"/>
              </a:rPr>
              <a:t>scale: </a:t>
            </a:r>
            <a:r>
              <a:rPr lang="en-US" b="1" dirty="0" err="1">
                <a:solidFill>
                  <a:srgbClr val="FF0000"/>
                </a:solidFill>
                <a:latin typeface="Arial" panose="020B0604020202020204" pitchFamily="34" charset="0"/>
                <a:cs typeface="Arial" panose="020B0604020202020204" pitchFamily="34" charset="0"/>
              </a:rPr>
              <a:t>pt</a:t>
            </a:r>
            <a:r>
              <a:rPr lang="en-US" b="1" baseline="30000" dirty="0" err="1">
                <a:solidFill>
                  <a:srgbClr val="FF0000"/>
                </a:solidFill>
                <a:latin typeface="Arial" panose="020B0604020202020204" pitchFamily="34" charset="0"/>
                <a:cs typeface="Arial" panose="020B0604020202020204" pitchFamily="34" charset="0"/>
              </a:rPr>
              <a:t>jet</a:t>
            </a:r>
            <a:endParaRPr lang="en-US" sz="1300" baseline="30000" dirty="0">
              <a:solidFill>
                <a:srgbClr val="172FCD"/>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C326F09-5FE2-1F45-9194-1158CC2485D8}"/>
              </a:ext>
            </a:extLst>
          </p:cNvPr>
          <p:cNvSpPr/>
          <p:nvPr/>
        </p:nvSpPr>
        <p:spPr>
          <a:xfrm>
            <a:off x="6040841" y="10741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234162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7381EE-381C-CD45-9572-9B4460FA7BA4}"/>
              </a:ext>
            </a:extLst>
          </p:cNvPr>
          <p:cNvPicPr>
            <a:picLocks noChangeAspect="1"/>
          </p:cNvPicPr>
          <p:nvPr/>
        </p:nvPicPr>
        <p:blipFill>
          <a:blip r:embed="rId3"/>
          <a:stretch>
            <a:fillRect/>
          </a:stretch>
        </p:blipFill>
        <p:spPr>
          <a:xfrm rot="5400000">
            <a:off x="2771883" y="-19290"/>
            <a:ext cx="3939748" cy="7205926"/>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t>
            </a:r>
            <a:r>
              <a:rPr lang="en-US" sz="2900" dirty="0" err="1">
                <a:solidFill>
                  <a:srgbClr val="FF0000"/>
                </a:solidFill>
                <a:latin typeface="Arial"/>
                <a:cs typeface="Arial"/>
              </a:rPr>
              <a:t>dijets</a:t>
            </a:r>
            <a:r>
              <a:rPr lang="en-US" sz="2900" dirty="0">
                <a:solidFill>
                  <a:srgbClr val="FF0000"/>
                </a:solidFill>
                <a:latin typeface="Arial"/>
                <a:cs typeface="Arial"/>
              </a:rPr>
              <a:t> at 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32</a:t>
            </a:fld>
            <a:endParaRPr lang="en-US"/>
          </a:p>
        </p:txBody>
      </p:sp>
      <p:sp>
        <p:nvSpPr>
          <p:cNvPr id="10" name="Rectangle 9">
            <a:extLst>
              <a:ext uri="{FF2B5EF4-FFF2-40B4-BE49-F238E27FC236}">
                <a16:creationId xmlns:a16="http://schemas.microsoft.com/office/drawing/2014/main" id="{9C326F09-5FE2-1F45-9194-1158CC2485D8}"/>
              </a:ext>
            </a:extLst>
          </p:cNvPr>
          <p:cNvSpPr/>
          <p:nvPr/>
        </p:nvSpPr>
        <p:spPr>
          <a:xfrm>
            <a:off x="6040841" y="10741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3487218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848F12-CCE4-C941-B350-CD976F663886}"/>
              </a:ext>
            </a:extLst>
          </p:cNvPr>
          <p:cNvPicPr>
            <a:picLocks noChangeAspect="1"/>
          </p:cNvPicPr>
          <p:nvPr/>
        </p:nvPicPr>
        <p:blipFill>
          <a:blip r:embed="rId3"/>
          <a:stretch>
            <a:fillRect/>
          </a:stretch>
        </p:blipFill>
        <p:spPr>
          <a:xfrm rot="5400000">
            <a:off x="2777779" y="-25186"/>
            <a:ext cx="3953973" cy="7231944"/>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t>
            </a:r>
            <a:r>
              <a:rPr lang="en-US" sz="2900" dirty="0" err="1">
                <a:solidFill>
                  <a:srgbClr val="FF0000"/>
                </a:solidFill>
                <a:latin typeface="Arial"/>
                <a:cs typeface="Arial"/>
              </a:rPr>
              <a:t>dijets</a:t>
            </a:r>
            <a:r>
              <a:rPr lang="en-US" sz="2900" dirty="0">
                <a:solidFill>
                  <a:srgbClr val="FF0000"/>
                </a:solidFill>
                <a:latin typeface="Arial"/>
                <a:cs typeface="Arial"/>
              </a:rPr>
              <a:t> at 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33</a:t>
            </a:fld>
            <a:endParaRPr lang="en-US"/>
          </a:p>
        </p:txBody>
      </p:sp>
      <p:sp>
        <p:nvSpPr>
          <p:cNvPr id="10" name="Rectangle 9">
            <a:extLst>
              <a:ext uri="{FF2B5EF4-FFF2-40B4-BE49-F238E27FC236}">
                <a16:creationId xmlns:a16="http://schemas.microsoft.com/office/drawing/2014/main" id="{9C326F09-5FE2-1F45-9194-1158CC2485D8}"/>
              </a:ext>
            </a:extLst>
          </p:cNvPr>
          <p:cNvSpPr/>
          <p:nvPr/>
        </p:nvSpPr>
        <p:spPr>
          <a:xfrm>
            <a:off x="6040841" y="10741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262230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304A3A-F4B7-5545-92B2-5039961022FA}"/>
              </a:ext>
            </a:extLst>
          </p:cNvPr>
          <p:cNvPicPr>
            <a:picLocks noChangeAspect="1"/>
          </p:cNvPicPr>
          <p:nvPr/>
        </p:nvPicPr>
        <p:blipFill>
          <a:blip r:embed="rId3"/>
          <a:stretch>
            <a:fillRect/>
          </a:stretch>
        </p:blipFill>
        <p:spPr>
          <a:xfrm rot="5400000">
            <a:off x="1366138" y="3338629"/>
            <a:ext cx="2633444" cy="4124759"/>
          </a:xfrm>
          <a:prstGeom prst="rect">
            <a:avLst/>
          </a:prstGeom>
        </p:spPr>
      </p:pic>
      <p:pic>
        <p:nvPicPr>
          <p:cNvPr id="14" name="Picture 13">
            <a:extLst>
              <a:ext uri="{FF2B5EF4-FFF2-40B4-BE49-F238E27FC236}">
                <a16:creationId xmlns:a16="http://schemas.microsoft.com/office/drawing/2014/main" id="{F086386D-5425-C245-B1BB-BC72D57261C0}"/>
              </a:ext>
            </a:extLst>
          </p:cNvPr>
          <p:cNvPicPr>
            <a:picLocks noChangeAspect="1"/>
          </p:cNvPicPr>
          <p:nvPr/>
        </p:nvPicPr>
        <p:blipFill>
          <a:blip r:embed="rId4"/>
          <a:stretch>
            <a:fillRect/>
          </a:stretch>
        </p:blipFill>
        <p:spPr>
          <a:xfrm rot="5400000">
            <a:off x="5306873" y="707534"/>
            <a:ext cx="2595358" cy="4065105"/>
          </a:xfrm>
          <a:prstGeom prst="rect">
            <a:avLst/>
          </a:prstGeom>
        </p:spPr>
      </p:pic>
      <p:pic>
        <p:nvPicPr>
          <p:cNvPr id="9" name="Picture 8">
            <a:extLst>
              <a:ext uri="{FF2B5EF4-FFF2-40B4-BE49-F238E27FC236}">
                <a16:creationId xmlns:a16="http://schemas.microsoft.com/office/drawing/2014/main" id="{34750545-41D1-F647-9EE4-ECE3CDB3A498}"/>
              </a:ext>
            </a:extLst>
          </p:cNvPr>
          <p:cNvPicPr>
            <a:picLocks noChangeAspect="1"/>
          </p:cNvPicPr>
          <p:nvPr/>
        </p:nvPicPr>
        <p:blipFill>
          <a:blip r:embed="rId5"/>
          <a:stretch>
            <a:fillRect/>
          </a:stretch>
        </p:blipFill>
        <p:spPr>
          <a:xfrm rot="5400000">
            <a:off x="1414045" y="706164"/>
            <a:ext cx="2595359" cy="4065105"/>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to Z cross section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34</a:t>
            </a:fld>
            <a:endParaRPr lang="en-US"/>
          </a:p>
        </p:txBody>
      </p:sp>
      <p:sp>
        <p:nvSpPr>
          <p:cNvPr id="11" name="Rectangle 10">
            <a:extLst>
              <a:ext uri="{FF2B5EF4-FFF2-40B4-BE49-F238E27FC236}">
                <a16:creationId xmlns:a16="http://schemas.microsoft.com/office/drawing/2014/main" id="{3E7EAAFB-5CCF-524B-B6D9-48C2CC6D96D1}"/>
              </a:ext>
            </a:extLst>
          </p:cNvPr>
          <p:cNvSpPr/>
          <p:nvPr/>
        </p:nvSpPr>
        <p:spPr>
          <a:xfrm>
            <a:off x="5970399" y="1047873"/>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spTree>
    <p:extLst>
      <p:ext uri="{BB962C8B-B14F-4D97-AF65-F5344CB8AC3E}">
        <p14:creationId xmlns:p14="http://schemas.microsoft.com/office/powerpoint/2010/main" val="1380456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E78C57-65BD-5146-ABE9-3CA3DDADEDD0}"/>
              </a:ext>
            </a:extLst>
          </p:cNvPr>
          <p:cNvPicPr>
            <a:picLocks noChangeAspect="1"/>
          </p:cNvPicPr>
          <p:nvPr/>
        </p:nvPicPr>
        <p:blipFill>
          <a:blip r:embed="rId3"/>
          <a:stretch>
            <a:fillRect/>
          </a:stretch>
        </p:blipFill>
        <p:spPr>
          <a:xfrm rot="5400000">
            <a:off x="1362384" y="3355633"/>
            <a:ext cx="2620193" cy="4104003"/>
          </a:xfrm>
          <a:prstGeom prst="rect">
            <a:avLst/>
          </a:prstGeom>
        </p:spPr>
      </p:pic>
      <p:pic>
        <p:nvPicPr>
          <p:cNvPr id="7" name="Picture 6">
            <a:extLst>
              <a:ext uri="{FF2B5EF4-FFF2-40B4-BE49-F238E27FC236}">
                <a16:creationId xmlns:a16="http://schemas.microsoft.com/office/drawing/2014/main" id="{AAC4F82E-678C-DE4B-856E-19D6AD21C8DA}"/>
              </a:ext>
            </a:extLst>
          </p:cNvPr>
          <p:cNvPicPr>
            <a:picLocks noChangeAspect="1"/>
          </p:cNvPicPr>
          <p:nvPr/>
        </p:nvPicPr>
        <p:blipFill>
          <a:blip r:embed="rId4"/>
          <a:stretch>
            <a:fillRect/>
          </a:stretch>
        </p:blipFill>
        <p:spPr>
          <a:xfrm rot="5400000">
            <a:off x="5306872" y="716687"/>
            <a:ext cx="2595359" cy="4065106"/>
          </a:xfrm>
          <a:prstGeom prst="rect">
            <a:avLst/>
          </a:prstGeom>
        </p:spPr>
      </p:pic>
      <p:pic>
        <p:nvPicPr>
          <p:cNvPr id="5" name="Picture 4">
            <a:extLst>
              <a:ext uri="{FF2B5EF4-FFF2-40B4-BE49-F238E27FC236}">
                <a16:creationId xmlns:a16="http://schemas.microsoft.com/office/drawing/2014/main" id="{4801D460-2533-A649-BB8A-DE1E0AEC9B15}"/>
              </a:ext>
            </a:extLst>
          </p:cNvPr>
          <p:cNvPicPr>
            <a:picLocks noChangeAspect="1"/>
          </p:cNvPicPr>
          <p:nvPr/>
        </p:nvPicPr>
        <p:blipFill>
          <a:blip r:embed="rId5"/>
          <a:stretch>
            <a:fillRect/>
          </a:stretch>
        </p:blipFill>
        <p:spPr>
          <a:xfrm rot="5400000">
            <a:off x="1414045" y="706165"/>
            <a:ext cx="2595358" cy="4065105"/>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cross section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35</a:t>
            </a:fld>
            <a:endParaRPr lang="en-US"/>
          </a:p>
        </p:txBody>
      </p:sp>
      <p:sp>
        <p:nvSpPr>
          <p:cNvPr id="11" name="Rectangle 10">
            <a:extLst>
              <a:ext uri="{FF2B5EF4-FFF2-40B4-BE49-F238E27FC236}">
                <a16:creationId xmlns:a16="http://schemas.microsoft.com/office/drawing/2014/main" id="{3E7EAAFB-5CCF-524B-B6D9-48C2CC6D96D1}"/>
              </a:ext>
            </a:extLst>
          </p:cNvPr>
          <p:cNvSpPr/>
          <p:nvPr/>
        </p:nvSpPr>
        <p:spPr>
          <a:xfrm>
            <a:off x="5970399" y="1047873"/>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spTree>
    <p:extLst>
      <p:ext uri="{BB962C8B-B14F-4D97-AF65-F5344CB8AC3E}">
        <p14:creationId xmlns:p14="http://schemas.microsoft.com/office/powerpoint/2010/main" val="3283512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to Z cross section double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36</a:t>
            </a:fld>
            <a:endParaRPr lang="en-US"/>
          </a:p>
        </p:txBody>
      </p:sp>
      <p:pic>
        <p:nvPicPr>
          <p:cNvPr id="15" name="Picture 14">
            <a:extLst>
              <a:ext uri="{FF2B5EF4-FFF2-40B4-BE49-F238E27FC236}">
                <a16:creationId xmlns:a16="http://schemas.microsoft.com/office/drawing/2014/main" id="{55EA6858-1BEF-B941-967F-9936AF8DBF8B}"/>
              </a:ext>
            </a:extLst>
          </p:cNvPr>
          <p:cNvPicPr>
            <a:picLocks noChangeAspect="1"/>
          </p:cNvPicPr>
          <p:nvPr/>
        </p:nvPicPr>
        <p:blipFill>
          <a:blip r:embed="rId3"/>
          <a:stretch>
            <a:fillRect/>
          </a:stretch>
        </p:blipFill>
        <p:spPr>
          <a:xfrm rot="5400000">
            <a:off x="1403190" y="703767"/>
            <a:ext cx="2603819" cy="4078357"/>
          </a:xfrm>
          <a:prstGeom prst="rect">
            <a:avLst/>
          </a:prstGeom>
        </p:spPr>
      </p:pic>
      <p:sp>
        <p:nvSpPr>
          <p:cNvPr id="11" name="Rectangle 10">
            <a:extLst>
              <a:ext uri="{FF2B5EF4-FFF2-40B4-BE49-F238E27FC236}">
                <a16:creationId xmlns:a16="http://schemas.microsoft.com/office/drawing/2014/main" id="{3E7EAAFB-5CCF-524B-B6D9-48C2CC6D96D1}"/>
              </a:ext>
            </a:extLst>
          </p:cNvPr>
          <p:cNvSpPr/>
          <p:nvPr/>
        </p:nvSpPr>
        <p:spPr>
          <a:xfrm>
            <a:off x="5970399" y="1047873"/>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pic>
        <p:nvPicPr>
          <p:cNvPr id="5" name="Picture 4">
            <a:extLst>
              <a:ext uri="{FF2B5EF4-FFF2-40B4-BE49-F238E27FC236}">
                <a16:creationId xmlns:a16="http://schemas.microsoft.com/office/drawing/2014/main" id="{8ED7C1AA-4D95-6F4C-8A14-355B81ECE579}"/>
              </a:ext>
            </a:extLst>
          </p:cNvPr>
          <p:cNvPicPr>
            <a:picLocks noChangeAspect="1"/>
          </p:cNvPicPr>
          <p:nvPr/>
        </p:nvPicPr>
        <p:blipFill>
          <a:blip r:embed="rId4"/>
          <a:stretch>
            <a:fillRect/>
          </a:stretch>
        </p:blipFill>
        <p:spPr>
          <a:xfrm rot="5400000">
            <a:off x="5309271" y="690513"/>
            <a:ext cx="2603822" cy="4078363"/>
          </a:xfrm>
          <a:prstGeom prst="rect">
            <a:avLst/>
          </a:prstGeom>
        </p:spPr>
      </p:pic>
      <p:pic>
        <p:nvPicPr>
          <p:cNvPr id="7" name="Picture 6">
            <a:extLst>
              <a:ext uri="{FF2B5EF4-FFF2-40B4-BE49-F238E27FC236}">
                <a16:creationId xmlns:a16="http://schemas.microsoft.com/office/drawing/2014/main" id="{AB42C065-1FA6-1D4F-8F67-26EA4C233203}"/>
              </a:ext>
            </a:extLst>
          </p:cNvPr>
          <p:cNvPicPr>
            <a:picLocks noChangeAspect="1"/>
          </p:cNvPicPr>
          <p:nvPr/>
        </p:nvPicPr>
        <p:blipFill>
          <a:blip r:embed="rId5"/>
          <a:stretch>
            <a:fillRect/>
          </a:stretch>
        </p:blipFill>
        <p:spPr>
          <a:xfrm rot="5400000">
            <a:off x="1357504" y="3317705"/>
            <a:ext cx="2649751" cy="4150301"/>
          </a:xfrm>
          <a:prstGeom prst="rect">
            <a:avLst/>
          </a:prstGeom>
        </p:spPr>
      </p:pic>
    </p:spTree>
    <p:extLst>
      <p:ext uri="{BB962C8B-B14F-4D97-AF65-F5344CB8AC3E}">
        <p14:creationId xmlns:p14="http://schemas.microsoft.com/office/powerpoint/2010/main" val="2150188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to Z cross section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37</a:t>
            </a:fld>
            <a:endParaRPr lang="en-US"/>
          </a:p>
        </p:txBody>
      </p:sp>
      <p:sp>
        <p:nvSpPr>
          <p:cNvPr id="11" name="Rectangle 10">
            <a:extLst>
              <a:ext uri="{FF2B5EF4-FFF2-40B4-BE49-F238E27FC236}">
                <a16:creationId xmlns:a16="http://schemas.microsoft.com/office/drawing/2014/main" id="{3E7EAAFB-5CCF-524B-B6D9-48C2CC6D96D1}"/>
              </a:ext>
            </a:extLst>
          </p:cNvPr>
          <p:cNvSpPr/>
          <p:nvPr/>
        </p:nvSpPr>
        <p:spPr>
          <a:xfrm>
            <a:off x="5943895" y="1184894"/>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pic>
        <p:nvPicPr>
          <p:cNvPr id="5" name="Picture 4">
            <a:extLst>
              <a:ext uri="{FF2B5EF4-FFF2-40B4-BE49-F238E27FC236}">
                <a16:creationId xmlns:a16="http://schemas.microsoft.com/office/drawing/2014/main" id="{CCE58725-7645-6A41-90C2-382EA2351A44}"/>
              </a:ext>
            </a:extLst>
          </p:cNvPr>
          <p:cNvPicPr>
            <a:picLocks noChangeAspect="1"/>
          </p:cNvPicPr>
          <p:nvPr/>
        </p:nvPicPr>
        <p:blipFill>
          <a:blip r:embed="rId3"/>
          <a:stretch>
            <a:fillRect/>
          </a:stretch>
        </p:blipFill>
        <p:spPr>
          <a:xfrm>
            <a:off x="460957" y="1533461"/>
            <a:ext cx="4171436" cy="4053516"/>
          </a:xfrm>
          <a:prstGeom prst="rect">
            <a:avLst/>
          </a:prstGeom>
        </p:spPr>
      </p:pic>
      <p:pic>
        <p:nvPicPr>
          <p:cNvPr id="8" name="Picture 7">
            <a:extLst>
              <a:ext uri="{FF2B5EF4-FFF2-40B4-BE49-F238E27FC236}">
                <a16:creationId xmlns:a16="http://schemas.microsoft.com/office/drawing/2014/main" id="{5C30B3C6-7AE9-EA44-8B4F-03DE1E74E65F}"/>
              </a:ext>
            </a:extLst>
          </p:cNvPr>
          <p:cNvPicPr>
            <a:picLocks noChangeAspect="1"/>
          </p:cNvPicPr>
          <p:nvPr/>
        </p:nvPicPr>
        <p:blipFill>
          <a:blip r:embed="rId4"/>
          <a:stretch>
            <a:fillRect/>
          </a:stretch>
        </p:blipFill>
        <p:spPr>
          <a:xfrm>
            <a:off x="4572000" y="1533460"/>
            <a:ext cx="4171437" cy="4053517"/>
          </a:xfrm>
          <a:prstGeom prst="rect">
            <a:avLst/>
          </a:prstGeom>
        </p:spPr>
      </p:pic>
      <p:sp>
        <p:nvSpPr>
          <p:cNvPr id="12" name="TextBox 11">
            <a:extLst>
              <a:ext uri="{FF2B5EF4-FFF2-40B4-BE49-F238E27FC236}">
                <a16:creationId xmlns:a16="http://schemas.microsoft.com/office/drawing/2014/main" id="{5482A6E0-BA0A-5149-AB1C-3DC2AEC7B227}"/>
              </a:ext>
            </a:extLst>
          </p:cNvPr>
          <p:cNvSpPr txBox="1"/>
          <p:nvPr/>
        </p:nvSpPr>
        <p:spPr>
          <a:xfrm>
            <a:off x="740870" y="5849603"/>
            <a:ext cx="6947554" cy="450764"/>
          </a:xfrm>
          <a:prstGeom prst="rect">
            <a:avLst/>
          </a:prstGeom>
          <a:noFill/>
        </p:spPr>
        <p:txBody>
          <a:bodyPr wrap="square" rtlCol="0">
            <a:spAutoFit/>
          </a:bodyPr>
          <a:lstStyle/>
          <a:p>
            <a:pPr>
              <a:lnSpc>
                <a:spcPct val="130000"/>
              </a:lnSpc>
            </a:pPr>
            <a:r>
              <a:rPr lang="en-US" sz="2000" dirty="0">
                <a:solidFill>
                  <a:srgbClr val="FF0000"/>
                </a:solidFill>
                <a:latin typeface="Arial" panose="020B0604020202020204" pitchFamily="34" charset="0"/>
                <a:ea typeface="Tahoma" charset="0"/>
                <a:cs typeface="Arial" panose="020B0604020202020204" pitchFamily="34" charset="0"/>
              </a:rPr>
              <a:t>constraints on medium-to-high-x sea quark and gluon pdfs</a:t>
            </a:r>
            <a:endParaRPr lang="en-US" sz="1650" b="1" dirty="0">
              <a:solidFill>
                <a:srgbClr val="FF0000"/>
              </a:solidFill>
              <a:latin typeface="Arial" panose="020B0604020202020204" pitchFamily="34" charset="0"/>
              <a:ea typeface="Tahoma" charset="0"/>
              <a:cs typeface="Arial" panose="020B0604020202020204" pitchFamily="34" charset="0"/>
            </a:endParaRPr>
          </a:p>
        </p:txBody>
      </p:sp>
    </p:spTree>
    <p:extLst>
      <p:ext uri="{BB962C8B-B14F-4D97-AF65-F5344CB8AC3E}">
        <p14:creationId xmlns:p14="http://schemas.microsoft.com/office/powerpoint/2010/main" val="4225511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C35F3-BA32-6445-ACF4-47D1F217C3BC}"/>
              </a:ext>
            </a:extLst>
          </p:cNvPr>
          <p:cNvPicPr>
            <a:picLocks noChangeAspect="1"/>
          </p:cNvPicPr>
          <p:nvPr/>
        </p:nvPicPr>
        <p:blipFill>
          <a:blip r:embed="rId3"/>
          <a:stretch>
            <a:fillRect/>
          </a:stretch>
        </p:blipFill>
        <p:spPr>
          <a:xfrm>
            <a:off x="5573137" y="4095222"/>
            <a:ext cx="2743692" cy="2642074"/>
          </a:xfrm>
          <a:prstGeom prst="rect">
            <a:avLst/>
          </a:prstGeom>
        </p:spPr>
      </p:pic>
      <p:pic>
        <p:nvPicPr>
          <p:cNvPr id="10" name="Picture 9">
            <a:extLst>
              <a:ext uri="{FF2B5EF4-FFF2-40B4-BE49-F238E27FC236}">
                <a16:creationId xmlns:a16="http://schemas.microsoft.com/office/drawing/2014/main" id="{4E1CBC62-C956-944B-85C7-300151EEB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53" y="1053712"/>
            <a:ext cx="5087602" cy="3473142"/>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 7,8,13 </a:t>
            </a:r>
            <a:r>
              <a:rPr lang="en-US" sz="2900" dirty="0" err="1">
                <a:solidFill>
                  <a:srgbClr val="FF0000"/>
                </a:solidFill>
                <a:latin typeface="Arial"/>
                <a:cs typeface="Arial"/>
              </a:rPr>
              <a:t>TeV</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38</a:t>
            </a:fld>
            <a:endParaRPr lang="en-US"/>
          </a:p>
        </p:txBody>
      </p:sp>
      <p:sp>
        <p:nvSpPr>
          <p:cNvPr id="11" name="Rectangle 10">
            <a:extLst>
              <a:ext uri="{FF2B5EF4-FFF2-40B4-BE49-F238E27FC236}">
                <a16:creationId xmlns:a16="http://schemas.microsoft.com/office/drawing/2014/main" id="{3E7EAAFB-5CCF-524B-B6D9-48C2CC6D96D1}"/>
              </a:ext>
            </a:extLst>
          </p:cNvPr>
          <p:cNvSpPr/>
          <p:nvPr/>
        </p:nvSpPr>
        <p:spPr>
          <a:xfrm>
            <a:off x="2729373" y="2627033"/>
            <a:ext cx="2060658"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761 (2016) 136</a:t>
            </a:r>
          </a:p>
        </p:txBody>
      </p:sp>
      <p:sp>
        <p:nvSpPr>
          <p:cNvPr id="12" name="TextBox 11">
            <a:extLst>
              <a:ext uri="{FF2B5EF4-FFF2-40B4-BE49-F238E27FC236}">
                <a16:creationId xmlns:a16="http://schemas.microsoft.com/office/drawing/2014/main" id="{5482A6E0-BA0A-5149-AB1C-3DC2AEC7B227}"/>
              </a:ext>
            </a:extLst>
          </p:cNvPr>
          <p:cNvSpPr txBox="1"/>
          <p:nvPr/>
        </p:nvSpPr>
        <p:spPr>
          <a:xfrm>
            <a:off x="423165" y="4673285"/>
            <a:ext cx="4904209" cy="1809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solidFill>
                  <a:srgbClr val="FF0000"/>
                </a:solidFill>
                <a:latin typeface="Arial" panose="020B0604020202020204" pitchFamily="34" charset="0"/>
                <a:ea typeface="Tahoma" charset="0"/>
                <a:cs typeface="Arial" panose="020B0604020202020204" pitchFamily="34" charset="0"/>
              </a:rPr>
              <a:t>wealth of top quark pair total and differential cross section measurements</a:t>
            </a:r>
          </a:p>
          <a:p>
            <a:pPr marL="285750" indent="-285750">
              <a:lnSpc>
                <a:spcPct val="20000"/>
              </a:lnSpc>
              <a:buFont typeface="Arial" panose="020B0604020202020204" pitchFamily="34" charset="0"/>
              <a:buChar char="•"/>
            </a:pPr>
            <a:endParaRPr lang="en-US" sz="1600" dirty="0">
              <a:latin typeface="Arial" panose="020B0604020202020204" pitchFamily="34" charset="0"/>
              <a:ea typeface="Tahoma"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ea typeface="Tahoma" charset="0"/>
                <a:cs typeface="Arial" panose="020B0604020202020204" pitchFamily="34" charset="0"/>
              </a:rPr>
              <a:t>mainly constrains high x gluon; also sensitive to quarks at large top-</a:t>
            </a:r>
            <a:r>
              <a:rPr lang="en-US" sz="1600" dirty="0" err="1">
                <a:latin typeface="Arial" panose="020B0604020202020204" pitchFamily="34" charset="0"/>
                <a:ea typeface="Tahoma" charset="0"/>
                <a:cs typeface="Arial" panose="020B0604020202020204" pitchFamily="34" charset="0"/>
              </a:rPr>
              <a:t>pt</a:t>
            </a:r>
            <a:r>
              <a:rPr lang="en-US" sz="1600" dirty="0">
                <a:latin typeface="Arial" panose="020B0604020202020204" pitchFamily="34" charset="0"/>
                <a:ea typeface="Tahoma" charset="0"/>
                <a:cs typeface="Arial" panose="020B0604020202020204" pitchFamily="34" charset="0"/>
              </a:rPr>
              <a:t> and </a:t>
            </a:r>
            <a:r>
              <a:rPr lang="en-US" sz="1600" dirty="0" err="1">
                <a:latin typeface="Arial" panose="020B0604020202020204" pitchFamily="34" charset="0"/>
                <a:ea typeface="Tahoma" charset="0"/>
                <a:cs typeface="Arial" panose="020B0604020202020204" pitchFamily="34" charset="0"/>
              </a:rPr>
              <a:t>mtt</a:t>
            </a:r>
            <a:endParaRPr lang="en-US" sz="1600" dirty="0">
              <a:latin typeface="Arial" panose="020B0604020202020204" pitchFamily="34" charset="0"/>
              <a:ea typeface="Tahoma" charset="0"/>
              <a:cs typeface="Arial" panose="020B0604020202020204" pitchFamily="34" charset="0"/>
            </a:endParaRPr>
          </a:p>
          <a:p>
            <a:pPr marL="285750" indent="-285750">
              <a:lnSpc>
                <a:spcPct val="40000"/>
              </a:lnSpc>
              <a:buFont typeface="Arial" panose="020B0604020202020204" pitchFamily="34" charset="0"/>
              <a:buChar char="•"/>
            </a:pPr>
            <a:endParaRPr lang="en-US" b="1" dirty="0">
              <a:latin typeface="Arial" panose="020B0604020202020204" pitchFamily="34" charset="0"/>
              <a:ea typeface="Tahoma" charset="0"/>
              <a:cs typeface="Arial" panose="020B0604020202020204" pitchFamily="34" charset="0"/>
            </a:endParaRPr>
          </a:p>
          <a:p>
            <a:pPr marL="285750" indent="-285750">
              <a:lnSpc>
                <a:spcPct val="120000"/>
              </a:lnSpc>
              <a:buFont typeface="Arial" panose="020B0604020202020204" pitchFamily="34" charset="0"/>
              <a:buChar char="•"/>
            </a:pPr>
            <a:r>
              <a:rPr lang="en-US" b="1" dirty="0">
                <a:latin typeface="Arial" panose="020B0604020202020204" pitchFamily="34" charset="0"/>
                <a:ea typeface="Tahoma" charset="0"/>
                <a:cs typeface="Arial" panose="020B0604020202020204" pitchFamily="34" charset="0"/>
              </a:rPr>
              <a:t>yet more measurements to come</a:t>
            </a:r>
          </a:p>
        </p:txBody>
      </p:sp>
      <p:sp>
        <p:nvSpPr>
          <p:cNvPr id="18" name="Rectangle 17">
            <a:extLst>
              <a:ext uri="{FF2B5EF4-FFF2-40B4-BE49-F238E27FC236}">
                <a16:creationId xmlns:a16="http://schemas.microsoft.com/office/drawing/2014/main" id="{91EB103C-D8F0-E44B-97CC-389E633A12A2}"/>
              </a:ext>
            </a:extLst>
          </p:cNvPr>
          <p:cNvSpPr/>
          <p:nvPr/>
        </p:nvSpPr>
        <p:spPr>
          <a:xfrm>
            <a:off x="5431255" y="3852321"/>
            <a:ext cx="3235343"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Phys Rev D94 (2016) 092003</a:t>
            </a:r>
          </a:p>
        </p:txBody>
      </p:sp>
      <p:pic>
        <p:nvPicPr>
          <p:cNvPr id="7" name="Picture 6">
            <a:extLst>
              <a:ext uri="{FF2B5EF4-FFF2-40B4-BE49-F238E27FC236}">
                <a16:creationId xmlns:a16="http://schemas.microsoft.com/office/drawing/2014/main" id="{E48998F4-91CA-3F4F-B1D0-1EDDE9DFB5BE}"/>
              </a:ext>
            </a:extLst>
          </p:cNvPr>
          <p:cNvPicPr>
            <a:picLocks noChangeAspect="1"/>
          </p:cNvPicPr>
          <p:nvPr/>
        </p:nvPicPr>
        <p:blipFill>
          <a:blip r:embed="rId5"/>
          <a:stretch>
            <a:fillRect/>
          </a:stretch>
        </p:blipFill>
        <p:spPr>
          <a:xfrm rot="5400000">
            <a:off x="5474769" y="1077955"/>
            <a:ext cx="2815687" cy="2902717"/>
          </a:xfrm>
          <a:prstGeom prst="rect">
            <a:avLst/>
          </a:prstGeom>
        </p:spPr>
      </p:pic>
      <p:sp>
        <p:nvSpPr>
          <p:cNvPr id="17" name="Rectangle 16">
            <a:extLst>
              <a:ext uri="{FF2B5EF4-FFF2-40B4-BE49-F238E27FC236}">
                <a16:creationId xmlns:a16="http://schemas.microsoft.com/office/drawing/2014/main" id="{E1A03F93-FC5B-E84C-8478-30908ECE071A}"/>
              </a:ext>
            </a:extLst>
          </p:cNvPr>
          <p:cNvSpPr/>
          <p:nvPr/>
        </p:nvSpPr>
        <p:spPr>
          <a:xfrm>
            <a:off x="6547716" y="889181"/>
            <a:ext cx="2060658"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C76 (2016) 538</a:t>
            </a:r>
          </a:p>
        </p:txBody>
      </p:sp>
      <p:sp>
        <p:nvSpPr>
          <p:cNvPr id="8" name="TextBox 7">
            <a:extLst>
              <a:ext uri="{FF2B5EF4-FFF2-40B4-BE49-F238E27FC236}">
                <a16:creationId xmlns:a16="http://schemas.microsoft.com/office/drawing/2014/main" id="{B56B6632-3535-0B4D-9720-9610D78DB781}"/>
              </a:ext>
            </a:extLst>
          </p:cNvPr>
          <p:cNvSpPr txBox="1"/>
          <p:nvPr/>
        </p:nvSpPr>
        <p:spPr>
          <a:xfrm>
            <a:off x="6864626" y="5261114"/>
            <a:ext cx="1311965" cy="369332"/>
          </a:xfrm>
          <a:prstGeom prst="rect">
            <a:avLst/>
          </a:prstGeom>
          <a:noFill/>
        </p:spPr>
        <p:txBody>
          <a:bodyPr wrap="square" rtlCol="0">
            <a:spAutoFit/>
          </a:bodyPr>
          <a:lstStyle/>
          <a:p>
            <a:r>
              <a:rPr lang="en-US" dirty="0">
                <a:solidFill>
                  <a:srgbClr val="FF0000"/>
                </a:solidFill>
                <a:latin typeface="Avenir Next" panose="020B0503020202020204" pitchFamily="34" charset="0"/>
              </a:rPr>
              <a:t>dileptons</a:t>
            </a:r>
          </a:p>
        </p:txBody>
      </p:sp>
      <p:sp>
        <p:nvSpPr>
          <p:cNvPr id="15" name="TextBox 14">
            <a:extLst>
              <a:ext uri="{FF2B5EF4-FFF2-40B4-BE49-F238E27FC236}">
                <a16:creationId xmlns:a16="http://schemas.microsoft.com/office/drawing/2014/main" id="{BC028B2E-E296-D94C-B504-EFF9102BF29B}"/>
              </a:ext>
            </a:extLst>
          </p:cNvPr>
          <p:cNvSpPr txBox="1"/>
          <p:nvPr/>
        </p:nvSpPr>
        <p:spPr>
          <a:xfrm>
            <a:off x="7400232" y="2585362"/>
            <a:ext cx="1487835" cy="369332"/>
          </a:xfrm>
          <a:prstGeom prst="rect">
            <a:avLst/>
          </a:prstGeom>
          <a:solidFill>
            <a:schemeClr val="bg1"/>
          </a:solidFill>
        </p:spPr>
        <p:txBody>
          <a:bodyPr wrap="square" rtlCol="0">
            <a:spAutoFit/>
          </a:bodyPr>
          <a:lstStyle/>
          <a:p>
            <a:r>
              <a:rPr lang="en-US" dirty="0" err="1">
                <a:solidFill>
                  <a:srgbClr val="FF0000"/>
                </a:solidFill>
                <a:latin typeface="Avenir Next" panose="020B0503020202020204" pitchFamily="34" charset="0"/>
              </a:rPr>
              <a:t>lepton+jet</a:t>
            </a:r>
            <a:endParaRPr lang="en-US" dirty="0">
              <a:solidFill>
                <a:srgbClr val="FF0000"/>
              </a:solidFill>
              <a:latin typeface="Avenir Next" panose="020B0503020202020204" pitchFamily="34" charset="0"/>
            </a:endParaRPr>
          </a:p>
        </p:txBody>
      </p:sp>
    </p:spTree>
    <p:extLst>
      <p:ext uri="{BB962C8B-B14F-4D97-AF65-F5344CB8AC3E}">
        <p14:creationId xmlns:p14="http://schemas.microsoft.com/office/powerpoint/2010/main" val="303991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t>
            </a:r>
            <a:r>
              <a:rPr lang="en-US" sz="2900" dirty="0" err="1">
                <a:solidFill>
                  <a:srgbClr val="FF0000"/>
                </a:solidFill>
                <a:latin typeface="Arial"/>
                <a:cs typeface="Arial"/>
              </a:rPr>
              <a:t>W+Jets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40FF21B-3638-D441-8A67-81BDED6EB71F}"/>
              </a:ext>
            </a:extLst>
          </p:cNvPr>
          <p:cNvSpPr>
            <a:spLocks noGrp="1"/>
          </p:cNvSpPr>
          <p:nvPr>
            <p:ph type="sldNum" sz="quarter" idx="12"/>
          </p:nvPr>
        </p:nvSpPr>
        <p:spPr/>
        <p:txBody>
          <a:bodyPr/>
          <a:lstStyle/>
          <a:p>
            <a:fld id="{D7F80D46-5143-2240-826D-BEEE171844D3}" type="slidenum">
              <a:rPr lang="en-US" smtClean="0"/>
              <a:pPr/>
              <a:t>39</a:t>
            </a:fld>
            <a:endParaRPr lang="en-US"/>
          </a:p>
        </p:txBody>
      </p:sp>
      <p:pic>
        <p:nvPicPr>
          <p:cNvPr id="9" name="Picture 8">
            <a:extLst>
              <a:ext uri="{FF2B5EF4-FFF2-40B4-BE49-F238E27FC236}">
                <a16:creationId xmlns:a16="http://schemas.microsoft.com/office/drawing/2014/main" id="{966F3119-DCF3-DE40-95C5-B37FA1B36A67}"/>
              </a:ext>
            </a:extLst>
          </p:cNvPr>
          <p:cNvPicPr>
            <a:picLocks noChangeAspect="1"/>
          </p:cNvPicPr>
          <p:nvPr/>
        </p:nvPicPr>
        <p:blipFill>
          <a:blip r:embed="rId3"/>
          <a:stretch>
            <a:fillRect/>
          </a:stretch>
        </p:blipFill>
        <p:spPr>
          <a:xfrm>
            <a:off x="1659288" y="928291"/>
            <a:ext cx="5533229" cy="5855269"/>
          </a:xfrm>
          <a:prstGeom prst="rect">
            <a:avLst/>
          </a:prstGeom>
        </p:spPr>
      </p:pic>
      <p:sp>
        <p:nvSpPr>
          <p:cNvPr id="8" name="Rectangle 7">
            <a:extLst>
              <a:ext uri="{FF2B5EF4-FFF2-40B4-BE49-F238E27FC236}">
                <a16:creationId xmlns:a16="http://schemas.microsoft.com/office/drawing/2014/main" id="{ECCDEC22-F57B-7642-B846-44933B7C1120}"/>
              </a:ext>
            </a:extLst>
          </p:cNvPr>
          <p:cNvSpPr/>
          <p:nvPr/>
        </p:nvSpPr>
        <p:spPr>
          <a:xfrm>
            <a:off x="6400799" y="667619"/>
            <a:ext cx="1999093"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077</a:t>
            </a:r>
          </a:p>
        </p:txBody>
      </p:sp>
    </p:spTree>
    <p:extLst>
      <p:ext uri="{BB962C8B-B14F-4D97-AF65-F5344CB8AC3E}">
        <p14:creationId xmlns:p14="http://schemas.microsoft.com/office/powerpoint/2010/main" val="303439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LHC measurements sensitive to pdfs</a:t>
            </a:r>
          </a:p>
        </p:txBody>
      </p:sp>
      <p:sp>
        <p:nvSpPr>
          <p:cNvPr id="9" name="TextBox 8">
            <a:extLst>
              <a:ext uri="{FF2B5EF4-FFF2-40B4-BE49-F238E27FC236}">
                <a16:creationId xmlns:a16="http://schemas.microsoft.com/office/drawing/2014/main" id="{C7F74A97-590F-3B4D-B87C-0C61D439A2DB}"/>
              </a:ext>
            </a:extLst>
          </p:cNvPr>
          <p:cNvSpPr txBox="1"/>
          <p:nvPr/>
        </p:nvSpPr>
        <p:spPr>
          <a:xfrm>
            <a:off x="137946" y="1057216"/>
            <a:ext cx="9077719" cy="1122230"/>
          </a:xfrm>
          <a:prstGeom prst="rect">
            <a:avLst/>
          </a:prstGeom>
          <a:noFill/>
        </p:spPr>
        <p:txBody>
          <a:bodyPr wrap="square" rtlCol="0">
            <a:spAutoFit/>
          </a:bodyPr>
          <a:lstStyle/>
          <a:p>
            <a:pPr marL="800100" lvl="1" indent="-342900">
              <a:lnSpc>
                <a:spcPct val="120000"/>
              </a:lnSpc>
              <a:buFont typeface="Arial" charset="0"/>
              <a:buChar char="•"/>
            </a:pPr>
            <a:r>
              <a:rPr lang="en-US" sz="2000" dirty="0">
                <a:latin typeface="Arial" panose="020B0604020202020204" pitchFamily="34" charset="0"/>
                <a:ea typeface="Tahoma" charset="0"/>
                <a:cs typeface="Arial" panose="020B0604020202020204" pitchFamily="34" charset="0"/>
              </a:rPr>
              <a:t>wealth of SM measurements from ATLAS, </a:t>
            </a:r>
            <a:r>
              <a:rPr lang="en-US" sz="2000" dirty="0">
                <a:solidFill>
                  <a:srgbClr val="009944"/>
                </a:solidFill>
                <a:latin typeface="Arial" panose="020B0604020202020204" pitchFamily="34" charset="0"/>
                <a:ea typeface="Tahoma" charset="0"/>
                <a:cs typeface="Arial" panose="020B0604020202020204" pitchFamily="34" charset="0"/>
              </a:rPr>
              <a:t>sensitive to </a:t>
            </a:r>
            <a:r>
              <a:rPr lang="en-US" sz="2000" b="1" dirty="0">
                <a:solidFill>
                  <a:srgbClr val="009944"/>
                </a:solidFill>
                <a:latin typeface="Arial" panose="020B0604020202020204" pitchFamily="34" charset="0"/>
                <a:ea typeface="Tahoma" charset="0"/>
                <a:cs typeface="Arial" panose="020B0604020202020204" pitchFamily="34" charset="0"/>
              </a:rPr>
              <a:t>pdfs</a:t>
            </a:r>
            <a:r>
              <a:rPr lang="en-US" sz="2000" dirty="0">
                <a:latin typeface="Arial" panose="020B0604020202020204" pitchFamily="34" charset="0"/>
                <a:ea typeface="Tahoma" charset="0"/>
                <a:cs typeface="Arial" panose="020B0604020202020204" pitchFamily="34" charset="0"/>
              </a:rPr>
              <a:t>, provide:</a:t>
            </a:r>
          </a:p>
          <a:p>
            <a:pPr marL="342900" indent="-342900">
              <a:lnSpc>
                <a:spcPct val="20000"/>
              </a:lnSpc>
              <a:buFont typeface="Arial" charset="0"/>
              <a:buChar char="•"/>
            </a:pPr>
            <a:endParaRPr lang="en-US" sz="2000" dirty="0">
              <a:latin typeface="Arial" panose="020B0604020202020204" pitchFamily="34" charset="0"/>
              <a:ea typeface="Tahoma" charset="0"/>
              <a:cs typeface="Arial" panose="020B0604020202020204" pitchFamily="34" charset="0"/>
            </a:endParaRPr>
          </a:p>
          <a:p>
            <a:pPr marL="800100" lvl="1" indent="-342900">
              <a:lnSpc>
                <a:spcPct val="120000"/>
              </a:lnSpc>
              <a:buFont typeface="+mj-lt"/>
              <a:buAutoNum type="arabicPeriod"/>
            </a:pPr>
            <a:r>
              <a:rPr lang="en-US" sz="1700" b="1" dirty="0">
                <a:solidFill>
                  <a:srgbClr val="FF0000"/>
                </a:solidFill>
                <a:latin typeface="Arial" panose="020B0604020202020204" pitchFamily="34" charset="0"/>
                <a:ea typeface="Tahoma" charset="0"/>
                <a:cs typeface="Arial" panose="020B0604020202020204" pitchFamily="34" charset="0"/>
              </a:rPr>
              <a:t>pdf</a:t>
            </a:r>
            <a:r>
              <a:rPr lang="en-US" sz="1700" b="1" dirty="0">
                <a:solidFill>
                  <a:srgbClr val="0633C0"/>
                </a:solidFill>
                <a:latin typeface="Arial" panose="020B0604020202020204" pitchFamily="34" charset="0"/>
                <a:ea typeface="Tahoma" charset="0"/>
                <a:cs typeface="Arial" panose="020B0604020202020204" pitchFamily="34" charset="0"/>
              </a:rPr>
              <a:t> </a:t>
            </a:r>
            <a:r>
              <a:rPr lang="en-US" sz="1700" b="1" dirty="0">
                <a:solidFill>
                  <a:srgbClr val="FF0000"/>
                </a:solidFill>
                <a:latin typeface="Arial" panose="020B0604020202020204" pitchFamily="34" charset="0"/>
                <a:ea typeface="Tahoma" charset="0"/>
                <a:cs typeface="Arial" panose="020B0604020202020204" pitchFamily="34" charset="0"/>
              </a:rPr>
              <a:t>discrimination</a:t>
            </a:r>
            <a:r>
              <a:rPr lang="en-US" sz="1700" dirty="0">
                <a:latin typeface="Arial" panose="020B0604020202020204" pitchFamily="34" charset="0"/>
                <a:ea typeface="Tahoma" charset="0"/>
                <a:cs typeface="Arial" panose="020B0604020202020204" pitchFamily="34" charset="0"/>
              </a:rPr>
              <a:t>, by confronting theoretical predictions with data</a:t>
            </a:r>
          </a:p>
          <a:p>
            <a:pPr marL="800100" lvl="1" indent="-342900">
              <a:lnSpc>
                <a:spcPct val="120000"/>
              </a:lnSpc>
              <a:buFont typeface="+mj-lt"/>
              <a:buAutoNum type="arabicPeriod"/>
            </a:pPr>
            <a:r>
              <a:rPr lang="en-US" sz="1700" b="1" dirty="0">
                <a:solidFill>
                  <a:srgbClr val="FF0000"/>
                </a:solidFill>
                <a:latin typeface="Arial" panose="020B0604020202020204" pitchFamily="34" charset="0"/>
                <a:ea typeface="Tahoma" charset="0"/>
                <a:cs typeface="Arial" panose="020B0604020202020204" pitchFamily="34" charset="0"/>
              </a:rPr>
              <a:t>pdf improvements</a:t>
            </a:r>
            <a:r>
              <a:rPr lang="en-US" sz="1700" dirty="0">
                <a:latin typeface="Arial" panose="020B0604020202020204" pitchFamily="34" charset="0"/>
                <a:ea typeface="Tahoma" charset="0"/>
                <a:cs typeface="Arial" panose="020B0604020202020204" pitchFamily="34" charset="0"/>
              </a:rPr>
              <a:t>, </a:t>
            </a:r>
            <a:r>
              <a:rPr lang="en-US" sz="1700" dirty="0">
                <a:solidFill>
                  <a:srgbClr val="172AB4"/>
                </a:solidFill>
                <a:latin typeface="Arial" panose="020B0604020202020204" pitchFamily="34" charset="0"/>
                <a:ea typeface="Tahoma" charset="0"/>
                <a:cs typeface="Arial" panose="020B0604020202020204" pitchFamily="34" charset="0"/>
              </a:rPr>
              <a:t>by including LHC data in QCD fits </a:t>
            </a:r>
          </a:p>
        </p:txBody>
      </p:sp>
      <p:sp>
        <p:nvSpPr>
          <p:cNvPr id="2" name="Slide Number Placeholder 1">
            <a:extLst>
              <a:ext uri="{FF2B5EF4-FFF2-40B4-BE49-F238E27FC236}">
                <a16:creationId xmlns:a16="http://schemas.microsoft.com/office/drawing/2014/main" id="{650D57F5-E456-484F-868A-900B5BD156F3}"/>
              </a:ext>
            </a:extLst>
          </p:cNvPr>
          <p:cNvSpPr>
            <a:spLocks noGrp="1"/>
          </p:cNvSpPr>
          <p:nvPr>
            <p:ph type="sldNum" sz="quarter" idx="12"/>
          </p:nvPr>
        </p:nvSpPr>
        <p:spPr/>
        <p:txBody>
          <a:bodyPr/>
          <a:lstStyle/>
          <a:p>
            <a:fld id="{D7F80D46-5143-2240-826D-BEEE171844D3}" type="slidenum">
              <a:rPr lang="en-US" smtClean="0"/>
              <a:pPr/>
              <a:t>4</a:t>
            </a:fld>
            <a:endParaRPr lang="en-US"/>
          </a:p>
        </p:txBody>
      </p:sp>
      <p:sp>
        <p:nvSpPr>
          <p:cNvPr id="10" name="Rectangle 9">
            <a:extLst>
              <a:ext uri="{FF2B5EF4-FFF2-40B4-BE49-F238E27FC236}">
                <a16:creationId xmlns:a16="http://schemas.microsoft.com/office/drawing/2014/main" id="{62216C93-6CDF-9046-A798-2B38E066BBCD}"/>
              </a:ext>
            </a:extLst>
          </p:cNvPr>
          <p:cNvSpPr/>
          <p:nvPr/>
        </p:nvSpPr>
        <p:spPr>
          <a:xfrm>
            <a:off x="222199" y="6132219"/>
            <a:ext cx="8484479" cy="436273"/>
          </a:xfrm>
          <a:prstGeom prst="rect">
            <a:avLst/>
          </a:prstGeom>
          <a:noFill/>
        </p:spPr>
        <p:txBody>
          <a:bodyPr wrap="square">
            <a:spAutoFit/>
          </a:bodyPr>
          <a:lstStyle/>
          <a:p>
            <a:pPr>
              <a:lnSpc>
                <a:spcPct val="150000"/>
              </a:lnSpc>
            </a:pPr>
            <a:r>
              <a:rPr lang="en-US" sz="1700" dirty="0">
                <a:solidFill>
                  <a:srgbClr val="FF0000"/>
                </a:solidFill>
                <a:latin typeface="Arial" panose="020B0604020202020204" pitchFamily="34" charset="0"/>
                <a:ea typeface="Tahoma" charset="0"/>
                <a:cs typeface="Arial" panose="020B0604020202020204" pitchFamily="34" charset="0"/>
              </a:rPr>
              <a:t>extraction of precision </a:t>
            </a:r>
            <a:r>
              <a:rPr lang="en-US" sz="1700" b="1" dirty="0">
                <a:solidFill>
                  <a:srgbClr val="FF0000"/>
                </a:solidFill>
                <a:latin typeface="Arial" panose="020B0604020202020204" pitchFamily="34" charset="0"/>
                <a:ea typeface="Tahoma" charset="0"/>
                <a:cs typeface="Arial" panose="020B0604020202020204" pitchFamily="34" charset="0"/>
              </a:rPr>
              <a:t>pdfs</a:t>
            </a:r>
            <a:r>
              <a:rPr lang="en-US" sz="1700" dirty="0">
                <a:solidFill>
                  <a:srgbClr val="FF0000"/>
                </a:solidFill>
                <a:latin typeface="Arial" panose="020B0604020202020204" pitchFamily="34" charset="0"/>
                <a:ea typeface="Tahoma" charset="0"/>
                <a:cs typeface="Arial" panose="020B0604020202020204" pitchFamily="34" charset="0"/>
              </a:rPr>
              <a:t> requires both precise data, and precise theory calculations</a:t>
            </a:r>
          </a:p>
        </p:txBody>
      </p:sp>
      <p:pic>
        <p:nvPicPr>
          <p:cNvPr id="5" name="Picture 4">
            <a:extLst>
              <a:ext uri="{FF2B5EF4-FFF2-40B4-BE49-F238E27FC236}">
                <a16:creationId xmlns:a16="http://schemas.microsoft.com/office/drawing/2014/main" id="{B519032E-9256-1E4B-A796-0BE785BE8A4A}"/>
              </a:ext>
            </a:extLst>
          </p:cNvPr>
          <p:cNvPicPr>
            <a:picLocks noChangeAspect="1"/>
          </p:cNvPicPr>
          <p:nvPr/>
        </p:nvPicPr>
        <p:blipFill>
          <a:blip r:embed="rId3"/>
          <a:stretch>
            <a:fillRect/>
          </a:stretch>
        </p:blipFill>
        <p:spPr>
          <a:xfrm>
            <a:off x="1085041" y="2325557"/>
            <a:ext cx="7216181" cy="3671239"/>
          </a:xfrm>
          <a:prstGeom prst="rect">
            <a:avLst/>
          </a:prstGeom>
        </p:spPr>
      </p:pic>
    </p:spTree>
    <p:extLst>
      <p:ext uri="{BB962C8B-B14F-4D97-AF65-F5344CB8AC3E}">
        <p14:creationId xmlns:p14="http://schemas.microsoft.com/office/powerpoint/2010/main" val="2493440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 strange story</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40</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5901192" y="656945"/>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
        <p:nvSpPr>
          <p:cNvPr id="9" name="Rectangle 8">
            <a:extLst>
              <a:ext uri="{FF2B5EF4-FFF2-40B4-BE49-F238E27FC236}">
                <a16:creationId xmlns:a16="http://schemas.microsoft.com/office/drawing/2014/main" id="{A4BAAFA0-A97F-364E-9DF6-1780D20DDF5C}"/>
              </a:ext>
            </a:extLst>
          </p:cNvPr>
          <p:cNvSpPr/>
          <p:nvPr/>
        </p:nvSpPr>
        <p:spPr>
          <a:xfrm>
            <a:off x="4795224" y="4963602"/>
            <a:ext cx="4147257" cy="1302408"/>
          </a:xfrm>
          <a:prstGeom prst="rect">
            <a:avLst/>
          </a:prstGeom>
          <a:solidFill>
            <a:schemeClr val="bg1"/>
          </a:solidFill>
          <a:ln w="12700">
            <a:noFill/>
          </a:ln>
        </p:spPr>
        <p:txBody>
          <a:bodyPr wrap="square">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consistent with previous ATLAS results</a:t>
            </a:r>
          </a:p>
          <a:p>
            <a:pPr>
              <a:lnSpc>
                <a:spcPct val="20000"/>
              </a:lnSpc>
            </a:pPr>
            <a:endParaRPr lang="en-US" sz="14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PRL 109 (2012) 012001                                 </a:t>
            </a:r>
            <a:r>
              <a:rPr lang="en-US" sz="1200" dirty="0">
                <a:latin typeface="Arial" panose="020B0604020202020204" pitchFamily="34" charset="0"/>
                <a:cs typeface="Arial" panose="020B0604020202020204" pitchFamily="34" charset="0"/>
              </a:rPr>
              <a:t>(W, Z inclusive, 2010 data lower stats. analysis, 36 pb</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p>
          <a:p>
            <a:pPr>
              <a:lnSpc>
                <a:spcPct val="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JHEP05 (2014) 068 </a:t>
            </a:r>
            <a:r>
              <a:rPr lang="en-US" sz="1200" dirty="0">
                <a:latin typeface="Arial" panose="020B0604020202020204" pitchFamily="34" charset="0"/>
                <a:cs typeface="Arial" panose="020B0604020202020204" pitchFamily="34" charset="0"/>
              </a:rPr>
              <a:t>(ATLAS </a:t>
            </a:r>
            <a:r>
              <a:rPr lang="en-US" sz="1200" dirty="0" err="1">
                <a:latin typeface="Arial" panose="020B0604020202020204" pitchFamily="34" charset="0"/>
                <a:cs typeface="Arial" panose="020B0604020202020204" pitchFamily="34" charset="0"/>
              </a:rPr>
              <a:t>W+c</a:t>
            </a:r>
            <a:r>
              <a:rPr lang="en-US" sz="1200" dirty="0">
                <a:latin typeface="Arial" panose="020B0604020202020204" pitchFamily="34" charset="0"/>
                <a:cs typeface="Arial" panose="020B0604020202020204" pitchFamily="34" charset="0"/>
              </a:rPr>
              <a:t> analysis)</a:t>
            </a:r>
          </a:p>
        </p:txBody>
      </p:sp>
      <p:pic>
        <p:nvPicPr>
          <p:cNvPr id="3" name="Picture 2">
            <a:extLst>
              <a:ext uri="{FF2B5EF4-FFF2-40B4-BE49-F238E27FC236}">
                <a16:creationId xmlns:a16="http://schemas.microsoft.com/office/drawing/2014/main" id="{8F5394F7-89FD-6C49-ADB7-E6D0E415024F}"/>
              </a:ext>
            </a:extLst>
          </p:cNvPr>
          <p:cNvPicPr>
            <a:picLocks noChangeAspect="1"/>
          </p:cNvPicPr>
          <p:nvPr/>
        </p:nvPicPr>
        <p:blipFill>
          <a:blip r:embed="rId3"/>
          <a:stretch>
            <a:fillRect/>
          </a:stretch>
        </p:blipFill>
        <p:spPr>
          <a:xfrm>
            <a:off x="234207" y="1472686"/>
            <a:ext cx="4517905" cy="2196204"/>
          </a:xfrm>
          <a:prstGeom prst="rect">
            <a:avLst/>
          </a:prstGeom>
        </p:spPr>
      </p:pic>
      <p:pic>
        <p:nvPicPr>
          <p:cNvPr id="10" name="Picture 9">
            <a:extLst>
              <a:ext uri="{FF2B5EF4-FFF2-40B4-BE49-F238E27FC236}">
                <a16:creationId xmlns:a16="http://schemas.microsoft.com/office/drawing/2014/main" id="{B5B3BE58-DC02-3143-B6DC-67143CA0C86A}"/>
              </a:ext>
            </a:extLst>
          </p:cNvPr>
          <p:cNvPicPr>
            <a:picLocks noChangeAspect="1"/>
          </p:cNvPicPr>
          <p:nvPr/>
        </p:nvPicPr>
        <p:blipFill>
          <a:blip r:embed="rId4"/>
          <a:stretch>
            <a:fillRect/>
          </a:stretch>
        </p:blipFill>
        <p:spPr>
          <a:xfrm>
            <a:off x="424246" y="3885084"/>
            <a:ext cx="4225247" cy="2836391"/>
          </a:xfrm>
          <a:prstGeom prst="rect">
            <a:avLst/>
          </a:prstGeom>
        </p:spPr>
      </p:pic>
      <p:pic>
        <p:nvPicPr>
          <p:cNvPr id="11" name="Picture 10">
            <a:extLst>
              <a:ext uri="{FF2B5EF4-FFF2-40B4-BE49-F238E27FC236}">
                <a16:creationId xmlns:a16="http://schemas.microsoft.com/office/drawing/2014/main" id="{9C8644CD-9D1C-FA48-9FE3-20819479D1E9}"/>
              </a:ext>
            </a:extLst>
          </p:cNvPr>
          <p:cNvPicPr>
            <a:picLocks noChangeAspect="1"/>
          </p:cNvPicPr>
          <p:nvPr/>
        </p:nvPicPr>
        <p:blipFill>
          <a:blip r:embed="rId5"/>
          <a:stretch>
            <a:fillRect/>
          </a:stretch>
        </p:blipFill>
        <p:spPr>
          <a:xfrm>
            <a:off x="5174874" y="1077216"/>
            <a:ext cx="3594100" cy="3492500"/>
          </a:xfrm>
          <a:prstGeom prst="rect">
            <a:avLst/>
          </a:prstGeom>
        </p:spPr>
      </p:pic>
      <p:sp>
        <p:nvSpPr>
          <p:cNvPr id="12" name="TextBox 11">
            <a:extLst>
              <a:ext uri="{FF2B5EF4-FFF2-40B4-BE49-F238E27FC236}">
                <a16:creationId xmlns:a16="http://schemas.microsoft.com/office/drawing/2014/main" id="{C9E4BE29-364F-7B49-9968-7AFACB46B60A}"/>
              </a:ext>
            </a:extLst>
          </p:cNvPr>
          <p:cNvSpPr txBox="1"/>
          <p:nvPr/>
        </p:nvSpPr>
        <p:spPr>
          <a:xfrm>
            <a:off x="607907" y="1103354"/>
            <a:ext cx="4430487"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NNLO QCD analysis (</a:t>
            </a:r>
            <a:r>
              <a:rPr lang="en-US" sz="1200" dirty="0">
                <a:solidFill>
                  <a:srgbClr val="FF0000"/>
                </a:solidFill>
                <a:latin typeface="Arial" panose="020B0604020202020204" pitchFamily="34" charset="0"/>
                <a:cs typeface="Arial" panose="020B0604020202020204" pitchFamily="34" charset="0"/>
              </a:rPr>
              <a:t>following HERAPDF ansatz</a:t>
            </a:r>
            <a:r>
              <a:rPr lang="en-US" dirty="0">
                <a:solidFill>
                  <a:srgbClr val="FF0000"/>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E86C45D-AB5C-6C4F-B6FE-0E6BEFD56A68}"/>
              </a:ext>
            </a:extLst>
          </p:cNvPr>
          <p:cNvGrpSpPr/>
          <p:nvPr/>
        </p:nvGrpSpPr>
        <p:grpSpPr>
          <a:xfrm>
            <a:off x="654017" y="3377818"/>
            <a:ext cx="4241236" cy="507266"/>
            <a:chOff x="839327" y="3509953"/>
            <a:chExt cx="4241236" cy="507266"/>
          </a:xfrm>
        </p:grpSpPr>
        <p:pic>
          <p:nvPicPr>
            <p:cNvPr id="14" name="Picture 13">
              <a:extLst>
                <a:ext uri="{FF2B5EF4-FFF2-40B4-BE49-F238E27FC236}">
                  <a16:creationId xmlns:a16="http://schemas.microsoft.com/office/drawing/2014/main" id="{517CC698-4A36-3E41-96B1-28E0B831E632}"/>
                </a:ext>
              </a:extLst>
            </p:cNvPr>
            <p:cNvPicPr>
              <a:picLocks noChangeAspect="1"/>
            </p:cNvPicPr>
            <p:nvPr/>
          </p:nvPicPr>
          <p:blipFill>
            <a:blip r:embed="rId6"/>
            <a:stretch>
              <a:fillRect/>
            </a:stretch>
          </p:blipFill>
          <p:spPr>
            <a:xfrm>
              <a:off x="839327" y="3509953"/>
              <a:ext cx="2757143" cy="507266"/>
            </a:xfrm>
            <a:prstGeom prst="rect">
              <a:avLst/>
            </a:prstGeom>
          </p:spPr>
        </p:pic>
        <p:pic>
          <p:nvPicPr>
            <p:cNvPr id="15" name="Picture 14">
              <a:extLst>
                <a:ext uri="{FF2B5EF4-FFF2-40B4-BE49-F238E27FC236}">
                  <a16:creationId xmlns:a16="http://schemas.microsoft.com/office/drawing/2014/main" id="{C11262EC-1901-1544-B597-A9C365223F9A}"/>
                </a:ext>
              </a:extLst>
            </p:cNvPr>
            <p:cNvPicPr>
              <a:picLocks noChangeAspect="1"/>
            </p:cNvPicPr>
            <p:nvPr/>
          </p:nvPicPr>
          <p:blipFill>
            <a:blip r:embed="rId7"/>
            <a:stretch>
              <a:fillRect/>
            </a:stretch>
          </p:blipFill>
          <p:spPr>
            <a:xfrm>
              <a:off x="3548576" y="3558105"/>
              <a:ext cx="1531987" cy="395531"/>
            </a:xfrm>
            <a:prstGeom prst="rect">
              <a:avLst/>
            </a:prstGeom>
          </p:spPr>
        </p:pic>
        <p:sp>
          <p:nvSpPr>
            <p:cNvPr id="16" name="Rectangle 15">
              <a:extLst>
                <a:ext uri="{FF2B5EF4-FFF2-40B4-BE49-F238E27FC236}">
                  <a16:creationId xmlns:a16="http://schemas.microsoft.com/office/drawing/2014/main" id="{180F567B-8319-3E4C-ADA0-7BC5C7C32938}"/>
                </a:ext>
              </a:extLst>
            </p:cNvPr>
            <p:cNvSpPr/>
            <p:nvPr/>
          </p:nvSpPr>
          <p:spPr>
            <a:xfrm>
              <a:off x="4535303" y="3511853"/>
              <a:ext cx="540767" cy="210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AB93B4-5CB6-AF48-9A70-56ACE31501DB}"/>
                </a:ext>
              </a:extLst>
            </p:cNvPr>
            <p:cNvPicPr>
              <a:picLocks noChangeAspect="1"/>
            </p:cNvPicPr>
            <p:nvPr/>
          </p:nvPicPr>
          <p:blipFill rotWithShape="1">
            <a:blip r:embed="rId7"/>
            <a:srcRect l="96364" r="1024" b="64208"/>
            <a:stretch/>
          </p:blipFill>
          <p:spPr>
            <a:xfrm>
              <a:off x="4483100" y="3546904"/>
              <a:ext cx="48522" cy="171656"/>
            </a:xfrm>
            <a:prstGeom prst="rect">
              <a:avLst/>
            </a:prstGeom>
          </p:spPr>
        </p:pic>
      </p:grpSp>
      <p:sp>
        <p:nvSpPr>
          <p:cNvPr id="18" name="TextBox 17">
            <a:extLst>
              <a:ext uri="{FF2B5EF4-FFF2-40B4-BE49-F238E27FC236}">
                <a16:creationId xmlns:a16="http://schemas.microsoft.com/office/drawing/2014/main" id="{4C0401B4-3EC3-3D41-AAF3-79355FC45C68}"/>
              </a:ext>
            </a:extLst>
          </p:cNvPr>
          <p:cNvSpPr txBox="1"/>
          <p:nvPr/>
        </p:nvSpPr>
        <p:spPr>
          <a:xfrm>
            <a:off x="5887544" y="3313329"/>
            <a:ext cx="2517828" cy="676211"/>
          </a:xfrm>
          <a:prstGeom prst="rect">
            <a:avLst/>
          </a:prstGeom>
          <a:noFill/>
        </p:spPr>
        <p:txBody>
          <a:bodyPr wrap="square" rtlCol="0">
            <a:spAutoFit/>
          </a:bodyPr>
          <a:lstStyle/>
          <a:p>
            <a:pPr>
              <a:lnSpc>
                <a:spcPct val="120000"/>
              </a:lnSpc>
            </a:pPr>
            <a:r>
              <a:rPr lang="en-US" dirty="0">
                <a:solidFill>
                  <a:srgbClr val="172AB4"/>
                </a:solidFill>
                <a:latin typeface="Arial" panose="020B0604020202020204" pitchFamily="34" charset="0"/>
                <a:cs typeface="Arial" panose="020B0604020202020204" pitchFamily="34" charset="0"/>
              </a:rPr>
              <a:t>ATLAS-epWZ16</a:t>
            </a:r>
            <a:r>
              <a:rPr lang="en-US" sz="1500" b="1" dirty="0">
                <a:solidFill>
                  <a:srgbClr val="172AB4"/>
                </a:solidFill>
                <a:latin typeface="Arial" panose="020B0604020202020204" pitchFamily="34" charset="0"/>
                <a:cs typeface="Arial" panose="020B0604020202020204" pitchFamily="34" charset="0"/>
              </a:rPr>
              <a:t> </a:t>
            </a:r>
          </a:p>
          <a:p>
            <a:pPr>
              <a:lnSpc>
                <a:spcPct val="120000"/>
              </a:lnSpc>
            </a:pPr>
            <a:r>
              <a:rPr lang="en-US" sz="1500" dirty="0">
                <a:solidFill>
                  <a:srgbClr val="172AB4"/>
                </a:solidFill>
                <a:latin typeface="Arial" panose="020B0604020202020204" pitchFamily="34" charset="0"/>
                <a:cs typeface="Arial" panose="020B0604020202020204" pitchFamily="34" charset="0"/>
              </a:rPr>
              <a:t>available on </a:t>
            </a:r>
            <a:r>
              <a:rPr lang="en-US" sz="1500" dirty="0" err="1">
                <a:solidFill>
                  <a:srgbClr val="172AB4"/>
                </a:solidFill>
                <a:latin typeface="Arial" panose="020B0604020202020204" pitchFamily="34" charset="0"/>
                <a:cs typeface="Arial" panose="020B0604020202020204" pitchFamily="34" charset="0"/>
              </a:rPr>
              <a:t>lhpadf</a:t>
            </a:r>
            <a:endParaRPr lang="en-US" sz="1500" dirty="0">
              <a:solidFill>
                <a:srgbClr val="172AB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200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62500" y="1073880"/>
            <a:ext cx="3809770" cy="2459472"/>
          </a:xfrm>
          <a:prstGeom prst="rect">
            <a:avLst/>
          </a:prstGeom>
          <a:solidFill>
            <a:schemeClr val="bg1"/>
          </a:solidFill>
        </p:spPr>
      </p:pic>
      <p:sp>
        <p:nvSpPr>
          <p:cNvPr id="9" name="TextBox 8"/>
          <p:cNvSpPr txBox="1"/>
          <p:nvPr/>
        </p:nvSpPr>
        <p:spPr>
          <a:xfrm>
            <a:off x="0" y="256656"/>
            <a:ext cx="9144000" cy="684803"/>
          </a:xfrm>
          <a:prstGeom prst="rect">
            <a:avLst/>
          </a:prstGeom>
          <a:noFill/>
        </p:spPr>
        <p:txBody>
          <a:bodyPr wrap="square" rtlCol="0">
            <a:spAutoFit/>
          </a:bodyPr>
          <a:lstStyle/>
          <a:p>
            <a:pPr algn="ctr">
              <a:lnSpc>
                <a:spcPct val="110000"/>
              </a:lnSpc>
            </a:pPr>
            <a:r>
              <a:rPr lang="en-US" sz="3500" dirty="0">
                <a:solidFill>
                  <a:srgbClr val="FF0000"/>
                </a:solidFill>
                <a:latin typeface="Arial"/>
                <a:cs typeface="Arial"/>
              </a:rPr>
              <a:t>LHC: gluon from jets, top, </a:t>
            </a:r>
            <a:r>
              <a:rPr lang="en-US" sz="3500" dirty="0" err="1">
                <a:solidFill>
                  <a:srgbClr val="FF0000"/>
                </a:solidFill>
                <a:latin typeface="Arial"/>
                <a:cs typeface="Arial"/>
              </a:rPr>
              <a:t>ZPt</a:t>
            </a:r>
            <a:endParaRPr lang="en-US" sz="3500" dirty="0">
              <a:solidFill>
                <a:srgbClr val="FF0000"/>
              </a:solidFill>
              <a:latin typeface="Arial"/>
              <a:cs typeface="Arial"/>
            </a:endParaRPr>
          </a:p>
        </p:txBody>
      </p:sp>
      <p:sp>
        <p:nvSpPr>
          <p:cNvPr id="5" name="Slide Number Placeholder 4"/>
          <p:cNvSpPr>
            <a:spLocks noGrp="1"/>
          </p:cNvSpPr>
          <p:nvPr>
            <p:ph type="sldNum" sz="quarter" idx="12"/>
          </p:nvPr>
        </p:nvSpPr>
        <p:spPr/>
        <p:txBody>
          <a:bodyPr/>
          <a:lstStyle/>
          <a:p>
            <a:fld id="{D7F80D46-5143-2240-826D-BEEE171844D3}" type="slidenum">
              <a:rPr lang="en-US" smtClean="0"/>
              <a:pPr/>
              <a:t>41</a:t>
            </a:fld>
            <a:endParaRPr lang="en-US" dirty="0"/>
          </a:p>
        </p:txBody>
      </p:sp>
      <p:sp>
        <p:nvSpPr>
          <p:cNvPr id="10" name="Rectangle 9"/>
          <p:cNvSpPr/>
          <p:nvPr/>
        </p:nvSpPr>
        <p:spPr>
          <a:xfrm>
            <a:off x="2914428" y="4226267"/>
            <a:ext cx="931858" cy="3892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39610" y="1119206"/>
            <a:ext cx="4132390" cy="3842006"/>
          </a:xfrm>
          <a:prstGeom prst="rect">
            <a:avLst/>
          </a:prstGeom>
        </p:spPr>
      </p:pic>
      <p:pic>
        <p:nvPicPr>
          <p:cNvPr id="13" name="Picture 12"/>
          <p:cNvPicPr>
            <a:picLocks noChangeAspect="1"/>
          </p:cNvPicPr>
          <p:nvPr/>
        </p:nvPicPr>
        <p:blipFill>
          <a:blip r:embed="rId5"/>
          <a:stretch>
            <a:fillRect/>
          </a:stretch>
        </p:blipFill>
        <p:spPr>
          <a:xfrm>
            <a:off x="5037651" y="3458670"/>
            <a:ext cx="3529861" cy="2523685"/>
          </a:xfrm>
          <a:prstGeom prst="rect">
            <a:avLst/>
          </a:prstGeom>
        </p:spPr>
      </p:pic>
      <p:sp>
        <p:nvSpPr>
          <p:cNvPr id="3" name="TextBox 2"/>
          <p:cNvSpPr txBox="1"/>
          <p:nvPr/>
        </p:nvSpPr>
        <p:spPr>
          <a:xfrm>
            <a:off x="7538356" y="1338170"/>
            <a:ext cx="899886" cy="377371"/>
          </a:xfrm>
          <a:prstGeom prst="rect">
            <a:avLst/>
          </a:prstGeom>
          <a:noFill/>
        </p:spPr>
        <p:txBody>
          <a:bodyPr wrap="square" rtlCol="0">
            <a:spAutoFit/>
          </a:bodyPr>
          <a:lstStyle/>
          <a:p>
            <a:r>
              <a:rPr lang="en-US" dirty="0">
                <a:latin typeface="Arial" charset="0"/>
                <a:ea typeface="Arial" charset="0"/>
                <a:cs typeface="Arial" charset="0"/>
              </a:rPr>
              <a:t>MMHT</a:t>
            </a:r>
          </a:p>
        </p:txBody>
      </p:sp>
      <p:sp>
        <p:nvSpPr>
          <p:cNvPr id="24" name="TextBox 23"/>
          <p:cNvSpPr txBox="1"/>
          <p:nvPr/>
        </p:nvSpPr>
        <p:spPr>
          <a:xfrm>
            <a:off x="1326014" y="4026417"/>
            <a:ext cx="1617314"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a:t>
            </a:r>
            <a:r>
              <a:rPr lang="en-US" sz="1200">
                <a:latin typeface="Abadi MT Condensed Light" charset="0"/>
                <a:ea typeface="Abadi MT Condensed Light" charset="0"/>
                <a:cs typeface="Abadi MT Condensed Light" charset="0"/>
              </a:rPr>
              <a:t>CMS </a:t>
            </a:r>
            <a:r>
              <a:rPr lang="en-US" sz="1200" dirty="0" err="1">
                <a:latin typeface="Abadi MT Condensed Light" charset="0"/>
                <a:ea typeface="Abadi MT Condensed Light" charset="0"/>
                <a:cs typeface="Abadi MT Condensed Light" charset="0"/>
              </a:rPr>
              <a:t>top+jet</a:t>
            </a:r>
            <a:r>
              <a:rPr lang="en-US" sz="1200" dirty="0">
                <a:latin typeface="Abadi MT Condensed Light" charset="0"/>
                <a:ea typeface="Abadi MT Condensed Light" charset="0"/>
                <a:cs typeface="Abadi MT Condensed Light" charset="0"/>
              </a:rPr>
              <a:t> data</a:t>
            </a:r>
          </a:p>
        </p:txBody>
      </p:sp>
      <p:sp>
        <p:nvSpPr>
          <p:cNvPr id="25" name="TextBox 24"/>
          <p:cNvSpPr txBox="1"/>
          <p:nvPr/>
        </p:nvSpPr>
        <p:spPr>
          <a:xfrm>
            <a:off x="5203205" y="2748922"/>
            <a:ext cx="1889046"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a:t>
            </a:r>
            <a:r>
              <a:rPr lang="en-US" sz="1200" dirty="0" err="1">
                <a:latin typeface="Abadi MT Condensed Light" charset="0"/>
                <a:ea typeface="Abadi MT Condensed Light" charset="0"/>
                <a:cs typeface="Abadi MT Condensed Light" charset="0"/>
              </a:rPr>
              <a:t>LHC+Tevatron</a:t>
            </a:r>
            <a:r>
              <a:rPr lang="en-US" sz="1200" dirty="0">
                <a:latin typeface="Abadi MT Condensed Light" charset="0"/>
                <a:ea typeface="Abadi MT Condensed Light" charset="0"/>
                <a:cs typeface="Abadi MT Condensed Light" charset="0"/>
              </a:rPr>
              <a:t> jet data</a:t>
            </a:r>
          </a:p>
        </p:txBody>
      </p:sp>
      <p:sp>
        <p:nvSpPr>
          <p:cNvPr id="26" name="TextBox 25"/>
          <p:cNvSpPr txBox="1"/>
          <p:nvPr/>
        </p:nvSpPr>
        <p:spPr>
          <a:xfrm>
            <a:off x="5620080" y="5252529"/>
            <a:ext cx="1617314"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LHC </a:t>
            </a:r>
            <a:r>
              <a:rPr lang="en-US" sz="1200" dirty="0" err="1">
                <a:latin typeface="Abadi MT Condensed Light" charset="0"/>
                <a:ea typeface="Abadi MT Condensed Light" charset="0"/>
                <a:cs typeface="Abadi MT Condensed Light" charset="0"/>
              </a:rPr>
              <a:t>jet+top+ZPt</a:t>
            </a:r>
            <a:endParaRPr lang="en-US" sz="1200" dirty="0">
              <a:latin typeface="Abadi MT Condensed Light" charset="0"/>
              <a:ea typeface="Abadi MT Condensed Light" charset="0"/>
              <a:cs typeface="Abadi MT Condensed Light" charset="0"/>
            </a:endParaRPr>
          </a:p>
        </p:txBody>
      </p:sp>
      <p:sp>
        <p:nvSpPr>
          <p:cNvPr id="4" name="Rectangle 3"/>
          <p:cNvSpPr/>
          <p:nvPr/>
        </p:nvSpPr>
        <p:spPr>
          <a:xfrm>
            <a:off x="7872187" y="3816760"/>
            <a:ext cx="449943" cy="32316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280928" y="3816010"/>
            <a:ext cx="1165016" cy="323165"/>
          </a:xfrm>
          <a:prstGeom prst="rect">
            <a:avLst/>
          </a:prstGeom>
          <a:noFill/>
        </p:spPr>
        <p:txBody>
          <a:bodyPr wrap="square" rtlCol="0">
            <a:spAutoFit/>
          </a:bodyPr>
          <a:lstStyle/>
          <a:p>
            <a:r>
              <a:rPr lang="en-US" sz="1500" dirty="0">
                <a:latin typeface="Arial" charset="0"/>
                <a:ea typeface="Arial" charset="0"/>
                <a:cs typeface="Arial" charset="0"/>
              </a:rPr>
              <a:t>NNPDF3.1</a:t>
            </a:r>
          </a:p>
        </p:txBody>
      </p:sp>
      <p:sp>
        <p:nvSpPr>
          <p:cNvPr id="27" name="TextBox 26"/>
          <p:cNvSpPr txBox="1"/>
          <p:nvPr/>
        </p:nvSpPr>
        <p:spPr>
          <a:xfrm>
            <a:off x="439610" y="5101599"/>
            <a:ext cx="4511284" cy="1477328"/>
          </a:xfrm>
          <a:prstGeom prst="rect">
            <a:avLst/>
          </a:prstGeom>
          <a:noFill/>
        </p:spPr>
        <p:txBody>
          <a:bodyPr wrap="square" rtlCol="0">
            <a:spAutoFit/>
          </a:bodyPr>
          <a:lstStyle/>
          <a:p>
            <a:pPr>
              <a:lnSpc>
                <a:spcPct val="120000"/>
              </a:lnSpc>
            </a:pPr>
            <a:r>
              <a:rPr lang="en-US" sz="1700" b="1" dirty="0">
                <a:solidFill>
                  <a:srgbClr val="FF0000"/>
                </a:solidFill>
                <a:latin typeface="Arial" charset="0"/>
                <a:ea typeface="Arial" charset="0"/>
                <a:cs typeface="Arial" charset="0"/>
              </a:rPr>
              <a:t>jet</a:t>
            </a:r>
            <a:r>
              <a:rPr lang="en-US" sz="1700" dirty="0">
                <a:latin typeface="Arial" charset="0"/>
                <a:ea typeface="Arial" charset="0"/>
                <a:cs typeface="Arial" charset="0"/>
              </a:rPr>
              <a:t>, </a:t>
            </a:r>
            <a:r>
              <a:rPr lang="en-US" sz="1700" b="1" dirty="0">
                <a:solidFill>
                  <a:srgbClr val="FF0000"/>
                </a:solidFill>
                <a:latin typeface="Arial" charset="0"/>
                <a:ea typeface="Arial" charset="0"/>
                <a:cs typeface="Arial" charset="0"/>
              </a:rPr>
              <a:t>top quark pair</a:t>
            </a:r>
            <a:r>
              <a:rPr lang="en-US" sz="1700" dirty="0">
                <a:latin typeface="Arial" charset="0"/>
                <a:ea typeface="Arial" charset="0"/>
                <a:cs typeface="Arial" charset="0"/>
              </a:rPr>
              <a:t> and </a:t>
            </a:r>
            <a:r>
              <a:rPr lang="en-US" sz="1700" b="1" dirty="0" err="1">
                <a:solidFill>
                  <a:srgbClr val="FF0000"/>
                </a:solidFill>
                <a:latin typeface="Arial" charset="0"/>
                <a:ea typeface="Arial" charset="0"/>
                <a:cs typeface="Arial" charset="0"/>
              </a:rPr>
              <a:t>ZPt</a:t>
            </a:r>
            <a:r>
              <a:rPr lang="en-US" sz="1700" dirty="0">
                <a:latin typeface="Arial" charset="0"/>
                <a:ea typeface="Arial" charset="0"/>
                <a:cs typeface="Arial" charset="0"/>
              </a:rPr>
              <a:t> measurements constrain </a:t>
            </a:r>
            <a:r>
              <a:rPr lang="en-US" sz="1700" b="1" dirty="0">
                <a:latin typeface="Arial" charset="0"/>
                <a:ea typeface="Arial" charset="0"/>
                <a:cs typeface="Arial" charset="0"/>
              </a:rPr>
              <a:t>gluon</a:t>
            </a:r>
            <a:r>
              <a:rPr lang="en-US" sz="1700" dirty="0">
                <a:latin typeface="Arial" charset="0"/>
                <a:ea typeface="Arial" charset="0"/>
                <a:cs typeface="Arial" charset="0"/>
              </a:rPr>
              <a:t> at medium and high x </a:t>
            </a:r>
          </a:p>
          <a:p>
            <a:pPr>
              <a:lnSpc>
                <a:spcPct val="20000"/>
              </a:lnSpc>
            </a:pPr>
            <a:endParaRPr lang="en-US" sz="1200" dirty="0">
              <a:latin typeface="Arial" charset="0"/>
              <a:ea typeface="Arial" charset="0"/>
              <a:cs typeface="Arial" charset="0"/>
            </a:endParaRPr>
          </a:p>
          <a:p>
            <a:pPr>
              <a:lnSpc>
                <a:spcPct val="120000"/>
              </a:lnSpc>
            </a:pPr>
            <a:r>
              <a:rPr lang="en-US" sz="1200" dirty="0">
                <a:latin typeface="Arial" charset="0"/>
                <a:ea typeface="Arial" charset="0"/>
                <a:cs typeface="Arial" charset="0"/>
              </a:rPr>
              <a:t>numerous studies from ATLAS, CMS, </a:t>
            </a:r>
            <a:r>
              <a:rPr lang="en-US" sz="1200" dirty="0" err="1">
                <a:latin typeface="Arial" charset="0"/>
                <a:ea typeface="Arial" charset="0"/>
                <a:cs typeface="Arial" charset="0"/>
              </a:rPr>
              <a:t>xFitter</a:t>
            </a:r>
            <a:r>
              <a:rPr lang="en-US" sz="1200" dirty="0">
                <a:latin typeface="Arial" charset="0"/>
                <a:ea typeface="Arial" charset="0"/>
                <a:cs typeface="Arial" charset="0"/>
              </a:rPr>
              <a:t> and global fitters </a:t>
            </a:r>
          </a:p>
          <a:p>
            <a:pPr>
              <a:lnSpc>
                <a:spcPct val="120000"/>
              </a:lnSpc>
            </a:pPr>
            <a:endParaRPr lang="en-US" sz="1200" dirty="0">
              <a:latin typeface="Arial" charset="0"/>
              <a:ea typeface="Arial" charset="0"/>
              <a:cs typeface="Arial" charset="0"/>
            </a:endParaRPr>
          </a:p>
          <a:p>
            <a:pPr>
              <a:lnSpc>
                <a:spcPct val="120000"/>
              </a:lnSpc>
            </a:pPr>
            <a:r>
              <a:rPr lang="en-US" sz="1500" dirty="0">
                <a:latin typeface="Arial" charset="0"/>
                <a:ea typeface="Arial" charset="0"/>
                <a:cs typeface="Arial" charset="0"/>
              </a:rPr>
              <a:t>NNLO QCD </a:t>
            </a:r>
            <a:r>
              <a:rPr lang="en-US" sz="1500" dirty="0" err="1">
                <a:latin typeface="Arial" charset="0"/>
                <a:ea typeface="Arial" charset="0"/>
                <a:cs typeface="Arial" charset="0"/>
              </a:rPr>
              <a:t>calcs</a:t>
            </a:r>
            <a:r>
              <a:rPr lang="en-US" sz="1500" dirty="0">
                <a:latin typeface="Arial" charset="0"/>
                <a:ea typeface="Arial" charset="0"/>
                <a:cs typeface="Arial" charset="0"/>
              </a:rPr>
              <a:t>. now available in all cases</a:t>
            </a:r>
            <a:endParaRPr lang="en-US" sz="1500" dirty="0">
              <a:solidFill>
                <a:srgbClr val="FF0000"/>
              </a:solidFill>
              <a:latin typeface="Arial" charset="0"/>
              <a:ea typeface="Arial" charset="0"/>
              <a:cs typeface="Arial" charset="0"/>
            </a:endParaRPr>
          </a:p>
        </p:txBody>
      </p:sp>
      <p:sp>
        <p:nvSpPr>
          <p:cNvPr id="6" name="Rectangle 5"/>
          <p:cNvSpPr/>
          <p:nvPr/>
        </p:nvSpPr>
        <p:spPr>
          <a:xfrm>
            <a:off x="7466088" y="5720742"/>
            <a:ext cx="1436612" cy="293607"/>
          </a:xfrm>
          <a:prstGeom prst="rect">
            <a:avLst/>
          </a:prstGeom>
          <a:solidFill>
            <a:schemeClr val="bg1"/>
          </a:solidFill>
        </p:spPr>
        <p:txBody>
          <a:bodyPr wrap="none">
            <a:spAutoFit/>
          </a:bodyPr>
          <a:lstStyle/>
          <a:p>
            <a:pPr>
              <a:lnSpc>
                <a:spcPct val="120000"/>
              </a:lnSpc>
            </a:pPr>
            <a:r>
              <a:rPr lang="en-US" sz="1200" dirty="0">
                <a:latin typeface="Arial" charset="0"/>
                <a:ea typeface="Arial" charset="0"/>
                <a:cs typeface="Arial" charset="0"/>
              </a:rPr>
              <a:t>arXiv:1709.04922</a:t>
            </a:r>
          </a:p>
        </p:txBody>
      </p:sp>
      <p:sp>
        <p:nvSpPr>
          <p:cNvPr id="28" name="Rectangle 27"/>
          <p:cNvSpPr/>
          <p:nvPr/>
        </p:nvSpPr>
        <p:spPr>
          <a:xfrm>
            <a:off x="7483918" y="3191554"/>
            <a:ext cx="1373902" cy="293607"/>
          </a:xfrm>
          <a:prstGeom prst="rect">
            <a:avLst/>
          </a:prstGeom>
        </p:spPr>
        <p:txBody>
          <a:bodyPr wrap="none">
            <a:spAutoFit/>
          </a:bodyPr>
          <a:lstStyle/>
          <a:p>
            <a:pPr>
              <a:lnSpc>
                <a:spcPct val="120000"/>
              </a:lnSpc>
            </a:pPr>
            <a:r>
              <a:rPr lang="en-US" sz="1200">
                <a:latin typeface="Arial" charset="0"/>
                <a:ea typeface="Arial" charset="0"/>
                <a:cs typeface="Arial" charset="0"/>
              </a:rPr>
              <a:t>arXiv:1711.05757</a:t>
            </a:r>
            <a:endParaRPr lang="en-US" sz="1200" dirty="0">
              <a:latin typeface="Arial" charset="0"/>
              <a:ea typeface="Arial" charset="0"/>
              <a:cs typeface="Arial" charset="0"/>
            </a:endParaRPr>
          </a:p>
        </p:txBody>
      </p:sp>
      <p:sp>
        <p:nvSpPr>
          <p:cNvPr id="29" name="TextBox 28"/>
          <p:cNvSpPr txBox="1"/>
          <p:nvPr/>
        </p:nvSpPr>
        <p:spPr>
          <a:xfrm>
            <a:off x="4850593" y="6034728"/>
            <a:ext cx="3609878" cy="580480"/>
          </a:xfrm>
          <a:prstGeom prst="rect">
            <a:avLst/>
          </a:prstGeom>
          <a:noFill/>
        </p:spPr>
        <p:txBody>
          <a:bodyPr wrap="square" rtlCol="0">
            <a:spAutoFit/>
          </a:bodyPr>
          <a:lstStyle/>
          <a:p>
            <a:pPr algn="r">
              <a:lnSpc>
                <a:spcPct val="110000"/>
              </a:lnSpc>
            </a:pPr>
            <a:r>
              <a:rPr lang="en-US" sz="1500" dirty="0">
                <a:latin typeface="Arial" charset="0"/>
                <a:ea typeface="Arial" charset="0"/>
                <a:cs typeface="Arial" charset="0"/>
              </a:rPr>
              <a:t>(</a:t>
            </a:r>
            <a:r>
              <a:rPr lang="en-US" sz="1300" b="1" dirty="0" err="1">
                <a:solidFill>
                  <a:srgbClr val="FF0000"/>
                </a:solidFill>
                <a:latin typeface="Arial" charset="0"/>
                <a:ea typeface="Arial" charset="0"/>
                <a:cs typeface="Arial" charset="0"/>
              </a:rPr>
              <a:t>LHCb</a:t>
            </a:r>
            <a:r>
              <a:rPr lang="en-US" sz="1300" b="1" dirty="0">
                <a:solidFill>
                  <a:srgbClr val="FF0000"/>
                </a:solidFill>
                <a:latin typeface="Arial" charset="0"/>
                <a:ea typeface="Arial" charset="0"/>
                <a:cs typeface="Arial" charset="0"/>
              </a:rPr>
              <a:t> forward charm and beauty </a:t>
            </a:r>
            <a:r>
              <a:rPr lang="en-US" sz="1300" dirty="0">
                <a:latin typeface="Arial" charset="0"/>
                <a:ea typeface="Arial" charset="0"/>
                <a:cs typeface="Arial" charset="0"/>
              </a:rPr>
              <a:t>measurements COULD also help at small x? </a:t>
            </a:r>
            <a:r>
              <a:rPr lang="en-US" sz="1500" dirty="0">
                <a:latin typeface="Arial" charset="0"/>
                <a:ea typeface="Arial" charset="0"/>
                <a:cs typeface="Arial" charset="0"/>
              </a:rPr>
              <a:t>)</a:t>
            </a:r>
          </a:p>
        </p:txBody>
      </p:sp>
      <p:sp>
        <p:nvSpPr>
          <p:cNvPr id="18" name="TextBox 17"/>
          <p:cNvSpPr txBox="1"/>
          <p:nvPr/>
        </p:nvSpPr>
        <p:spPr>
          <a:xfrm>
            <a:off x="2505805" y="1129615"/>
            <a:ext cx="1940517" cy="313932"/>
          </a:xfrm>
          <a:prstGeom prst="rect">
            <a:avLst/>
          </a:prstGeom>
          <a:noFill/>
        </p:spPr>
        <p:txBody>
          <a:bodyPr wrap="square" rtlCol="0">
            <a:spAutoFit/>
          </a:bodyPr>
          <a:lstStyle/>
          <a:p>
            <a:pPr algn="r">
              <a:lnSpc>
                <a:spcPct val="120000"/>
              </a:lnSpc>
            </a:pPr>
            <a:r>
              <a:rPr lang="en-US" sz="1200">
                <a:latin typeface="Arial" charset="0"/>
                <a:ea typeface="Arial" charset="0"/>
                <a:cs typeface="Arial" charset="0"/>
              </a:rPr>
              <a:t>arXiv:1703.01630</a:t>
            </a:r>
            <a:endParaRPr lang="en-US" sz="1200" dirty="0">
              <a:latin typeface="Arial" charset="0"/>
              <a:ea typeface="Arial" charset="0"/>
              <a:cs typeface="Arial" charset="0"/>
            </a:endParaRPr>
          </a:p>
        </p:txBody>
      </p:sp>
      <p:pic>
        <p:nvPicPr>
          <p:cNvPr id="11" name="Picture 10"/>
          <p:cNvPicPr>
            <a:picLocks noChangeAspect="1"/>
          </p:cNvPicPr>
          <p:nvPr/>
        </p:nvPicPr>
        <p:blipFill>
          <a:blip r:embed="rId6"/>
          <a:stretch>
            <a:fillRect/>
          </a:stretch>
        </p:blipFill>
        <p:spPr>
          <a:xfrm>
            <a:off x="4794891" y="1114674"/>
            <a:ext cx="4093557" cy="2363045"/>
          </a:xfrm>
          <a:prstGeom prst="rect">
            <a:avLst/>
          </a:prstGeom>
        </p:spPr>
      </p:pic>
    </p:spTree>
    <p:extLst>
      <p:ext uri="{BB962C8B-B14F-4D97-AF65-F5344CB8AC3E}">
        <p14:creationId xmlns:p14="http://schemas.microsoft.com/office/powerpoint/2010/main" val="2702029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BFCAF7-D7B9-CA41-8B19-66F82BBCE93F}"/>
              </a:ext>
            </a:extLst>
          </p:cNvPr>
          <p:cNvSpPr/>
          <p:nvPr/>
        </p:nvSpPr>
        <p:spPr>
          <a:xfrm>
            <a:off x="5905151" y="329956"/>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770 (2017) 473</a:t>
            </a:r>
          </a:p>
        </p:txBody>
      </p:sp>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prompt photon</a:t>
            </a:r>
            <a:endParaRPr lang="en-US" sz="2000" dirty="0">
              <a:solidFill>
                <a:srgbClr val="FF0000"/>
              </a:solidFill>
              <a:latin typeface="Arial"/>
              <a:cs typeface="Arial"/>
            </a:endParaRP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42</a:t>
            </a:fld>
            <a:endParaRPr lang="en-US"/>
          </a:p>
        </p:txBody>
      </p:sp>
      <p:pic>
        <p:nvPicPr>
          <p:cNvPr id="5" name="Picture 4">
            <a:extLst>
              <a:ext uri="{FF2B5EF4-FFF2-40B4-BE49-F238E27FC236}">
                <a16:creationId xmlns:a16="http://schemas.microsoft.com/office/drawing/2014/main" id="{43C04462-52A3-1547-9D01-318753D0790C}"/>
              </a:ext>
            </a:extLst>
          </p:cNvPr>
          <p:cNvPicPr>
            <a:picLocks noChangeAspect="1"/>
          </p:cNvPicPr>
          <p:nvPr/>
        </p:nvPicPr>
        <p:blipFill>
          <a:blip r:embed="rId3"/>
          <a:stretch>
            <a:fillRect/>
          </a:stretch>
        </p:blipFill>
        <p:spPr>
          <a:xfrm>
            <a:off x="7017265" y="708534"/>
            <a:ext cx="1689140" cy="1427442"/>
          </a:xfrm>
          <a:prstGeom prst="rect">
            <a:avLst/>
          </a:prstGeom>
        </p:spPr>
      </p:pic>
      <p:pic>
        <p:nvPicPr>
          <p:cNvPr id="3" name="Picture 2">
            <a:extLst>
              <a:ext uri="{FF2B5EF4-FFF2-40B4-BE49-F238E27FC236}">
                <a16:creationId xmlns:a16="http://schemas.microsoft.com/office/drawing/2014/main" id="{052A60BC-854B-9449-9762-160856AAD36A}"/>
              </a:ext>
            </a:extLst>
          </p:cNvPr>
          <p:cNvPicPr>
            <a:picLocks noChangeAspect="1"/>
          </p:cNvPicPr>
          <p:nvPr/>
        </p:nvPicPr>
        <p:blipFill>
          <a:blip r:embed="rId4"/>
          <a:stretch>
            <a:fillRect/>
          </a:stretch>
        </p:blipFill>
        <p:spPr>
          <a:xfrm>
            <a:off x="679026" y="2056094"/>
            <a:ext cx="4349936" cy="4349936"/>
          </a:xfrm>
          <a:prstGeom prst="rect">
            <a:avLst/>
          </a:prstGeom>
        </p:spPr>
      </p:pic>
      <p:sp>
        <p:nvSpPr>
          <p:cNvPr id="7" name="TextBox 6">
            <a:extLst>
              <a:ext uri="{FF2B5EF4-FFF2-40B4-BE49-F238E27FC236}">
                <a16:creationId xmlns:a16="http://schemas.microsoft.com/office/drawing/2014/main" id="{7765E494-D5E0-5C4A-A9ED-EA79D0FC96F6}"/>
              </a:ext>
            </a:extLst>
          </p:cNvPr>
          <p:cNvSpPr txBox="1"/>
          <p:nvPr/>
        </p:nvSpPr>
        <p:spPr>
          <a:xfrm>
            <a:off x="679026" y="1248674"/>
            <a:ext cx="7763301" cy="394147"/>
          </a:xfrm>
          <a:prstGeom prst="rect">
            <a:avLst/>
          </a:prstGeom>
          <a:noFill/>
          <a:ln w="19050">
            <a:noFill/>
          </a:ln>
        </p:spPr>
        <p:txBody>
          <a:bodyPr wrap="square" rtlCol="0">
            <a:spAutoFit/>
          </a:bodyPr>
          <a:lstStyle/>
          <a:p>
            <a:pPr>
              <a:lnSpc>
                <a:spcPct val="120000"/>
              </a:lnSpc>
            </a:pPr>
            <a:r>
              <a:rPr lang="en-US" b="1" dirty="0">
                <a:solidFill>
                  <a:srgbClr val="FF0000"/>
                </a:solidFill>
                <a:latin typeface="Arial" panose="020B0604020202020204" pitchFamily="34" charset="0"/>
                <a:ea typeface="Tahoma" charset="0"/>
                <a:cs typeface="Arial" panose="020B0604020202020204" pitchFamily="34" charset="0"/>
              </a:rPr>
              <a:t>isolated photons</a:t>
            </a:r>
            <a:r>
              <a:rPr lang="en-US" dirty="0">
                <a:solidFill>
                  <a:srgbClr val="FF0000"/>
                </a:solidFill>
                <a:latin typeface="Arial" panose="020B0604020202020204" pitchFamily="34" charset="0"/>
                <a:ea typeface="Tahoma" charset="0"/>
                <a:cs typeface="Arial" panose="020B0604020202020204" pitchFamily="34" charset="0"/>
              </a:rPr>
              <a:t>: sensitive to gluon at medium and high x</a:t>
            </a:r>
          </a:p>
        </p:txBody>
      </p:sp>
      <p:sp>
        <p:nvSpPr>
          <p:cNvPr id="6" name="TextBox 5">
            <a:extLst>
              <a:ext uri="{FF2B5EF4-FFF2-40B4-BE49-F238E27FC236}">
                <a16:creationId xmlns:a16="http://schemas.microsoft.com/office/drawing/2014/main" id="{088884FB-78ED-6D40-968B-8473B432C4A3}"/>
              </a:ext>
            </a:extLst>
          </p:cNvPr>
          <p:cNvSpPr txBox="1"/>
          <p:nvPr/>
        </p:nvSpPr>
        <p:spPr>
          <a:xfrm>
            <a:off x="5245096" y="2562321"/>
            <a:ext cx="3818965" cy="242887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clean experimental environment</a:t>
            </a: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reasonable agreement with modern NLO QCD </a:t>
            </a:r>
            <a:r>
              <a:rPr lang="en-US" sz="1600" dirty="0" err="1">
                <a:latin typeface="Arial" panose="020B0604020202020204" pitchFamily="34" charset="0"/>
                <a:cs typeface="Arial" panose="020B0604020202020204" pitchFamily="34" charset="0"/>
              </a:rPr>
              <a:t>calcs</a:t>
            </a:r>
            <a:r>
              <a:rPr lang="en-US" sz="1600" dirty="0">
                <a:latin typeface="Arial" panose="020B0604020202020204" pitchFamily="34" charset="0"/>
                <a:cs typeface="Arial" panose="020B0604020202020204" pitchFamily="34" charset="0"/>
              </a:rPr>
              <a:t>, given large uncertainties</a:t>
            </a: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theory uncertainties generally dominant; larger than differences between pdfs</a:t>
            </a:r>
          </a:p>
          <a:p>
            <a:pPr marL="285750" indent="-285750">
              <a:lnSpc>
                <a:spcPct val="1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D7D94C-9136-384C-8561-0375CE36476B}"/>
              </a:ext>
            </a:extLst>
          </p:cNvPr>
          <p:cNvSpPr txBox="1"/>
          <p:nvPr/>
        </p:nvSpPr>
        <p:spPr>
          <a:xfrm>
            <a:off x="5511002" y="5011496"/>
            <a:ext cx="3445486" cy="726546"/>
          </a:xfrm>
          <a:prstGeom prst="rect">
            <a:avLst/>
          </a:prstGeom>
          <a:noFill/>
          <a:ln w="19050">
            <a:noFill/>
          </a:ln>
        </p:spPr>
        <p:txBody>
          <a:bodyPr wrap="square" rtlCol="0">
            <a:spAutoFit/>
          </a:bodyPr>
          <a:lstStyle/>
          <a:p>
            <a:pPr>
              <a:lnSpc>
                <a:spcPct val="120000"/>
              </a:lnSpc>
            </a:pPr>
            <a:r>
              <a:rPr lang="en-US" b="1" dirty="0">
                <a:solidFill>
                  <a:srgbClr val="172FCD"/>
                </a:solidFill>
                <a:latin typeface="Arial" panose="020B0604020202020204" pitchFamily="34" charset="0"/>
                <a:ea typeface="Tahoma" charset="0"/>
                <a:cs typeface="Arial" panose="020B0604020202020204" pitchFamily="34" charset="0"/>
              </a:rPr>
              <a:t>potentially useful for future pdf determinations</a:t>
            </a:r>
            <a:endParaRPr lang="en-US" dirty="0">
              <a:solidFill>
                <a:srgbClr val="172FCD"/>
              </a:solidFill>
              <a:latin typeface="Arial" panose="020B0604020202020204" pitchFamily="34" charset="0"/>
              <a:ea typeface="Tahoma" charset="0"/>
              <a:cs typeface="Arial" panose="020B0604020202020204" pitchFamily="34" charset="0"/>
            </a:endParaRPr>
          </a:p>
        </p:txBody>
      </p:sp>
      <p:sp>
        <p:nvSpPr>
          <p:cNvPr id="11" name="TextBox 10">
            <a:extLst>
              <a:ext uri="{FF2B5EF4-FFF2-40B4-BE49-F238E27FC236}">
                <a16:creationId xmlns:a16="http://schemas.microsoft.com/office/drawing/2014/main" id="{72ED78D3-8522-4D4B-919C-D2B18BF50FFF}"/>
              </a:ext>
            </a:extLst>
          </p:cNvPr>
          <p:cNvSpPr txBox="1"/>
          <p:nvPr/>
        </p:nvSpPr>
        <p:spPr>
          <a:xfrm>
            <a:off x="5562211" y="6011883"/>
            <a:ext cx="3184734" cy="394147"/>
          </a:xfrm>
          <a:prstGeom prst="rect">
            <a:avLst/>
          </a:prstGeom>
          <a:solidFill>
            <a:srgbClr val="FFFF00"/>
          </a:solidFill>
        </p:spPr>
        <p:txBody>
          <a:bodyPr wrap="square" rtlCol="0">
            <a:spAutoFit/>
          </a:bodyPr>
          <a:lstStyle/>
          <a:p>
            <a:pPr>
              <a:lnSpc>
                <a:spcPct val="120000"/>
              </a:lnSpc>
            </a:pPr>
            <a:r>
              <a:rPr lang="en-US" dirty="0">
                <a:solidFill>
                  <a:srgbClr val="172AB4"/>
                </a:solidFill>
                <a:latin typeface="Arial" panose="020B0604020202020204" pitchFamily="34" charset="0"/>
                <a:ea typeface="Tahoma" charset="0"/>
                <a:cs typeface="Arial" panose="020B0604020202020204" pitchFamily="34" charset="0"/>
              </a:rPr>
              <a:t>(relegate this to backups?)</a:t>
            </a:r>
          </a:p>
        </p:txBody>
      </p:sp>
      <p:sp>
        <p:nvSpPr>
          <p:cNvPr id="12" name="Rectangle 11">
            <a:extLst>
              <a:ext uri="{FF2B5EF4-FFF2-40B4-BE49-F238E27FC236}">
                <a16:creationId xmlns:a16="http://schemas.microsoft.com/office/drawing/2014/main" id="{7C2CDDCB-BC9B-BE47-A5D0-A51F66C33BB7}"/>
              </a:ext>
            </a:extLst>
          </p:cNvPr>
          <p:cNvSpPr/>
          <p:nvPr/>
        </p:nvSpPr>
        <p:spPr>
          <a:xfrm>
            <a:off x="943160" y="1726148"/>
            <a:ext cx="5636509"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syst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uncerts</a:t>
            </a:r>
            <a:r>
              <a:rPr lang="en-US" sz="1500" dirty="0">
                <a:latin typeface="Arial" panose="020B0604020202020204" pitchFamily="34" charset="0"/>
                <a:cs typeface="Arial" panose="020B0604020202020204" pitchFamily="34" charset="0"/>
              </a:rPr>
              <a:t>. 5 – 19%; </a:t>
            </a:r>
            <a:r>
              <a:rPr lang="en-US" sz="1500" dirty="0" err="1">
                <a:latin typeface="Arial" panose="020B0604020202020204" pitchFamily="34" charset="0"/>
                <a:cs typeface="Arial" panose="020B0604020202020204" pitchFamily="34" charset="0"/>
              </a:rPr>
              <a:t>lumi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a:t>
            </a:r>
            <a:r>
              <a:rPr lang="en-US" sz="1500" dirty="0">
                <a:latin typeface="Arial" panose="020B0604020202020204" pitchFamily="34" charset="0"/>
                <a:cs typeface="Arial" panose="020B0604020202020204" pitchFamily="34" charset="0"/>
              </a:rPr>
              <a:t>: 2.1%)</a:t>
            </a:r>
          </a:p>
        </p:txBody>
      </p:sp>
    </p:spTree>
    <p:extLst>
      <p:ext uri="{BB962C8B-B14F-4D97-AF65-F5344CB8AC3E}">
        <p14:creationId xmlns:p14="http://schemas.microsoft.com/office/powerpoint/2010/main" val="1554878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43</a:t>
            </a:fld>
            <a:endParaRPr lang="en-US"/>
          </a:p>
        </p:txBody>
      </p:sp>
      <p:sp>
        <p:nvSpPr>
          <p:cNvPr id="9" name="Rectangle 8">
            <a:extLst>
              <a:ext uri="{FF2B5EF4-FFF2-40B4-BE49-F238E27FC236}">
                <a16:creationId xmlns:a16="http://schemas.microsoft.com/office/drawing/2014/main" id="{F1672BC9-5281-3D42-BF06-BFAD3E906BF6}"/>
              </a:ext>
            </a:extLst>
          </p:cNvPr>
          <p:cNvSpPr/>
          <p:nvPr/>
        </p:nvSpPr>
        <p:spPr>
          <a:xfrm>
            <a:off x="5895125" y="1013692"/>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 Z differential cross sections</a:t>
            </a:r>
            <a:endParaRPr lang="en-US" sz="2000" dirty="0">
              <a:solidFill>
                <a:srgbClr val="FF0000"/>
              </a:solidFill>
              <a:latin typeface="Arial"/>
              <a:cs typeface="Arial"/>
            </a:endParaRPr>
          </a:p>
        </p:txBody>
      </p:sp>
      <p:pic>
        <p:nvPicPr>
          <p:cNvPr id="12" name="Picture 11">
            <a:extLst>
              <a:ext uri="{FF2B5EF4-FFF2-40B4-BE49-F238E27FC236}">
                <a16:creationId xmlns:a16="http://schemas.microsoft.com/office/drawing/2014/main" id="{19602370-3598-5E48-A6F6-87A3C1CEC47D}"/>
              </a:ext>
            </a:extLst>
          </p:cNvPr>
          <p:cNvPicPr>
            <a:picLocks noChangeAspect="1"/>
          </p:cNvPicPr>
          <p:nvPr/>
        </p:nvPicPr>
        <p:blipFill>
          <a:blip r:embed="rId3"/>
          <a:stretch>
            <a:fillRect/>
          </a:stretch>
        </p:blipFill>
        <p:spPr>
          <a:xfrm rot="5400000">
            <a:off x="562495" y="1404384"/>
            <a:ext cx="3971583" cy="4079507"/>
          </a:xfrm>
          <a:prstGeom prst="rect">
            <a:avLst/>
          </a:prstGeom>
        </p:spPr>
      </p:pic>
      <p:pic>
        <p:nvPicPr>
          <p:cNvPr id="14" name="Picture 13">
            <a:extLst>
              <a:ext uri="{FF2B5EF4-FFF2-40B4-BE49-F238E27FC236}">
                <a16:creationId xmlns:a16="http://schemas.microsoft.com/office/drawing/2014/main" id="{0C258F58-0510-A442-A023-A0400A2B38EB}"/>
              </a:ext>
            </a:extLst>
          </p:cNvPr>
          <p:cNvPicPr>
            <a:picLocks noChangeAspect="1"/>
          </p:cNvPicPr>
          <p:nvPr/>
        </p:nvPicPr>
        <p:blipFill>
          <a:blip r:embed="rId4"/>
          <a:stretch>
            <a:fillRect/>
          </a:stretch>
        </p:blipFill>
        <p:spPr>
          <a:xfrm rot="5400000">
            <a:off x="4746788" y="1399050"/>
            <a:ext cx="3910785" cy="4017057"/>
          </a:xfrm>
          <a:prstGeom prst="rect">
            <a:avLst/>
          </a:prstGeom>
        </p:spPr>
      </p:pic>
      <p:sp>
        <p:nvSpPr>
          <p:cNvPr id="15" name="TextBox 14">
            <a:extLst>
              <a:ext uri="{FF2B5EF4-FFF2-40B4-BE49-F238E27FC236}">
                <a16:creationId xmlns:a16="http://schemas.microsoft.com/office/drawing/2014/main" id="{3B816E63-03D6-094A-A11A-4C90C416987E}"/>
              </a:ext>
            </a:extLst>
          </p:cNvPr>
          <p:cNvSpPr txBox="1"/>
          <p:nvPr/>
        </p:nvSpPr>
        <p:spPr>
          <a:xfrm>
            <a:off x="508533" y="5540080"/>
            <a:ext cx="8041909" cy="394147"/>
          </a:xfrm>
          <a:prstGeom prst="rect">
            <a:avLst/>
          </a:prstGeom>
          <a:noFill/>
        </p:spPr>
        <p:txBody>
          <a:bodyPr wrap="square" rtlCol="0">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clean experimental signature; advanced theoretical predictions</a:t>
            </a:r>
          </a:p>
        </p:txBody>
      </p:sp>
    </p:spTree>
    <p:extLst>
      <p:ext uri="{BB962C8B-B14F-4D97-AF65-F5344CB8AC3E}">
        <p14:creationId xmlns:p14="http://schemas.microsoft.com/office/powerpoint/2010/main" val="783546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B816E63-03D6-094A-A11A-4C90C416987E}"/>
              </a:ext>
            </a:extLst>
          </p:cNvPr>
          <p:cNvSpPr txBox="1"/>
          <p:nvPr/>
        </p:nvSpPr>
        <p:spPr>
          <a:xfrm>
            <a:off x="551044" y="1083452"/>
            <a:ext cx="8592955" cy="1042208"/>
          </a:xfrm>
          <a:prstGeom prst="rect">
            <a:avLst/>
          </a:prstGeom>
          <a:noFill/>
        </p:spPr>
        <p:txBody>
          <a:bodyPr wrap="square" rtlCol="0">
            <a:spAutoFit/>
          </a:bodyPr>
          <a:lstStyle/>
          <a:p>
            <a:pPr>
              <a:lnSpc>
                <a:spcPct val="120000"/>
              </a:lnSpc>
            </a:pPr>
            <a:r>
              <a:rPr lang="en-US" sz="1700" dirty="0">
                <a:latin typeface="Arial" panose="020B0604020202020204" pitchFamily="34" charset="0"/>
                <a:cs typeface="Arial" panose="020B0604020202020204" pitchFamily="34" charset="0"/>
              </a:rPr>
              <a:t>ATLAS incl. W,Z differential cross sections: </a:t>
            </a:r>
            <a:r>
              <a:rPr lang="en-US" dirty="0">
                <a:latin typeface="Arial" panose="020B0604020202020204" pitchFamily="34" charset="0"/>
                <a:cs typeface="Arial" panose="020B0604020202020204" pitchFamily="34" charset="0"/>
              </a:rPr>
              <a:t>W</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η</a:t>
            </a:r>
            <a:r>
              <a:rPr lang="en-US" sz="1400" dirty="0" err="1">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 Z |</a:t>
            </a:r>
            <a:r>
              <a:rPr lang="en-US" dirty="0" err="1">
                <a:latin typeface="Arial" panose="020B0604020202020204" pitchFamily="34" charset="0"/>
                <a:cs typeface="Arial" panose="020B0604020202020204" pitchFamily="34" charset="0"/>
              </a:rPr>
              <a:t>y</a:t>
            </a:r>
            <a:r>
              <a:rPr lang="en-US" sz="1400" dirty="0" err="1">
                <a:latin typeface="Arial" panose="020B0604020202020204" pitchFamily="34" charset="0"/>
                <a:cs typeface="Arial" panose="020B0604020202020204" pitchFamily="34" charset="0"/>
              </a:rPr>
              <a:t>ll</a:t>
            </a:r>
            <a:r>
              <a:rPr lang="en-US" dirty="0">
                <a:latin typeface="Arial" panose="020B0604020202020204" pitchFamily="34" charset="0"/>
                <a:cs typeface="Arial" panose="020B0604020202020204" pitchFamily="34" charset="0"/>
              </a:rPr>
              <a:t>| (3 </a:t>
            </a:r>
            <a:r>
              <a:rPr lang="en-US" dirty="0" err="1">
                <a:latin typeface="Arial" panose="020B0604020202020204" pitchFamily="34" charset="0"/>
                <a:cs typeface="Arial" panose="020B0604020202020204" pitchFamily="34" charset="0"/>
              </a:rPr>
              <a:t>m</a:t>
            </a:r>
            <a:r>
              <a:rPr lang="en-US" sz="1400" dirty="0" err="1">
                <a:latin typeface="Arial" panose="020B0604020202020204" pitchFamily="34" charset="0"/>
                <a:cs typeface="Arial" panose="020B0604020202020204" pitchFamily="34" charset="0"/>
              </a:rPr>
              <a:t>ll</a:t>
            </a:r>
            <a:r>
              <a:rPr lang="en-US" dirty="0">
                <a:latin typeface="Arial" panose="020B0604020202020204" pitchFamily="34" charset="0"/>
                <a:cs typeface="Arial" panose="020B0604020202020204" pitchFamily="34" charset="0"/>
              </a:rPr>
              <a:t> central, 2 </a:t>
            </a:r>
            <a:r>
              <a:rPr lang="en-US" dirty="0" err="1">
                <a:latin typeface="Arial" panose="020B0604020202020204" pitchFamily="34" charset="0"/>
                <a:cs typeface="Arial" panose="020B0604020202020204" pitchFamily="34" charset="0"/>
              </a:rPr>
              <a:t>m</a:t>
            </a:r>
            <a:r>
              <a:rPr lang="en-US" sz="1400" dirty="0" err="1">
                <a:latin typeface="Arial" panose="020B0604020202020204" pitchFamily="34" charset="0"/>
                <a:cs typeface="Arial" panose="020B0604020202020204" pitchFamily="34" charset="0"/>
              </a:rPr>
              <a:t>ll</a:t>
            </a:r>
            <a:r>
              <a:rPr lang="en-US" dirty="0">
                <a:latin typeface="Arial" panose="020B0604020202020204" pitchFamily="34" charset="0"/>
                <a:cs typeface="Arial" panose="020B0604020202020204" pitchFamily="34" charset="0"/>
              </a:rPr>
              <a:t> forward);</a:t>
            </a:r>
          </a:p>
          <a:p>
            <a:pPr>
              <a:lnSpc>
                <a:spcPct val="120000"/>
              </a:lnSpc>
            </a:pPr>
            <a:r>
              <a:rPr lang="en-US" dirty="0">
                <a:latin typeface="Arial" panose="020B0604020202020204" pitchFamily="34" charset="0"/>
                <a:cs typeface="Arial" panose="020B0604020202020204" pitchFamily="34" charset="0"/>
              </a:rPr>
              <a:t>2011 data, 4.6 pb</a:t>
            </a:r>
            <a:r>
              <a:rPr lang="en-US" baseline="30000" dirty="0">
                <a:latin typeface="Arial" panose="020B0604020202020204" pitchFamily="34" charset="0"/>
                <a:cs typeface="Arial" panose="020B0604020202020204" pitchFamily="34" charset="0"/>
              </a:rPr>
              <a:t>-1</a:t>
            </a:r>
          </a:p>
          <a:p>
            <a:pPr>
              <a:lnSpc>
                <a:spcPct val="120000"/>
              </a:lnSpc>
            </a:pPr>
            <a:endParaRPr lang="en-US" sz="1700" dirty="0">
              <a:solidFill>
                <a:srgbClr val="FF00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44</a:t>
            </a:fld>
            <a:endParaRPr lang="en-US"/>
          </a:p>
        </p:txBody>
      </p:sp>
      <p:sp>
        <p:nvSpPr>
          <p:cNvPr id="9" name="Rectangle 8">
            <a:extLst>
              <a:ext uri="{FF2B5EF4-FFF2-40B4-BE49-F238E27FC236}">
                <a16:creationId xmlns:a16="http://schemas.microsoft.com/office/drawing/2014/main" id="{F1672BC9-5281-3D42-BF06-BFAD3E906BF6}"/>
              </a:ext>
            </a:extLst>
          </p:cNvPr>
          <p:cNvSpPr/>
          <p:nvPr/>
        </p:nvSpPr>
        <p:spPr>
          <a:xfrm>
            <a:off x="906141" y="5734094"/>
            <a:ext cx="2799542"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EPJ C77 (2017) 367</a:t>
            </a:r>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W,Z differential cross sections</a:t>
            </a:r>
            <a:endParaRPr lang="en-US" sz="2000" dirty="0">
              <a:solidFill>
                <a:srgbClr val="FF0000"/>
              </a:solidFill>
              <a:latin typeface="Arial"/>
              <a:cs typeface="Arial"/>
            </a:endParaRPr>
          </a:p>
        </p:txBody>
      </p:sp>
      <p:pic>
        <p:nvPicPr>
          <p:cNvPr id="14" name="Picture 13">
            <a:extLst>
              <a:ext uri="{FF2B5EF4-FFF2-40B4-BE49-F238E27FC236}">
                <a16:creationId xmlns:a16="http://schemas.microsoft.com/office/drawing/2014/main" id="{0C258F58-0510-A442-A023-A0400A2B38EB}"/>
              </a:ext>
            </a:extLst>
          </p:cNvPr>
          <p:cNvPicPr>
            <a:picLocks noChangeAspect="1"/>
          </p:cNvPicPr>
          <p:nvPr/>
        </p:nvPicPr>
        <p:blipFill>
          <a:blip r:embed="rId3"/>
          <a:stretch>
            <a:fillRect/>
          </a:stretch>
        </p:blipFill>
        <p:spPr>
          <a:xfrm rot="5400000">
            <a:off x="540419" y="1898503"/>
            <a:ext cx="3784175" cy="3887006"/>
          </a:xfrm>
          <a:prstGeom prst="rect">
            <a:avLst/>
          </a:prstGeom>
        </p:spPr>
      </p:pic>
      <p:pic>
        <p:nvPicPr>
          <p:cNvPr id="16" name="Picture 15">
            <a:extLst>
              <a:ext uri="{FF2B5EF4-FFF2-40B4-BE49-F238E27FC236}">
                <a16:creationId xmlns:a16="http://schemas.microsoft.com/office/drawing/2014/main" id="{3FC36F35-ADF6-2B41-9793-D407E7CCBF70}"/>
              </a:ext>
            </a:extLst>
          </p:cNvPr>
          <p:cNvPicPr>
            <a:picLocks noChangeAspect="1"/>
          </p:cNvPicPr>
          <p:nvPr/>
        </p:nvPicPr>
        <p:blipFill rotWithShape="1">
          <a:blip r:embed="rId4"/>
          <a:srcRect l="13735" r="16022" b="11637"/>
          <a:stretch/>
        </p:blipFill>
        <p:spPr>
          <a:xfrm>
            <a:off x="4784345" y="1634407"/>
            <a:ext cx="3951319" cy="3916162"/>
          </a:xfrm>
          <a:prstGeom prst="rect">
            <a:avLst/>
          </a:prstGeom>
        </p:spPr>
      </p:pic>
      <p:sp>
        <p:nvSpPr>
          <p:cNvPr id="18" name="Oval 17">
            <a:extLst>
              <a:ext uri="{FF2B5EF4-FFF2-40B4-BE49-F238E27FC236}">
                <a16:creationId xmlns:a16="http://schemas.microsoft.com/office/drawing/2014/main" id="{9ECEC38D-B2B4-6F4D-9C4F-08BB9674F2A4}"/>
              </a:ext>
            </a:extLst>
          </p:cNvPr>
          <p:cNvSpPr/>
          <p:nvPr/>
        </p:nvSpPr>
        <p:spPr>
          <a:xfrm>
            <a:off x="7028506" y="4782523"/>
            <a:ext cx="1925052" cy="511374"/>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5B07A5-0F03-9747-8A77-CE8275B04EF4}"/>
              </a:ext>
            </a:extLst>
          </p:cNvPr>
          <p:cNvSpPr/>
          <p:nvPr/>
        </p:nvSpPr>
        <p:spPr>
          <a:xfrm>
            <a:off x="4122821" y="5534862"/>
            <a:ext cx="4779879" cy="555152"/>
          </a:xfrm>
          <a:prstGeom prst="rect">
            <a:avLst/>
          </a:prstGeom>
        </p:spPr>
        <p:txBody>
          <a:bodyPr wrap="square">
            <a:spAutoFit/>
          </a:bodyPr>
          <a:lstStyle/>
          <a:p>
            <a:pPr algn="r">
              <a:lnSpc>
                <a:spcPct val="120000"/>
              </a:lnSpc>
            </a:pPr>
            <a:r>
              <a:rPr lang="en-US" sz="1300" b="1" dirty="0">
                <a:solidFill>
                  <a:srgbClr val="172AB4"/>
                </a:solidFill>
                <a:latin typeface="Arial" panose="020B0604020202020204" pitchFamily="34" charset="0"/>
                <a:cs typeface="Arial" panose="020B0604020202020204" pitchFamily="34" charset="0"/>
              </a:rPr>
              <a:t>extraordinary precision; better than 1% total exp. uncertainty in both e and </a:t>
            </a:r>
            <a:r>
              <a:rPr lang="en-US" sz="1300" b="1" dirty="0" err="1">
                <a:solidFill>
                  <a:srgbClr val="172AB4"/>
                </a:solidFill>
                <a:latin typeface="Arial" panose="020B0604020202020204" pitchFamily="34" charset="0"/>
                <a:cs typeface="Arial" panose="020B0604020202020204" pitchFamily="34" charset="0"/>
              </a:rPr>
              <a:t>μ</a:t>
            </a:r>
            <a:r>
              <a:rPr lang="en-US" sz="1300" b="1" dirty="0">
                <a:solidFill>
                  <a:srgbClr val="172AB4"/>
                </a:solidFill>
                <a:latin typeface="Arial" panose="020B0604020202020204" pitchFamily="34" charset="0"/>
                <a:cs typeface="Arial" panose="020B0604020202020204" pitchFamily="34" charset="0"/>
              </a:rPr>
              <a:t> </a:t>
            </a:r>
            <a:r>
              <a:rPr lang="en-US" sz="1300" dirty="0">
                <a:solidFill>
                  <a:srgbClr val="172AB4"/>
                </a:solidFill>
                <a:latin typeface="Arial" panose="020B0604020202020204" pitchFamily="34" charset="0"/>
                <a:cs typeface="Arial" panose="020B0604020202020204" pitchFamily="34" charset="0"/>
              </a:rPr>
              <a:t>(</a:t>
            </a:r>
            <a:r>
              <a:rPr lang="en-US" sz="1300" dirty="0" err="1">
                <a:solidFill>
                  <a:srgbClr val="172AB4"/>
                </a:solidFill>
                <a:latin typeface="Arial" panose="020B0604020202020204" pitchFamily="34" charset="0"/>
                <a:cs typeface="Arial" panose="020B0604020202020204" pitchFamily="34" charset="0"/>
              </a:rPr>
              <a:t>μ</a:t>
            </a:r>
            <a:r>
              <a:rPr lang="en-US" sz="1300" dirty="0">
                <a:solidFill>
                  <a:srgbClr val="172AB4"/>
                </a:solidFill>
                <a:latin typeface="Arial" panose="020B0604020202020204" pitchFamily="34" charset="0"/>
                <a:cs typeface="Arial" panose="020B0604020202020204" pitchFamily="34" charset="0"/>
              </a:rPr>
              <a:t> channel </a:t>
            </a:r>
            <a:r>
              <a:rPr lang="en-US" sz="1300" dirty="0" err="1">
                <a:solidFill>
                  <a:srgbClr val="172AB4"/>
                </a:solidFill>
                <a:latin typeface="Arial" panose="020B0604020202020204" pitchFamily="34" charset="0"/>
                <a:cs typeface="Arial" panose="020B0604020202020204" pitchFamily="34" charset="0"/>
              </a:rPr>
              <a:t>uncerts</a:t>
            </a:r>
            <a:r>
              <a:rPr lang="en-US" sz="1300" dirty="0">
                <a:solidFill>
                  <a:srgbClr val="172AB4"/>
                </a:solidFill>
                <a:latin typeface="Arial" panose="020B0604020202020204" pitchFamily="34" charset="0"/>
                <a:cs typeface="Arial" panose="020B0604020202020204" pitchFamily="34" charset="0"/>
              </a:rPr>
              <a:t>. shown)</a:t>
            </a:r>
            <a:endParaRPr lang="en-US" sz="1300" dirty="0">
              <a:solidFill>
                <a:srgbClr val="172AB4"/>
              </a:solidFill>
            </a:endParaRPr>
          </a:p>
        </p:txBody>
      </p:sp>
      <p:sp>
        <p:nvSpPr>
          <p:cNvPr id="20" name="TextBox 19">
            <a:extLst>
              <a:ext uri="{FF2B5EF4-FFF2-40B4-BE49-F238E27FC236}">
                <a16:creationId xmlns:a16="http://schemas.microsoft.com/office/drawing/2014/main" id="{FA582A02-3D07-7241-985F-6BBFC42EBE16}"/>
              </a:ext>
            </a:extLst>
          </p:cNvPr>
          <p:cNvSpPr txBox="1"/>
          <p:nvPr/>
        </p:nvSpPr>
        <p:spPr>
          <a:xfrm>
            <a:off x="1156804" y="3189607"/>
            <a:ext cx="1399771"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Z central</a:t>
            </a:r>
          </a:p>
        </p:txBody>
      </p:sp>
      <p:sp>
        <p:nvSpPr>
          <p:cNvPr id="21" name="Rectangle 20">
            <a:extLst>
              <a:ext uri="{FF2B5EF4-FFF2-40B4-BE49-F238E27FC236}">
                <a16:creationId xmlns:a16="http://schemas.microsoft.com/office/drawing/2014/main" id="{7E3119BF-B7C7-E34B-898C-196D9BD36E60}"/>
              </a:ext>
            </a:extLst>
          </p:cNvPr>
          <p:cNvSpPr/>
          <p:nvPr/>
        </p:nvSpPr>
        <p:spPr>
          <a:xfrm>
            <a:off x="489003" y="6235185"/>
            <a:ext cx="8413697" cy="400751"/>
          </a:xfrm>
          <a:prstGeom prst="rect">
            <a:avLst/>
          </a:prstGeom>
        </p:spPr>
        <p:txBody>
          <a:bodyPr wrap="square">
            <a:spAutoFit/>
          </a:bodyPr>
          <a:lstStyle/>
          <a:p>
            <a:pPr>
              <a:lnSpc>
                <a:spcPct val="120000"/>
              </a:lnSpc>
            </a:pPr>
            <a:r>
              <a:rPr lang="en-US" b="1" dirty="0">
                <a:solidFill>
                  <a:srgbClr val="FF0000"/>
                </a:solidFill>
                <a:latin typeface="Arial" panose="020B0604020202020204" pitchFamily="34" charset="0"/>
                <a:cs typeface="Arial" panose="020B0604020202020204" pitchFamily="34" charset="0"/>
              </a:rPr>
              <a:t>light quark pdf constraints</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enhanced by using both W,Z with full correlations</a:t>
            </a:r>
            <a:endParaRPr lang="en-US" dirty="0"/>
          </a:p>
        </p:txBody>
      </p:sp>
    </p:spTree>
    <p:extLst>
      <p:ext uri="{BB962C8B-B14F-4D97-AF65-F5344CB8AC3E}">
        <p14:creationId xmlns:p14="http://schemas.microsoft.com/office/powerpoint/2010/main" val="3304609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of LHC data on modern global pdf fits</a:t>
            </a:r>
            <a:endParaRPr lang="en-US" sz="2000" dirty="0">
              <a:solidFill>
                <a:srgbClr val="FF0000"/>
              </a:solidFill>
              <a:latin typeface="Arial"/>
              <a:cs typeface="Arial"/>
            </a:endParaRP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45</a:t>
            </a:fld>
            <a:endParaRPr lang="en-US"/>
          </a:p>
        </p:txBody>
      </p:sp>
      <p:grpSp>
        <p:nvGrpSpPr>
          <p:cNvPr id="2" name="Group 1">
            <a:extLst>
              <a:ext uri="{FF2B5EF4-FFF2-40B4-BE49-F238E27FC236}">
                <a16:creationId xmlns:a16="http://schemas.microsoft.com/office/drawing/2014/main" id="{D23932C0-0A60-8146-B101-01E69098A77B}"/>
              </a:ext>
            </a:extLst>
          </p:cNvPr>
          <p:cNvGrpSpPr/>
          <p:nvPr/>
        </p:nvGrpSpPr>
        <p:grpSpPr>
          <a:xfrm>
            <a:off x="4572000" y="995197"/>
            <a:ext cx="4090736" cy="3031371"/>
            <a:chOff x="5037651" y="3458670"/>
            <a:chExt cx="3529861" cy="2523685"/>
          </a:xfrm>
        </p:grpSpPr>
        <p:pic>
          <p:nvPicPr>
            <p:cNvPr id="16" name="Picture 15">
              <a:extLst>
                <a:ext uri="{FF2B5EF4-FFF2-40B4-BE49-F238E27FC236}">
                  <a16:creationId xmlns:a16="http://schemas.microsoft.com/office/drawing/2014/main" id="{29A92FF7-D907-0B4E-B06A-553DED17E1B9}"/>
                </a:ext>
              </a:extLst>
            </p:cNvPr>
            <p:cNvPicPr>
              <a:picLocks noChangeAspect="1"/>
            </p:cNvPicPr>
            <p:nvPr/>
          </p:nvPicPr>
          <p:blipFill>
            <a:blip r:embed="rId3"/>
            <a:stretch>
              <a:fillRect/>
            </a:stretch>
          </p:blipFill>
          <p:spPr>
            <a:xfrm>
              <a:off x="5037651" y="3458670"/>
              <a:ext cx="3529861" cy="2523685"/>
            </a:xfrm>
            <a:prstGeom prst="rect">
              <a:avLst/>
            </a:prstGeom>
          </p:spPr>
        </p:pic>
        <p:sp>
          <p:nvSpPr>
            <p:cNvPr id="17" name="TextBox 16">
              <a:extLst>
                <a:ext uri="{FF2B5EF4-FFF2-40B4-BE49-F238E27FC236}">
                  <a16:creationId xmlns:a16="http://schemas.microsoft.com/office/drawing/2014/main" id="{1C891A93-9E3B-1449-BBC8-189DB335C29D}"/>
                </a:ext>
              </a:extLst>
            </p:cNvPr>
            <p:cNvSpPr txBox="1"/>
            <p:nvPr/>
          </p:nvSpPr>
          <p:spPr>
            <a:xfrm>
              <a:off x="7280928" y="3816010"/>
              <a:ext cx="1165016" cy="323165"/>
            </a:xfrm>
            <a:prstGeom prst="rect">
              <a:avLst/>
            </a:prstGeom>
            <a:noFill/>
          </p:spPr>
          <p:txBody>
            <a:bodyPr wrap="square" rtlCol="0">
              <a:spAutoFit/>
            </a:bodyPr>
            <a:lstStyle/>
            <a:p>
              <a:r>
                <a:rPr lang="en-US" sz="1500" dirty="0">
                  <a:latin typeface="Arial" charset="0"/>
                  <a:ea typeface="Arial" charset="0"/>
                  <a:cs typeface="Arial" charset="0"/>
                </a:rPr>
                <a:t>NNPDF3.1</a:t>
              </a:r>
            </a:p>
          </p:txBody>
        </p:sp>
        <p:sp>
          <p:nvSpPr>
            <p:cNvPr id="18" name="TextBox 17">
              <a:extLst>
                <a:ext uri="{FF2B5EF4-FFF2-40B4-BE49-F238E27FC236}">
                  <a16:creationId xmlns:a16="http://schemas.microsoft.com/office/drawing/2014/main" id="{050F9D15-37CB-174B-BE15-8566929A54BF}"/>
                </a:ext>
              </a:extLst>
            </p:cNvPr>
            <p:cNvSpPr txBox="1"/>
            <p:nvPr/>
          </p:nvSpPr>
          <p:spPr>
            <a:xfrm>
              <a:off x="5620080" y="5252529"/>
              <a:ext cx="1617314"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LHC </a:t>
              </a:r>
              <a:r>
                <a:rPr lang="en-US" sz="1200" dirty="0" err="1">
                  <a:latin typeface="Abadi MT Condensed Light" charset="0"/>
                  <a:ea typeface="Abadi MT Condensed Light" charset="0"/>
                  <a:cs typeface="Abadi MT Condensed Light" charset="0"/>
                </a:rPr>
                <a:t>jet+top+ZPt</a:t>
              </a:r>
              <a:endParaRPr lang="en-US" sz="1200" dirty="0">
                <a:latin typeface="Abadi MT Condensed Light" charset="0"/>
                <a:ea typeface="Abadi MT Condensed Light" charset="0"/>
                <a:cs typeface="Abadi MT Condensed Light" charset="0"/>
              </a:endParaRPr>
            </a:p>
          </p:txBody>
        </p:sp>
      </p:grpSp>
      <p:pic>
        <p:nvPicPr>
          <p:cNvPr id="19" name="Picture 18">
            <a:extLst>
              <a:ext uri="{FF2B5EF4-FFF2-40B4-BE49-F238E27FC236}">
                <a16:creationId xmlns:a16="http://schemas.microsoft.com/office/drawing/2014/main" id="{3107CA35-89FD-7E44-995D-535C8E8F864A}"/>
              </a:ext>
            </a:extLst>
          </p:cNvPr>
          <p:cNvPicPr>
            <a:picLocks noChangeAspect="1"/>
          </p:cNvPicPr>
          <p:nvPr/>
        </p:nvPicPr>
        <p:blipFill>
          <a:blip r:embed="rId4"/>
          <a:stretch>
            <a:fillRect/>
          </a:stretch>
        </p:blipFill>
        <p:spPr>
          <a:xfrm>
            <a:off x="4793416" y="3899806"/>
            <a:ext cx="4093557" cy="2363045"/>
          </a:xfrm>
          <a:prstGeom prst="rect">
            <a:avLst/>
          </a:prstGeom>
        </p:spPr>
      </p:pic>
      <p:sp>
        <p:nvSpPr>
          <p:cNvPr id="20" name="TextBox 19">
            <a:extLst>
              <a:ext uri="{FF2B5EF4-FFF2-40B4-BE49-F238E27FC236}">
                <a16:creationId xmlns:a16="http://schemas.microsoft.com/office/drawing/2014/main" id="{DE9606FB-DF54-1148-9378-76EC6D624685}"/>
              </a:ext>
            </a:extLst>
          </p:cNvPr>
          <p:cNvSpPr txBox="1"/>
          <p:nvPr/>
        </p:nvSpPr>
        <p:spPr>
          <a:xfrm>
            <a:off x="509895" y="5061584"/>
            <a:ext cx="4511284" cy="1477328"/>
          </a:xfrm>
          <a:prstGeom prst="rect">
            <a:avLst/>
          </a:prstGeom>
          <a:noFill/>
        </p:spPr>
        <p:txBody>
          <a:bodyPr wrap="square" rtlCol="0">
            <a:spAutoFit/>
          </a:bodyPr>
          <a:lstStyle/>
          <a:p>
            <a:pPr>
              <a:lnSpc>
                <a:spcPct val="120000"/>
              </a:lnSpc>
            </a:pPr>
            <a:r>
              <a:rPr lang="en-US" sz="1700" b="1" dirty="0">
                <a:solidFill>
                  <a:srgbClr val="FF0000"/>
                </a:solidFill>
                <a:latin typeface="Arial" charset="0"/>
                <a:ea typeface="Arial" charset="0"/>
                <a:cs typeface="Arial" charset="0"/>
              </a:rPr>
              <a:t>jet</a:t>
            </a:r>
            <a:r>
              <a:rPr lang="en-US" sz="1700" dirty="0">
                <a:latin typeface="Arial" charset="0"/>
                <a:ea typeface="Arial" charset="0"/>
                <a:cs typeface="Arial" charset="0"/>
              </a:rPr>
              <a:t>, </a:t>
            </a:r>
            <a:r>
              <a:rPr lang="en-US" sz="1700" b="1" dirty="0">
                <a:solidFill>
                  <a:srgbClr val="FF0000"/>
                </a:solidFill>
                <a:latin typeface="Arial" charset="0"/>
                <a:ea typeface="Arial" charset="0"/>
                <a:cs typeface="Arial" charset="0"/>
              </a:rPr>
              <a:t>top quark pair</a:t>
            </a:r>
            <a:r>
              <a:rPr lang="en-US" sz="1700" dirty="0">
                <a:latin typeface="Arial" charset="0"/>
                <a:ea typeface="Arial" charset="0"/>
                <a:cs typeface="Arial" charset="0"/>
              </a:rPr>
              <a:t> and </a:t>
            </a:r>
            <a:r>
              <a:rPr lang="en-US" sz="1700" b="1" dirty="0" err="1">
                <a:solidFill>
                  <a:srgbClr val="FF0000"/>
                </a:solidFill>
                <a:latin typeface="Arial" charset="0"/>
                <a:ea typeface="Arial" charset="0"/>
                <a:cs typeface="Arial" charset="0"/>
              </a:rPr>
              <a:t>ZPt</a:t>
            </a:r>
            <a:r>
              <a:rPr lang="en-US" sz="1700" dirty="0">
                <a:latin typeface="Arial" charset="0"/>
                <a:ea typeface="Arial" charset="0"/>
                <a:cs typeface="Arial" charset="0"/>
              </a:rPr>
              <a:t> measurements constrain </a:t>
            </a:r>
            <a:r>
              <a:rPr lang="en-US" sz="1700" b="1" dirty="0">
                <a:latin typeface="Arial" charset="0"/>
                <a:ea typeface="Arial" charset="0"/>
                <a:cs typeface="Arial" charset="0"/>
              </a:rPr>
              <a:t>gluon</a:t>
            </a:r>
            <a:r>
              <a:rPr lang="en-US" sz="1700" dirty="0">
                <a:latin typeface="Arial" charset="0"/>
                <a:ea typeface="Arial" charset="0"/>
                <a:cs typeface="Arial" charset="0"/>
              </a:rPr>
              <a:t> at medium and high x </a:t>
            </a:r>
          </a:p>
          <a:p>
            <a:pPr>
              <a:lnSpc>
                <a:spcPct val="20000"/>
              </a:lnSpc>
            </a:pPr>
            <a:endParaRPr lang="en-US" sz="1200" dirty="0">
              <a:latin typeface="Arial" charset="0"/>
              <a:ea typeface="Arial" charset="0"/>
              <a:cs typeface="Arial" charset="0"/>
            </a:endParaRPr>
          </a:p>
          <a:p>
            <a:pPr>
              <a:lnSpc>
                <a:spcPct val="120000"/>
              </a:lnSpc>
            </a:pPr>
            <a:r>
              <a:rPr lang="en-US" sz="1200" dirty="0">
                <a:latin typeface="Arial" charset="0"/>
                <a:ea typeface="Arial" charset="0"/>
                <a:cs typeface="Arial" charset="0"/>
              </a:rPr>
              <a:t>numerous studies from ATLAS, CMS, </a:t>
            </a:r>
            <a:r>
              <a:rPr lang="en-US" sz="1200" dirty="0" err="1">
                <a:latin typeface="Arial" charset="0"/>
                <a:ea typeface="Arial" charset="0"/>
                <a:cs typeface="Arial" charset="0"/>
              </a:rPr>
              <a:t>xFitter</a:t>
            </a:r>
            <a:r>
              <a:rPr lang="en-US" sz="1200" dirty="0">
                <a:latin typeface="Arial" charset="0"/>
                <a:ea typeface="Arial" charset="0"/>
                <a:cs typeface="Arial" charset="0"/>
              </a:rPr>
              <a:t> and global fitters </a:t>
            </a:r>
          </a:p>
          <a:p>
            <a:pPr>
              <a:lnSpc>
                <a:spcPct val="120000"/>
              </a:lnSpc>
            </a:pPr>
            <a:endParaRPr lang="en-US" sz="1200" dirty="0">
              <a:latin typeface="Arial" charset="0"/>
              <a:ea typeface="Arial" charset="0"/>
              <a:cs typeface="Arial" charset="0"/>
            </a:endParaRPr>
          </a:p>
          <a:p>
            <a:pPr>
              <a:lnSpc>
                <a:spcPct val="120000"/>
              </a:lnSpc>
            </a:pPr>
            <a:r>
              <a:rPr lang="en-US" sz="1500" dirty="0">
                <a:latin typeface="Arial" charset="0"/>
                <a:ea typeface="Arial" charset="0"/>
                <a:cs typeface="Arial" charset="0"/>
              </a:rPr>
              <a:t>NNLO QCD </a:t>
            </a:r>
            <a:r>
              <a:rPr lang="en-US" sz="1500" dirty="0" err="1">
                <a:latin typeface="Arial" charset="0"/>
                <a:ea typeface="Arial" charset="0"/>
                <a:cs typeface="Arial" charset="0"/>
              </a:rPr>
              <a:t>calcs</a:t>
            </a:r>
            <a:r>
              <a:rPr lang="en-US" sz="1500" dirty="0">
                <a:latin typeface="Arial" charset="0"/>
                <a:ea typeface="Arial" charset="0"/>
                <a:cs typeface="Arial" charset="0"/>
              </a:rPr>
              <a:t>. now available in all cases</a:t>
            </a:r>
            <a:endParaRPr lang="en-US" sz="1500" dirty="0">
              <a:solidFill>
                <a:srgbClr val="FF0000"/>
              </a:solidFill>
              <a:latin typeface="Arial" charset="0"/>
              <a:ea typeface="Arial" charset="0"/>
              <a:cs typeface="Arial" charset="0"/>
            </a:endParaRPr>
          </a:p>
        </p:txBody>
      </p:sp>
      <p:pic>
        <p:nvPicPr>
          <p:cNvPr id="21" name="Picture 20">
            <a:extLst>
              <a:ext uri="{FF2B5EF4-FFF2-40B4-BE49-F238E27FC236}">
                <a16:creationId xmlns:a16="http://schemas.microsoft.com/office/drawing/2014/main" id="{E41E738D-6A4E-3840-BD1A-C6ED7B5A7BF7}"/>
              </a:ext>
            </a:extLst>
          </p:cNvPr>
          <p:cNvPicPr>
            <a:picLocks noChangeAspect="1"/>
          </p:cNvPicPr>
          <p:nvPr/>
        </p:nvPicPr>
        <p:blipFill rotWithShape="1">
          <a:blip r:embed="rId5"/>
          <a:srcRect r="49174" b="49205"/>
          <a:stretch/>
        </p:blipFill>
        <p:spPr>
          <a:xfrm>
            <a:off x="442632" y="1055974"/>
            <a:ext cx="3905131" cy="2701879"/>
          </a:xfrm>
          <a:prstGeom prst="rect">
            <a:avLst/>
          </a:prstGeom>
        </p:spPr>
      </p:pic>
    </p:spTree>
    <p:extLst>
      <p:ext uri="{BB962C8B-B14F-4D97-AF65-F5344CB8AC3E}">
        <p14:creationId xmlns:p14="http://schemas.microsoft.com/office/powerpoint/2010/main" val="2315393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top quark pair and Z cross sections and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46</a:t>
            </a:fld>
            <a:endParaRPr lang="en-US"/>
          </a:p>
        </p:txBody>
      </p:sp>
      <p:sp>
        <p:nvSpPr>
          <p:cNvPr id="10" name="TextBox 9">
            <a:extLst>
              <a:ext uri="{FF2B5EF4-FFF2-40B4-BE49-F238E27FC236}">
                <a16:creationId xmlns:a16="http://schemas.microsoft.com/office/drawing/2014/main" id="{C8116A1D-0D63-B941-BEAD-452A452484CE}"/>
              </a:ext>
            </a:extLst>
          </p:cNvPr>
          <p:cNvSpPr txBox="1"/>
          <p:nvPr/>
        </p:nvSpPr>
        <p:spPr>
          <a:xfrm>
            <a:off x="311660" y="6130968"/>
            <a:ext cx="4774845" cy="450764"/>
          </a:xfrm>
          <a:prstGeom prst="rect">
            <a:avLst/>
          </a:prstGeom>
          <a:noFill/>
        </p:spPr>
        <p:txBody>
          <a:bodyPr wrap="square" rtlCol="0">
            <a:spAutoFit/>
          </a:bodyPr>
          <a:lstStyle/>
          <a:p>
            <a:pPr>
              <a:lnSpc>
                <a:spcPct val="130000"/>
              </a:lnSpc>
            </a:pPr>
            <a:r>
              <a:rPr lang="en-US" sz="2000" dirty="0">
                <a:solidFill>
                  <a:srgbClr val="FF0000"/>
                </a:solidFill>
                <a:latin typeface="Arial" panose="020B0604020202020204" pitchFamily="34" charset="0"/>
                <a:ea typeface="Tahoma" charset="0"/>
                <a:cs typeface="Arial" panose="020B0604020202020204" pitchFamily="34" charset="0"/>
              </a:rPr>
              <a:t>sensitivity to </a:t>
            </a:r>
            <a:r>
              <a:rPr lang="en-US" sz="2000" b="1" dirty="0">
                <a:solidFill>
                  <a:srgbClr val="FF0000"/>
                </a:solidFill>
                <a:latin typeface="Arial" panose="020B0604020202020204" pitchFamily="34" charset="0"/>
                <a:ea typeface="Tahoma" charset="0"/>
                <a:cs typeface="Arial" panose="020B0604020202020204" pitchFamily="34" charset="0"/>
              </a:rPr>
              <a:t>pdf differences</a:t>
            </a:r>
            <a:endParaRPr lang="en-US" sz="1650" b="1" dirty="0">
              <a:solidFill>
                <a:srgbClr val="FF0000"/>
              </a:solidFill>
              <a:latin typeface="Arial" panose="020B0604020202020204" pitchFamily="34" charset="0"/>
              <a:ea typeface="Tahoma" charset="0"/>
              <a:cs typeface="Arial" panose="020B0604020202020204" pitchFamily="34" charset="0"/>
            </a:endParaRPr>
          </a:p>
        </p:txBody>
      </p:sp>
      <p:sp>
        <p:nvSpPr>
          <p:cNvPr id="11" name="Rectangle 10">
            <a:extLst>
              <a:ext uri="{FF2B5EF4-FFF2-40B4-BE49-F238E27FC236}">
                <a16:creationId xmlns:a16="http://schemas.microsoft.com/office/drawing/2014/main" id="{3E7EAAFB-5CCF-524B-B6D9-48C2CC6D96D1}"/>
              </a:ext>
            </a:extLst>
          </p:cNvPr>
          <p:cNvSpPr/>
          <p:nvPr/>
        </p:nvSpPr>
        <p:spPr>
          <a:xfrm>
            <a:off x="5943895" y="998284"/>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pic>
        <p:nvPicPr>
          <p:cNvPr id="7" name="Picture 6">
            <a:extLst>
              <a:ext uri="{FF2B5EF4-FFF2-40B4-BE49-F238E27FC236}">
                <a16:creationId xmlns:a16="http://schemas.microsoft.com/office/drawing/2014/main" id="{E1431E22-96EC-A140-AF5F-2757689CE82D}"/>
              </a:ext>
            </a:extLst>
          </p:cNvPr>
          <p:cNvPicPr>
            <a:picLocks noChangeAspect="1"/>
          </p:cNvPicPr>
          <p:nvPr/>
        </p:nvPicPr>
        <p:blipFill>
          <a:blip r:embed="rId3"/>
          <a:stretch>
            <a:fillRect/>
          </a:stretch>
        </p:blipFill>
        <p:spPr>
          <a:xfrm rot="5400000">
            <a:off x="1826004" y="68035"/>
            <a:ext cx="5079647" cy="6940145"/>
          </a:xfrm>
          <a:prstGeom prst="rect">
            <a:avLst/>
          </a:prstGeom>
        </p:spPr>
      </p:pic>
      <p:pic>
        <p:nvPicPr>
          <p:cNvPr id="13" name="Picture 12">
            <a:extLst>
              <a:ext uri="{FF2B5EF4-FFF2-40B4-BE49-F238E27FC236}">
                <a16:creationId xmlns:a16="http://schemas.microsoft.com/office/drawing/2014/main" id="{3CE3753B-5A55-8747-8A91-F833AD685C9A}"/>
              </a:ext>
            </a:extLst>
          </p:cNvPr>
          <p:cNvPicPr>
            <a:picLocks noChangeAspect="1"/>
          </p:cNvPicPr>
          <p:nvPr/>
        </p:nvPicPr>
        <p:blipFill>
          <a:blip r:embed="rId4"/>
          <a:stretch>
            <a:fillRect/>
          </a:stretch>
        </p:blipFill>
        <p:spPr>
          <a:xfrm>
            <a:off x="403825" y="5347205"/>
            <a:ext cx="6912545" cy="731302"/>
          </a:xfrm>
          <a:prstGeom prst="rect">
            <a:avLst/>
          </a:prstGeom>
        </p:spPr>
      </p:pic>
    </p:spTree>
    <p:extLst>
      <p:ext uri="{BB962C8B-B14F-4D97-AF65-F5344CB8AC3E}">
        <p14:creationId xmlns:p14="http://schemas.microsoft.com/office/powerpoint/2010/main" val="3228642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ttbar and Z cross sections and ratios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47</a:t>
            </a:fld>
            <a:endParaRPr lang="en-US"/>
          </a:p>
        </p:txBody>
      </p:sp>
      <p:sp>
        <p:nvSpPr>
          <p:cNvPr id="11" name="Rectangle 10">
            <a:extLst>
              <a:ext uri="{FF2B5EF4-FFF2-40B4-BE49-F238E27FC236}">
                <a16:creationId xmlns:a16="http://schemas.microsoft.com/office/drawing/2014/main" id="{3E7EAAFB-5CCF-524B-B6D9-48C2CC6D96D1}"/>
              </a:ext>
            </a:extLst>
          </p:cNvPr>
          <p:cNvSpPr/>
          <p:nvPr/>
        </p:nvSpPr>
        <p:spPr>
          <a:xfrm>
            <a:off x="1846956" y="651960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JHEP02 (2017) 117</a:t>
            </a:r>
          </a:p>
        </p:txBody>
      </p:sp>
      <p:pic>
        <p:nvPicPr>
          <p:cNvPr id="7" name="Picture 6">
            <a:extLst>
              <a:ext uri="{FF2B5EF4-FFF2-40B4-BE49-F238E27FC236}">
                <a16:creationId xmlns:a16="http://schemas.microsoft.com/office/drawing/2014/main" id="{E1431E22-96EC-A140-AF5F-2757689CE82D}"/>
              </a:ext>
            </a:extLst>
          </p:cNvPr>
          <p:cNvPicPr>
            <a:picLocks noChangeAspect="1"/>
          </p:cNvPicPr>
          <p:nvPr/>
        </p:nvPicPr>
        <p:blipFill>
          <a:blip r:embed="rId3"/>
          <a:stretch>
            <a:fillRect/>
          </a:stretch>
        </p:blipFill>
        <p:spPr>
          <a:xfrm rot="5400000">
            <a:off x="842859" y="2148107"/>
            <a:ext cx="3694846" cy="5048140"/>
          </a:xfrm>
          <a:prstGeom prst="rect">
            <a:avLst/>
          </a:prstGeom>
        </p:spPr>
      </p:pic>
      <p:sp>
        <p:nvSpPr>
          <p:cNvPr id="9" name="TextBox 8">
            <a:extLst>
              <a:ext uri="{FF2B5EF4-FFF2-40B4-BE49-F238E27FC236}">
                <a16:creationId xmlns:a16="http://schemas.microsoft.com/office/drawing/2014/main" id="{E46D6DF0-DE63-794F-84C0-761C9D20A3DA}"/>
              </a:ext>
            </a:extLst>
          </p:cNvPr>
          <p:cNvSpPr txBox="1"/>
          <p:nvPr/>
        </p:nvSpPr>
        <p:spPr>
          <a:xfrm>
            <a:off x="693488" y="1089314"/>
            <a:ext cx="4520040" cy="1495218"/>
          </a:xfrm>
          <a:prstGeom prst="rect">
            <a:avLst/>
          </a:prstGeom>
          <a:noFill/>
          <a:ln w="19050">
            <a:noFill/>
          </a:ln>
        </p:spPr>
        <p:txBody>
          <a:bodyPr wrap="square" rtlCol="0">
            <a:spAutoFit/>
          </a:bodyPr>
          <a:lstStyle/>
          <a:p>
            <a:pPr>
              <a:lnSpc>
                <a:spcPct val="120000"/>
              </a:lnSpc>
            </a:pPr>
            <a:r>
              <a:rPr lang="en-US" dirty="0">
                <a:latin typeface="Arial" panose="020B0604020202020204" pitchFamily="34" charset="0"/>
                <a:ea typeface="Tahoma" charset="0"/>
                <a:cs typeface="Arial" panose="020B0604020202020204" pitchFamily="34" charset="0"/>
              </a:rPr>
              <a:t>ttbar and Z inclusive cross sections and their ratios, plus ratios at different CM (13 </a:t>
            </a:r>
            <a:r>
              <a:rPr lang="en-US" dirty="0" err="1">
                <a:latin typeface="Arial" panose="020B0604020202020204" pitchFamily="34" charset="0"/>
                <a:ea typeface="Tahoma" charset="0"/>
                <a:cs typeface="Arial" panose="020B0604020202020204" pitchFamily="34" charset="0"/>
              </a:rPr>
              <a:t>TeV</a:t>
            </a:r>
            <a:r>
              <a:rPr lang="en-US" dirty="0">
                <a:latin typeface="Arial" panose="020B0604020202020204" pitchFamily="34" charset="0"/>
                <a:ea typeface="Tahoma" charset="0"/>
                <a:cs typeface="Arial" panose="020B0604020202020204" pitchFamily="34" charset="0"/>
              </a:rPr>
              <a:t>, 3.2 fb</a:t>
            </a:r>
            <a:r>
              <a:rPr lang="en-US" baseline="30000" dirty="0">
                <a:latin typeface="Arial" panose="020B0604020202020204" pitchFamily="34" charset="0"/>
                <a:ea typeface="Tahoma" charset="0"/>
                <a:cs typeface="Arial" panose="020B0604020202020204" pitchFamily="34" charset="0"/>
              </a:rPr>
              <a:t>-1</a:t>
            </a:r>
            <a:r>
              <a:rPr lang="en-US" dirty="0">
                <a:latin typeface="Arial" panose="020B0604020202020204" pitchFamily="34" charset="0"/>
                <a:ea typeface="Tahoma" charset="0"/>
                <a:cs typeface="Arial" panose="020B0604020202020204" pitchFamily="34" charset="0"/>
              </a:rPr>
              <a:t>)</a:t>
            </a:r>
          </a:p>
          <a:p>
            <a:pPr>
              <a:lnSpc>
                <a:spcPct val="120000"/>
              </a:lnSpc>
            </a:pPr>
            <a:r>
              <a:rPr lang="en-US" dirty="0">
                <a:latin typeface="Arial" panose="020B0604020202020204" pitchFamily="34" charset="0"/>
                <a:ea typeface="Tahoma" charset="0"/>
                <a:cs typeface="Arial" panose="020B0604020202020204" pitchFamily="34" charset="0"/>
              </a:rPr>
              <a:t>   </a:t>
            </a:r>
          </a:p>
          <a:p>
            <a:pPr>
              <a:lnSpc>
                <a:spcPct val="10000"/>
              </a:lnSpc>
            </a:pPr>
            <a:endParaRPr lang="en-US" dirty="0">
              <a:latin typeface="Arial" panose="020B0604020202020204" pitchFamily="34" charset="0"/>
              <a:ea typeface="Tahoma" charset="0"/>
              <a:cs typeface="Arial" panose="020B0604020202020204" pitchFamily="34" charset="0"/>
            </a:endParaRPr>
          </a:p>
        </p:txBody>
      </p:sp>
      <p:sp>
        <p:nvSpPr>
          <p:cNvPr id="12" name="TextBox 11">
            <a:extLst>
              <a:ext uri="{FF2B5EF4-FFF2-40B4-BE49-F238E27FC236}">
                <a16:creationId xmlns:a16="http://schemas.microsoft.com/office/drawing/2014/main" id="{38F0A4C7-953A-B14F-845D-4A8F6BF4741B}"/>
              </a:ext>
            </a:extLst>
          </p:cNvPr>
          <p:cNvSpPr txBox="1"/>
          <p:nvPr/>
        </p:nvSpPr>
        <p:spPr>
          <a:xfrm>
            <a:off x="693488" y="2054952"/>
            <a:ext cx="4359775" cy="971676"/>
          </a:xfrm>
          <a:prstGeom prst="rect">
            <a:avLst/>
          </a:prstGeom>
          <a:noFill/>
          <a:ln w="19050">
            <a:noFill/>
          </a:ln>
        </p:spPr>
        <p:txBody>
          <a:bodyPr wrap="square" rtlCol="0">
            <a:spAutoFit/>
          </a:bodyPr>
          <a:lstStyle/>
          <a:p>
            <a:pPr>
              <a:lnSpc>
                <a:spcPct val="120000"/>
              </a:lnSpc>
            </a:pPr>
            <a:r>
              <a:rPr lang="en-US" dirty="0">
                <a:solidFill>
                  <a:srgbClr val="FF0000"/>
                </a:solidFill>
                <a:latin typeface="Arial" panose="020B0604020202020204" pitchFamily="34" charset="0"/>
                <a:ea typeface="Tahoma" charset="0"/>
                <a:cs typeface="Arial" panose="020B0604020202020204" pitchFamily="34" charset="0"/>
              </a:rPr>
              <a:t>state-of-the-art theory:</a:t>
            </a:r>
          </a:p>
          <a:p>
            <a:pPr>
              <a:lnSpc>
                <a:spcPct val="120000"/>
              </a:lnSpc>
            </a:pPr>
            <a:r>
              <a:rPr lang="en-US" sz="1500" b="1" dirty="0">
                <a:latin typeface="Arial" panose="020B0604020202020204" pitchFamily="34" charset="0"/>
                <a:ea typeface="Tahoma" charset="0"/>
                <a:cs typeface="Arial" panose="020B0604020202020204" pitchFamily="34" charset="0"/>
              </a:rPr>
              <a:t>Z</a:t>
            </a:r>
            <a:r>
              <a:rPr lang="en-US" sz="1500" dirty="0">
                <a:latin typeface="Arial" panose="020B0604020202020204" pitchFamily="34" charset="0"/>
                <a:ea typeface="Tahoma" charset="0"/>
                <a:cs typeface="Arial" panose="020B0604020202020204" pitchFamily="34" charset="0"/>
              </a:rPr>
              <a:t>: NNLO QCD (DYNNLO) + NLO EW (FEWZ)</a:t>
            </a:r>
          </a:p>
          <a:p>
            <a:pPr>
              <a:lnSpc>
                <a:spcPct val="120000"/>
              </a:lnSpc>
            </a:pPr>
            <a:r>
              <a:rPr lang="en-US" sz="1500" b="1" dirty="0">
                <a:latin typeface="Arial" panose="020B0604020202020204" pitchFamily="34" charset="0"/>
                <a:ea typeface="Tahoma" charset="0"/>
                <a:cs typeface="Arial" panose="020B0604020202020204" pitchFamily="34" charset="0"/>
              </a:rPr>
              <a:t>ttbar</a:t>
            </a:r>
            <a:r>
              <a:rPr lang="en-US" sz="1500" dirty="0">
                <a:latin typeface="Arial" panose="020B0604020202020204" pitchFamily="34" charset="0"/>
                <a:ea typeface="Tahoma" charset="0"/>
                <a:cs typeface="Arial" panose="020B0604020202020204" pitchFamily="34" charset="0"/>
              </a:rPr>
              <a:t>: NNLO+NNLL (Top++)</a:t>
            </a:r>
          </a:p>
        </p:txBody>
      </p:sp>
      <p:pic>
        <p:nvPicPr>
          <p:cNvPr id="14" name="Picture 13">
            <a:extLst>
              <a:ext uri="{FF2B5EF4-FFF2-40B4-BE49-F238E27FC236}">
                <a16:creationId xmlns:a16="http://schemas.microsoft.com/office/drawing/2014/main" id="{9ECBF3FB-F21D-084A-8CBB-193DB98CE794}"/>
              </a:ext>
            </a:extLst>
          </p:cNvPr>
          <p:cNvPicPr>
            <a:picLocks noChangeAspect="1"/>
          </p:cNvPicPr>
          <p:nvPr/>
        </p:nvPicPr>
        <p:blipFill>
          <a:blip r:embed="rId4"/>
          <a:stretch>
            <a:fillRect/>
          </a:stretch>
        </p:blipFill>
        <p:spPr>
          <a:xfrm>
            <a:off x="5213528" y="1089314"/>
            <a:ext cx="3549569" cy="2608242"/>
          </a:xfrm>
          <a:prstGeom prst="rect">
            <a:avLst/>
          </a:prstGeom>
        </p:spPr>
      </p:pic>
      <p:pic>
        <p:nvPicPr>
          <p:cNvPr id="15" name="Picture 14">
            <a:extLst>
              <a:ext uri="{FF2B5EF4-FFF2-40B4-BE49-F238E27FC236}">
                <a16:creationId xmlns:a16="http://schemas.microsoft.com/office/drawing/2014/main" id="{F1B68BC7-9EF6-DB46-8A27-46F34F975167}"/>
              </a:ext>
            </a:extLst>
          </p:cNvPr>
          <p:cNvPicPr>
            <a:picLocks noChangeAspect="1"/>
          </p:cNvPicPr>
          <p:nvPr/>
        </p:nvPicPr>
        <p:blipFill>
          <a:blip r:embed="rId5"/>
          <a:stretch>
            <a:fillRect/>
          </a:stretch>
        </p:blipFill>
        <p:spPr>
          <a:xfrm>
            <a:off x="5353141" y="3830090"/>
            <a:ext cx="2767750" cy="2689510"/>
          </a:xfrm>
          <a:prstGeom prst="rect">
            <a:avLst/>
          </a:prstGeom>
        </p:spPr>
      </p:pic>
    </p:spTree>
    <p:extLst>
      <p:ext uri="{BB962C8B-B14F-4D97-AF65-F5344CB8AC3E}">
        <p14:creationId xmlns:p14="http://schemas.microsoft.com/office/powerpoint/2010/main" val="3814393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SM measurements</a:t>
            </a:r>
          </a:p>
        </p:txBody>
      </p:sp>
      <p:sp>
        <p:nvSpPr>
          <p:cNvPr id="3" name="Slide Number Placeholder 2">
            <a:extLst>
              <a:ext uri="{FF2B5EF4-FFF2-40B4-BE49-F238E27FC236}">
                <a16:creationId xmlns:a16="http://schemas.microsoft.com/office/drawing/2014/main" id="{34622DF0-9F80-504D-9E7C-E23EDA9A37E7}"/>
              </a:ext>
            </a:extLst>
          </p:cNvPr>
          <p:cNvSpPr>
            <a:spLocks noGrp="1"/>
          </p:cNvSpPr>
          <p:nvPr>
            <p:ph type="sldNum" sz="quarter" idx="12"/>
          </p:nvPr>
        </p:nvSpPr>
        <p:spPr/>
        <p:txBody>
          <a:bodyPr/>
          <a:lstStyle/>
          <a:p>
            <a:fld id="{D7F80D46-5143-2240-826D-BEEE171844D3}" type="slidenum">
              <a:rPr lang="en-US" smtClean="0"/>
              <a:pPr/>
              <a:t>48</a:t>
            </a:fld>
            <a:endParaRPr lang="en-US"/>
          </a:p>
        </p:txBody>
      </p:sp>
      <p:pic>
        <p:nvPicPr>
          <p:cNvPr id="10" name="Picture 9">
            <a:extLst>
              <a:ext uri="{FF2B5EF4-FFF2-40B4-BE49-F238E27FC236}">
                <a16:creationId xmlns:a16="http://schemas.microsoft.com/office/drawing/2014/main" id="{1D6B656F-A8EC-3741-BB1D-103E12C99A91}"/>
              </a:ext>
            </a:extLst>
          </p:cNvPr>
          <p:cNvPicPr>
            <a:picLocks noChangeAspect="1"/>
          </p:cNvPicPr>
          <p:nvPr/>
        </p:nvPicPr>
        <p:blipFill>
          <a:blip r:embed="rId3"/>
          <a:stretch>
            <a:fillRect/>
          </a:stretch>
        </p:blipFill>
        <p:spPr>
          <a:xfrm>
            <a:off x="546249" y="1465805"/>
            <a:ext cx="6946001" cy="5179926"/>
          </a:xfrm>
          <a:prstGeom prst="rect">
            <a:avLst/>
          </a:prstGeom>
        </p:spPr>
      </p:pic>
      <p:sp>
        <p:nvSpPr>
          <p:cNvPr id="15" name="TextBox 14">
            <a:extLst>
              <a:ext uri="{FF2B5EF4-FFF2-40B4-BE49-F238E27FC236}">
                <a16:creationId xmlns:a16="http://schemas.microsoft.com/office/drawing/2014/main" id="{E6E128EE-D674-C24D-8CFF-8EA8ED39E4E3}"/>
              </a:ext>
            </a:extLst>
          </p:cNvPr>
          <p:cNvSpPr txBox="1"/>
          <p:nvPr/>
        </p:nvSpPr>
        <p:spPr>
          <a:xfrm>
            <a:off x="595236" y="1023547"/>
            <a:ext cx="9001505" cy="377411"/>
          </a:xfrm>
          <a:prstGeom prst="rect">
            <a:avLst/>
          </a:prstGeom>
          <a:noFill/>
        </p:spPr>
        <p:txBody>
          <a:bodyPr wrap="square" rtlCol="0">
            <a:spAutoFit/>
          </a:bodyPr>
          <a:lstStyle/>
          <a:p>
            <a:pPr>
              <a:lnSpc>
                <a:spcPct val="120000"/>
              </a:lnSpc>
            </a:pPr>
            <a:r>
              <a:rPr lang="en-US" sz="1400" dirty="0">
                <a:latin typeface="Arial" panose="020B0604020202020204" pitchFamily="34" charset="0"/>
                <a:cs typeface="Arial" panose="020B0604020202020204" pitchFamily="34" charset="0"/>
              </a:rPr>
              <a:t>… providing insight into </a:t>
            </a:r>
            <a:r>
              <a:rPr lang="en-US" sz="1400" dirty="0" err="1">
                <a:latin typeface="Arial" panose="020B0604020202020204" pitchFamily="34" charset="0"/>
                <a:cs typeface="Arial" panose="020B0604020202020204" pitchFamily="34" charset="0"/>
              </a:rPr>
              <a:t>pQCD</a:t>
            </a:r>
            <a:r>
              <a:rPr lang="en-US" sz="1400" dirty="0">
                <a:latin typeface="Arial" panose="020B0604020202020204" pitchFamily="34" charset="0"/>
                <a:cs typeface="Arial" panose="020B0604020202020204" pitchFamily="34" charset="0"/>
              </a:rPr>
              <a:t>, </a:t>
            </a:r>
            <a:r>
              <a:rPr lang="en-US" sz="1700" b="1" dirty="0">
                <a:solidFill>
                  <a:srgbClr val="FF0000"/>
                </a:solidFill>
                <a:latin typeface="Arial" panose="020B0604020202020204" pitchFamily="34" charset="0"/>
                <a:cs typeface="Arial" panose="020B0604020202020204" pitchFamily="34" charset="0"/>
              </a:rPr>
              <a:t>proton structure (pdfs)</a:t>
            </a:r>
            <a:r>
              <a:rPr lang="en-US" sz="1400" dirty="0">
                <a:latin typeface="Arial" panose="020B0604020202020204" pitchFamily="34" charset="0"/>
                <a:cs typeface="Arial" panose="020B0604020202020204" pitchFamily="34" charset="0"/>
              </a:rPr>
              <a:t>, non-pert. effects, and other SM parameters</a:t>
            </a:r>
          </a:p>
        </p:txBody>
      </p:sp>
      <p:sp>
        <p:nvSpPr>
          <p:cNvPr id="16" name="Rectangle 15">
            <a:extLst>
              <a:ext uri="{FF2B5EF4-FFF2-40B4-BE49-F238E27FC236}">
                <a16:creationId xmlns:a16="http://schemas.microsoft.com/office/drawing/2014/main" id="{2C5AB3FA-F30B-9241-9DC1-79A1EC9CB587}"/>
              </a:ext>
            </a:extLst>
          </p:cNvPr>
          <p:cNvSpPr/>
          <p:nvPr/>
        </p:nvSpPr>
        <p:spPr>
          <a:xfrm>
            <a:off x="3788227" y="2938649"/>
            <a:ext cx="1191988" cy="676211"/>
          </a:xfrm>
          <a:prstGeom prst="rect">
            <a:avLst/>
          </a:prstGeom>
          <a:solidFill>
            <a:schemeClr val="bg1"/>
          </a:solidFill>
          <a:ln>
            <a:solidFill>
              <a:srgbClr val="FF0000"/>
            </a:solidFill>
          </a:ln>
        </p:spPr>
        <p:txBody>
          <a:bodyPr wrap="square">
            <a:spAutoFit/>
          </a:bodyPr>
          <a:lstStyle/>
          <a:p>
            <a:pPr algn="r">
              <a:lnSpc>
                <a:spcPct val="120000"/>
              </a:lnSpc>
            </a:pPr>
            <a:r>
              <a:rPr lang="en-US" dirty="0">
                <a:solidFill>
                  <a:srgbClr val="FF0000"/>
                </a:solidFill>
                <a:latin typeface="Arial" panose="020B0604020202020204" pitchFamily="34" charset="0"/>
                <a:ea typeface="Tahoma" charset="0"/>
                <a:cs typeface="Arial" panose="020B0604020202020204" pitchFamily="34" charset="0"/>
              </a:rPr>
              <a:t>status: </a:t>
            </a:r>
            <a:r>
              <a:rPr lang="en-US" sz="1500" dirty="0">
                <a:solidFill>
                  <a:srgbClr val="FF0000"/>
                </a:solidFill>
                <a:latin typeface="Arial" panose="020B0604020202020204" pitchFamily="34" charset="0"/>
                <a:ea typeface="Tahoma" charset="0"/>
                <a:cs typeface="Arial" panose="020B0604020202020204" pitchFamily="34" charset="0"/>
              </a:rPr>
              <a:t>March 2018</a:t>
            </a:r>
            <a:endParaRPr lang="en-US" sz="1500" dirty="0">
              <a:latin typeface="Arial" panose="020B0604020202020204" pitchFamily="34" charset="0"/>
              <a:ea typeface="Tahoma" charset="0"/>
              <a:cs typeface="Arial" panose="020B0604020202020204" pitchFamily="34" charset="0"/>
            </a:endParaRPr>
          </a:p>
        </p:txBody>
      </p:sp>
      <p:sp>
        <p:nvSpPr>
          <p:cNvPr id="17" name="TextBox 16">
            <a:extLst>
              <a:ext uri="{FF2B5EF4-FFF2-40B4-BE49-F238E27FC236}">
                <a16:creationId xmlns:a16="http://schemas.microsoft.com/office/drawing/2014/main" id="{8912EEBA-8E90-6D47-A0DF-E05FF215FA43}"/>
              </a:ext>
            </a:extLst>
          </p:cNvPr>
          <p:cNvSpPr txBox="1"/>
          <p:nvPr/>
        </p:nvSpPr>
        <p:spPr>
          <a:xfrm>
            <a:off x="7613506" y="1754266"/>
            <a:ext cx="1355908" cy="3708131"/>
          </a:xfrm>
          <a:prstGeom prst="rect">
            <a:avLst/>
          </a:prstGeom>
          <a:noFill/>
        </p:spPr>
        <p:txBody>
          <a:bodyPr wrap="square" rtlCol="0">
            <a:spAutoFit/>
          </a:bodyPr>
          <a:lstStyle/>
          <a:p>
            <a:pPr algn="r">
              <a:lnSpc>
                <a:spcPct val="120000"/>
              </a:lnSpc>
            </a:pPr>
            <a:r>
              <a:rPr lang="en-US" sz="1300" dirty="0">
                <a:latin typeface="Arial" panose="020B0604020202020204" pitchFamily="34" charset="0"/>
                <a:cs typeface="Arial" panose="020B0604020202020204" pitchFamily="34" charset="0"/>
              </a:rPr>
              <a:t>extraordinary agreement between </a:t>
            </a:r>
            <a:r>
              <a:rPr lang="en-US" sz="1300" b="1" dirty="0">
                <a:latin typeface="Arial" panose="020B0604020202020204" pitchFamily="34" charset="0"/>
                <a:cs typeface="Arial" panose="020B0604020202020204" pitchFamily="34" charset="0"/>
              </a:rPr>
              <a:t>data</a:t>
            </a:r>
            <a:r>
              <a:rPr lang="en-US" sz="1300" dirty="0">
                <a:latin typeface="Arial" panose="020B0604020202020204" pitchFamily="34" charset="0"/>
                <a:cs typeface="Arial" panose="020B0604020202020204" pitchFamily="34" charset="0"/>
              </a:rPr>
              <a:t> and </a:t>
            </a:r>
            <a:r>
              <a:rPr lang="en-US" sz="1300" b="1" dirty="0">
                <a:latin typeface="Arial" panose="020B0604020202020204" pitchFamily="34" charset="0"/>
                <a:cs typeface="Arial" panose="020B0604020202020204" pitchFamily="34" charset="0"/>
              </a:rPr>
              <a:t>SM predictions</a:t>
            </a:r>
          </a:p>
          <a:p>
            <a:pPr algn="r">
              <a:lnSpc>
                <a:spcPct val="120000"/>
              </a:lnSpc>
            </a:pPr>
            <a:endParaRPr lang="en-US" sz="1300" b="1" dirty="0">
              <a:latin typeface="Arial" panose="020B0604020202020204" pitchFamily="34" charset="0"/>
              <a:cs typeface="Arial" panose="020B0604020202020204" pitchFamily="34" charset="0"/>
            </a:endParaRPr>
          </a:p>
          <a:p>
            <a:pPr algn="r">
              <a:lnSpc>
                <a:spcPct val="120000"/>
              </a:lnSpc>
            </a:pPr>
            <a:r>
              <a:rPr lang="en-US" sz="1400" b="1" dirty="0">
                <a:solidFill>
                  <a:srgbClr val="FF0000"/>
                </a:solidFill>
                <a:latin typeface="Arial" panose="020B0604020202020204" pitchFamily="34" charset="0"/>
                <a:cs typeface="Arial" panose="020B0604020202020204" pitchFamily="34" charset="0"/>
              </a:rPr>
              <a:t>pdf uncertainties </a:t>
            </a:r>
            <a:r>
              <a:rPr lang="en-US" sz="1300" dirty="0">
                <a:solidFill>
                  <a:srgbClr val="FF0000"/>
                </a:solidFill>
                <a:latin typeface="Arial" panose="020B0604020202020204" pitchFamily="34" charset="0"/>
                <a:cs typeface="Arial" panose="020B0604020202020204" pitchFamily="34" charset="0"/>
              </a:rPr>
              <a:t>are (or are soon becoming) </a:t>
            </a:r>
            <a:r>
              <a:rPr lang="en-US" sz="1300" b="1" dirty="0">
                <a:solidFill>
                  <a:srgbClr val="FF0000"/>
                </a:solidFill>
                <a:latin typeface="Arial" panose="020B0604020202020204" pitchFamily="34" charset="0"/>
                <a:cs typeface="Arial" panose="020B0604020202020204" pitchFamily="34" charset="0"/>
              </a:rPr>
              <a:t>dominant source </a:t>
            </a:r>
            <a:r>
              <a:rPr lang="en-US" sz="1300" dirty="0">
                <a:solidFill>
                  <a:srgbClr val="FF0000"/>
                </a:solidFill>
                <a:latin typeface="Arial" panose="020B0604020202020204" pitchFamily="34" charset="0"/>
                <a:cs typeface="Arial" panose="020B0604020202020204" pitchFamily="34" charset="0"/>
              </a:rPr>
              <a:t>on many key measurements </a:t>
            </a:r>
          </a:p>
        </p:txBody>
      </p:sp>
    </p:spTree>
    <p:extLst>
      <p:ext uri="{BB962C8B-B14F-4D97-AF65-F5344CB8AC3E}">
        <p14:creationId xmlns:p14="http://schemas.microsoft.com/office/powerpoint/2010/main" val="49855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32536" y="1191794"/>
            <a:ext cx="4090253" cy="1100138"/>
            <a:chOff x="246509" y="2281384"/>
            <a:chExt cx="4090253" cy="1100138"/>
          </a:xfrm>
        </p:grpSpPr>
        <p:pic>
          <p:nvPicPr>
            <p:cNvPr id="21" name="Picture 2" descr="http://blogs.uslhc.us/wp-content/uploads/2010/02/eepp-1024x228.png"/>
            <p:cNvPicPr>
              <a:picLocks noChangeAspect="1" noChangeArrowheads="1"/>
            </p:cNvPicPr>
            <p:nvPr/>
          </p:nvPicPr>
          <p:blipFill rotWithShape="1">
            <a:blip r:embed="rId3">
              <a:extLst>
                <a:ext uri="{28A0092B-C50C-407E-A947-70E740481C1C}">
                  <a14:useLocalDpi xmlns:a14="http://schemas.microsoft.com/office/drawing/2010/main" val="0"/>
                </a:ext>
              </a:extLst>
            </a:blip>
            <a:srcRect r="46979"/>
            <a:stretch/>
          </p:blipFill>
          <p:spPr bwMode="auto">
            <a:xfrm>
              <a:off x="655178" y="2281384"/>
              <a:ext cx="2626860" cy="1100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91917" y="2284683"/>
              <a:ext cx="1158293" cy="369332"/>
            </a:xfrm>
            <a:prstGeom prst="rect">
              <a:avLst/>
            </a:prstGeom>
            <a:noFill/>
          </p:spPr>
          <p:txBody>
            <a:bodyPr wrap="square" rtlCol="0">
              <a:spAutoFit/>
            </a:bodyPr>
            <a:lstStyle/>
            <a:p>
              <a:r>
                <a:rPr lang="en-US" i="1" dirty="0">
                  <a:latin typeface="Palatino" charset="0"/>
                  <a:ea typeface="Palatino" charset="0"/>
                  <a:cs typeface="Palatino" charset="0"/>
                </a:rPr>
                <a:t>Z/</a:t>
              </a:r>
              <a:r>
                <a:rPr lang="en-US" i="1" dirty="0" err="1">
                  <a:latin typeface="Palatino" charset="0"/>
                  <a:ea typeface="Palatino" charset="0"/>
                  <a:cs typeface="Palatino" charset="0"/>
                </a:rPr>
                <a:t>γ</a:t>
              </a:r>
              <a:r>
                <a:rPr lang="en-US" i="1" dirty="0">
                  <a:latin typeface="Palatino" charset="0"/>
                  <a:ea typeface="Palatino" charset="0"/>
                  <a:cs typeface="Palatino" charset="0"/>
                </a:rPr>
                <a:t>* (W)</a:t>
              </a:r>
            </a:p>
          </p:txBody>
        </p:sp>
        <p:sp>
          <p:nvSpPr>
            <p:cNvPr id="27" name="TextBox 26"/>
            <p:cNvSpPr txBox="1"/>
            <p:nvPr/>
          </p:nvSpPr>
          <p:spPr>
            <a:xfrm>
              <a:off x="3178469" y="2373672"/>
              <a:ext cx="1158293" cy="369332"/>
            </a:xfrm>
            <a:prstGeom prst="rect">
              <a:avLst/>
            </a:prstGeom>
            <a:noFill/>
          </p:spPr>
          <p:txBody>
            <a:bodyPr wrap="square" rtlCol="0">
              <a:spAutoFit/>
            </a:bodyPr>
            <a:lstStyle/>
            <a:p>
              <a:r>
                <a:rPr lang="en-US" i="1" dirty="0">
                  <a:latin typeface="Palatino" charset="0"/>
                  <a:ea typeface="Palatino" charset="0"/>
                  <a:cs typeface="Palatino" charset="0"/>
                </a:rPr>
                <a:t>l</a:t>
              </a:r>
              <a:r>
                <a:rPr lang="en-US" i="1">
                  <a:latin typeface="Palatino" charset="0"/>
                  <a:ea typeface="Palatino" charset="0"/>
                  <a:cs typeface="Palatino" charset="0"/>
                </a:rPr>
                <a:t> </a:t>
              </a:r>
              <a:r>
                <a:rPr lang="en-US" i="1" dirty="0">
                  <a:latin typeface="Palatino" charset="0"/>
                  <a:ea typeface="Palatino" charset="0"/>
                  <a:cs typeface="Palatino" charset="0"/>
                </a:rPr>
                <a:t>(</a:t>
              </a:r>
              <a:r>
                <a:rPr lang="en-US" i="1" dirty="0" err="1">
                  <a:latin typeface="Palatino" charset="0"/>
                  <a:ea typeface="Palatino" charset="0"/>
                  <a:cs typeface="Palatino" charset="0"/>
                </a:rPr>
                <a:t>ν</a:t>
              </a:r>
              <a:r>
                <a:rPr lang="en-US" i="1" dirty="0">
                  <a:latin typeface="Palatino" charset="0"/>
                  <a:ea typeface="Palatino" charset="0"/>
                  <a:cs typeface="Palatino" charset="0"/>
                </a:rPr>
                <a:t>)</a:t>
              </a:r>
            </a:p>
          </p:txBody>
        </p:sp>
        <p:sp>
          <p:nvSpPr>
            <p:cNvPr id="28" name="TextBox 27"/>
            <p:cNvSpPr txBox="1"/>
            <p:nvPr/>
          </p:nvSpPr>
          <p:spPr>
            <a:xfrm>
              <a:off x="3143700" y="2948528"/>
              <a:ext cx="1158293" cy="369332"/>
            </a:xfrm>
            <a:prstGeom prst="rect">
              <a:avLst/>
            </a:prstGeom>
            <a:noFill/>
          </p:spPr>
          <p:txBody>
            <a:bodyPr wrap="square" rtlCol="0">
              <a:spAutoFit/>
            </a:bodyPr>
            <a:lstStyle/>
            <a:p>
              <a:r>
                <a:rPr lang="en-US" i="1" dirty="0">
                  <a:latin typeface="Palatino" charset="0"/>
                  <a:ea typeface="Palatino" charset="0"/>
                  <a:cs typeface="Palatino" charset="0"/>
                </a:rPr>
                <a:t>l </a:t>
              </a:r>
            </a:p>
          </p:txBody>
        </p:sp>
        <p:sp>
          <p:nvSpPr>
            <p:cNvPr id="29" name="TextBox 28"/>
            <p:cNvSpPr txBox="1"/>
            <p:nvPr/>
          </p:nvSpPr>
          <p:spPr>
            <a:xfrm>
              <a:off x="246509" y="2373672"/>
              <a:ext cx="1158293" cy="369332"/>
            </a:xfrm>
            <a:prstGeom prst="rect">
              <a:avLst/>
            </a:prstGeom>
            <a:noFill/>
          </p:spPr>
          <p:txBody>
            <a:bodyPr wrap="square" rtlCol="0">
              <a:spAutoFit/>
            </a:bodyPr>
            <a:lstStyle/>
            <a:p>
              <a:r>
                <a:rPr lang="en-US" i="1">
                  <a:latin typeface="Palatino" charset="0"/>
                  <a:ea typeface="Palatino" charset="0"/>
                  <a:cs typeface="Palatino" charset="0"/>
                </a:rPr>
                <a:t>q (’)</a:t>
              </a:r>
              <a:endParaRPr lang="en-US" i="1" dirty="0">
                <a:latin typeface="Palatino" charset="0"/>
                <a:ea typeface="Palatino" charset="0"/>
                <a:cs typeface="Palatino" charset="0"/>
              </a:endParaRPr>
            </a:p>
          </p:txBody>
        </p:sp>
        <p:sp>
          <p:nvSpPr>
            <p:cNvPr id="30" name="TextBox 29"/>
            <p:cNvSpPr txBox="1"/>
            <p:nvPr/>
          </p:nvSpPr>
          <p:spPr>
            <a:xfrm>
              <a:off x="459982" y="2886536"/>
              <a:ext cx="514374" cy="369332"/>
            </a:xfrm>
            <a:prstGeom prst="rect">
              <a:avLst/>
            </a:prstGeom>
            <a:noFill/>
          </p:spPr>
          <p:txBody>
            <a:bodyPr wrap="square" rtlCol="0">
              <a:spAutoFit/>
            </a:bodyPr>
            <a:lstStyle/>
            <a:p>
              <a:r>
                <a:rPr lang="en-US" i="1">
                  <a:latin typeface="Palatino" charset="0"/>
                  <a:ea typeface="Palatino" charset="0"/>
                  <a:cs typeface="Palatino" charset="0"/>
                </a:rPr>
                <a:t>q</a:t>
              </a:r>
              <a:endParaRPr lang="en-US" i="1" dirty="0">
                <a:latin typeface="Palatino" charset="0"/>
                <a:ea typeface="Palatino" charset="0"/>
                <a:cs typeface="Palatino" charset="0"/>
              </a:endParaRPr>
            </a:p>
          </p:txBody>
        </p:sp>
      </p:grpSp>
      <p:sp>
        <p:nvSpPr>
          <p:cNvPr id="14" name="Rectangle 13"/>
          <p:cNvSpPr/>
          <p:nvPr/>
        </p:nvSpPr>
        <p:spPr>
          <a:xfrm>
            <a:off x="7467600" y="2124802"/>
            <a:ext cx="114299" cy="364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12" y="2531596"/>
            <a:ext cx="4720193" cy="3071872"/>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r="47729"/>
          <a:stretch/>
        </p:blipFill>
        <p:spPr>
          <a:xfrm>
            <a:off x="5638655" y="2512746"/>
            <a:ext cx="2631959" cy="3276878"/>
          </a:xfrm>
          <a:prstGeom prst="rect">
            <a:avLst/>
          </a:prstGeom>
        </p:spPr>
      </p:pic>
      <p:sp>
        <p:nvSpPr>
          <p:cNvPr id="12" name="Rectangle 11"/>
          <p:cNvSpPr/>
          <p:nvPr/>
        </p:nvSpPr>
        <p:spPr>
          <a:xfrm>
            <a:off x="8152914" y="2642718"/>
            <a:ext cx="149914" cy="45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336" y="1165629"/>
            <a:ext cx="4774845" cy="1152623"/>
          </a:xfrm>
          <a:prstGeom prst="rect">
            <a:avLst/>
          </a:prstGeom>
          <a:noFill/>
        </p:spPr>
        <p:txBody>
          <a:bodyPr wrap="square" rtlCol="0">
            <a:spAutoFit/>
          </a:bodyPr>
          <a:lstStyle/>
          <a:p>
            <a:pPr marL="800100" lvl="1" indent="-342900">
              <a:lnSpc>
                <a:spcPct val="130000"/>
              </a:lnSpc>
              <a:buFont typeface="Arial" charset="0"/>
              <a:buChar char="•"/>
            </a:pPr>
            <a:r>
              <a:rPr lang="en-US" sz="2000" dirty="0">
                <a:latin typeface="Arial" panose="020B0604020202020204" pitchFamily="34" charset="0"/>
                <a:ea typeface="Tahoma" charset="0"/>
                <a:cs typeface="Arial" panose="020B0604020202020204" pitchFamily="34" charset="0"/>
              </a:rPr>
              <a:t>sensitivity to light quarks (u,</a:t>
            </a:r>
            <a:r>
              <a:rPr lang="en-US" sz="1000" dirty="0">
                <a:latin typeface="Arial" panose="020B0604020202020204" pitchFamily="34" charset="0"/>
                <a:ea typeface="Tahoma" charset="0"/>
                <a:cs typeface="Arial" panose="020B0604020202020204" pitchFamily="34" charset="0"/>
              </a:rPr>
              <a:t> </a:t>
            </a:r>
            <a:r>
              <a:rPr lang="en-US" sz="2000" dirty="0">
                <a:latin typeface="Arial" panose="020B0604020202020204" pitchFamily="34" charset="0"/>
                <a:ea typeface="Tahoma" charset="0"/>
                <a:cs typeface="Arial" panose="020B0604020202020204" pitchFamily="34" charset="0"/>
              </a:rPr>
              <a:t>d,</a:t>
            </a:r>
            <a:r>
              <a:rPr lang="en-US" sz="1000" dirty="0">
                <a:latin typeface="Arial" panose="020B0604020202020204" pitchFamily="34" charset="0"/>
                <a:ea typeface="Tahoma" charset="0"/>
                <a:cs typeface="Arial" panose="020B0604020202020204" pitchFamily="34" charset="0"/>
              </a:rPr>
              <a:t> </a:t>
            </a:r>
            <a:r>
              <a:rPr lang="en-US" sz="2000" dirty="0">
                <a:latin typeface="Arial" panose="020B0604020202020204" pitchFamily="34" charset="0"/>
                <a:ea typeface="Tahoma" charset="0"/>
                <a:cs typeface="Arial" panose="020B0604020202020204" pitchFamily="34" charset="0"/>
              </a:rPr>
              <a:t>s)</a:t>
            </a:r>
            <a:endParaRPr lang="en-US" dirty="0">
              <a:solidFill>
                <a:srgbClr val="0633C0"/>
              </a:solidFill>
              <a:latin typeface="Arial" panose="020B0604020202020204" pitchFamily="34" charset="0"/>
              <a:ea typeface="Tahoma" charset="0"/>
              <a:cs typeface="Arial" panose="020B0604020202020204" pitchFamily="34" charset="0"/>
            </a:endParaRPr>
          </a:p>
          <a:p>
            <a:pPr marL="800100" lvl="1" indent="-342900">
              <a:lnSpc>
                <a:spcPct val="130000"/>
              </a:lnSpc>
              <a:buFont typeface="Arial" charset="0"/>
              <a:buChar char="•"/>
            </a:pPr>
            <a:r>
              <a:rPr lang="en-US" sz="1650" dirty="0">
                <a:solidFill>
                  <a:srgbClr val="0633C0"/>
                </a:solidFill>
                <a:latin typeface="Arial" panose="020B0604020202020204" pitchFamily="34" charset="0"/>
                <a:ea typeface="Tahoma" charset="0"/>
                <a:cs typeface="Arial" panose="020B0604020202020204" pitchFamily="34" charset="0"/>
              </a:rPr>
              <a:t>different quark combinations contribute  to each process; </a:t>
            </a:r>
            <a:r>
              <a:rPr lang="en-US" sz="1650" b="1" dirty="0" err="1">
                <a:solidFill>
                  <a:srgbClr val="0633C0"/>
                </a:solidFill>
                <a:latin typeface="Arial" panose="020B0604020202020204" pitchFamily="34" charset="0"/>
                <a:ea typeface="Tahoma" charset="0"/>
                <a:cs typeface="Arial" panose="020B0604020202020204" pitchFamily="34" charset="0"/>
              </a:rPr>
              <a:t>flavour</a:t>
            </a:r>
            <a:r>
              <a:rPr lang="en-US" sz="1650" b="1" dirty="0">
                <a:solidFill>
                  <a:srgbClr val="0633C0"/>
                </a:solidFill>
                <a:latin typeface="Arial" panose="020B0604020202020204" pitchFamily="34" charset="0"/>
                <a:ea typeface="Tahoma" charset="0"/>
                <a:cs typeface="Arial" panose="020B0604020202020204" pitchFamily="34" charset="0"/>
              </a:rPr>
              <a:t> separation </a:t>
            </a:r>
          </a:p>
        </p:txBody>
      </p:sp>
      <p:sp>
        <p:nvSpPr>
          <p:cNvPr id="20" name="TextBox 19"/>
          <p:cNvSpPr txBox="1"/>
          <p:nvPr/>
        </p:nvSpPr>
        <p:spPr>
          <a:xfrm>
            <a:off x="469361" y="5694154"/>
            <a:ext cx="8461360" cy="414922"/>
          </a:xfrm>
          <a:prstGeom prst="rect">
            <a:avLst/>
          </a:prstGeom>
          <a:noFill/>
        </p:spPr>
        <p:txBody>
          <a:bodyPr wrap="square" rtlCol="0">
            <a:spAutoFit/>
          </a:bodyPr>
          <a:lstStyle/>
          <a:p>
            <a:pPr>
              <a:lnSpc>
                <a:spcPct val="130000"/>
              </a:lnSpc>
            </a:pPr>
            <a:r>
              <a:rPr lang="en-US" dirty="0">
                <a:latin typeface="Arial" panose="020B0604020202020204" pitchFamily="34" charset="0"/>
                <a:ea typeface="Tahoma" charset="0"/>
                <a:cs typeface="Arial" panose="020B0604020202020204" pitchFamily="34" charset="0"/>
              </a:rPr>
              <a:t>(</a:t>
            </a:r>
            <a:r>
              <a:rPr lang="en-US" sz="1400" dirty="0">
                <a:latin typeface="Arial" panose="020B0604020202020204" pitchFamily="34" charset="0"/>
                <a:ea typeface="Tahoma" charset="0"/>
                <a:cs typeface="Arial" panose="020B0604020202020204" pitchFamily="34" charset="0"/>
              </a:rPr>
              <a:t>accurate modelling of contribution from second-generation quarks essential for precision physics</a:t>
            </a:r>
            <a:r>
              <a:rPr lang="en-US" dirty="0">
                <a:latin typeface="Arial" panose="020B0604020202020204" pitchFamily="34" charset="0"/>
                <a:ea typeface="Tahoma" charset="0"/>
                <a:cs typeface="Arial" panose="020B0604020202020204" pitchFamily="34" charset="0"/>
              </a:rPr>
              <a:t>)</a:t>
            </a:r>
            <a:endParaRPr lang="en-US" b="1" dirty="0">
              <a:solidFill>
                <a:srgbClr val="0633C0"/>
              </a:solidFill>
              <a:latin typeface="Arial" panose="020B0604020202020204" pitchFamily="34" charset="0"/>
              <a:ea typeface="Tahoma" charset="0"/>
              <a:cs typeface="Arial" panose="020B0604020202020204" pitchFamily="34" charset="0"/>
            </a:endParaRPr>
          </a:p>
        </p:txBody>
      </p:sp>
      <p:sp>
        <p:nvSpPr>
          <p:cNvPr id="17" name="TextBox 16">
            <a:extLst>
              <a:ext uri="{FF2B5EF4-FFF2-40B4-BE49-F238E27FC236}">
                <a16:creationId xmlns:a16="http://schemas.microsoft.com/office/drawing/2014/main" id="{27C6DCE9-1DFD-AC48-A398-1EFD0D39A88A}"/>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W, Z</a:t>
            </a:r>
            <a:endParaRPr lang="en-US" sz="2000" dirty="0">
              <a:solidFill>
                <a:srgbClr val="FF0000"/>
              </a:solidFill>
              <a:latin typeface="Arial"/>
              <a:cs typeface="Arial"/>
            </a:endParaRPr>
          </a:p>
        </p:txBody>
      </p:sp>
      <p:sp>
        <p:nvSpPr>
          <p:cNvPr id="18" name="TextBox 17">
            <a:extLst>
              <a:ext uri="{FF2B5EF4-FFF2-40B4-BE49-F238E27FC236}">
                <a16:creationId xmlns:a16="http://schemas.microsoft.com/office/drawing/2014/main" id="{0FD631BD-FAB7-694C-AF95-F3D4B9BDC629}"/>
              </a:ext>
            </a:extLst>
          </p:cNvPr>
          <p:cNvSpPr txBox="1"/>
          <p:nvPr/>
        </p:nvSpPr>
        <p:spPr>
          <a:xfrm>
            <a:off x="469361" y="6223205"/>
            <a:ext cx="7988839" cy="361125"/>
          </a:xfrm>
          <a:prstGeom prst="rect">
            <a:avLst/>
          </a:prstGeom>
          <a:noFill/>
        </p:spPr>
        <p:txBody>
          <a:bodyPr wrap="square" rtlCol="0">
            <a:spAutoFit/>
          </a:bodyPr>
          <a:lstStyle/>
          <a:p>
            <a:pPr>
              <a:lnSpc>
                <a:spcPct val="130000"/>
              </a:lnSpc>
            </a:pPr>
            <a:r>
              <a:rPr lang="en-US" sz="1500" dirty="0">
                <a:latin typeface="Arial" panose="020B0604020202020204" pitchFamily="34" charset="0"/>
                <a:ea typeface="Tahoma" charset="0"/>
                <a:cs typeface="Arial" panose="020B0604020202020204" pitchFamily="34" charset="0"/>
              </a:rPr>
              <a:t>plots by S. </a:t>
            </a:r>
            <a:r>
              <a:rPr lang="en-US" sz="1500" dirty="0" err="1">
                <a:latin typeface="Arial" panose="020B0604020202020204" pitchFamily="34" charset="0"/>
                <a:ea typeface="Tahoma" charset="0"/>
                <a:cs typeface="Arial" panose="020B0604020202020204" pitchFamily="34" charset="0"/>
              </a:rPr>
              <a:t>Glazov</a:t>
            </a:r>
            <a:r>
              <a:rPr lang="en-US" sz="1500" dirty="0">
                <a:latin typeface="Arial" panose="020B0604020202020204" pitchFamily="34" charset="0"/>
                <a:ea typeface="Tahoma" charset="0"/>
                <a:cs typeface="Arial" panose="020B0604020202020204" pitchFamily="34" charset="0"/>
              </a:rPr>
              <a:t>, V. </a:t>
            </a:r>
            <a:r>
              <a:rPr lang="en-US" sz="1500" dirty="0" err="1">
                <a:latin typeface="Arial" panose="020B0604020202020204" pitchFamily="34" charset="0"/>
                <a:ea typeface="Tahoma" charset="0"/>
                <a:cs typeface="Arial" panose="020B0604020202020204" pitchFamily="34" charset="0"/>
              </a:rPr>
              <a:t>Radescu</a:t>
            </a:r>
            <a:endParaRPr lang="en-US" sz="1500" b="1" dirty="0">
              <a:solidFill>
                <a:srgbClr val="0633C0"/>
              </a:solidFill>
              <a:latin typeface="Arial" panose="020B0604020202020204" pitchFamily="34" charset="0"/>
              <a:ea typeface="Tahoma" charset="0"/>
              <a:cs typeface="Arial" panose="020B0604020202020204" pitchFamily="34" charset="0"/>
            </a:endParaRPr>
          </a:p>
        </p:txBody>
      </p:sp>
    </p:spTree>
    <p:extLst>
      <p:ext uri="{BB962C8B-B14F-4D97-AF65-F5344CB8AC3E}">
        <p14:creationId xmlns:p14="http://schemas.microsoft.com/office/powerpoint/2010/main" val="255976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32536" y="1110149"/>
            <a:ext cx="4090253" cy="1100138"/>
            <a:chOff x="246509" y="2281384"/>
            <a:chExt cx="4090253" cy="1100138"/>
          </a:xfrm>
        </p:grpSpPr>
        <p:pic>
          <p:nvPicPr>
            <p:cNvPr id="21" name="Picture 2" descr="http://blogs.uslhc.us/wp-content/uploads/2010/02/eepp-1024x228.png"/>
            <p:cNvPicPr>
              <a:picLocks noChangeAspect="1" noChangeArrowheads="1"/>
            </p:cNvPicPr>
            <p:nvPr/>
          </p:nvPicPr>
          <p:blipFill rotWithShape="1">
            <a:blip r:embed="rId3">
              <a:extLst>
                <a:ext uri="{28A0092B-C50C-407E-A947-70E740481C1C}">
                  <a14:useLocalDpi xmlns:a14="http://schemas.microsoft.com/office/drawing/2010/main" val="0"/>
                </a:ext>
              </a:extLst>
            </a:blip>
            <a:srcRect r="46979"/>
            <a:stretch/>
          </p:blipFill>
          <p:spPr bwMode="auto">
            <a:xfrm>
              <a:off x="655178" y="2281384"/>
              <a:ext cx="2626860" cy="1100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91917" y="2284683"/>
              <a:ext cx="1158293" cy="369332"/>
            </a:xfrm>
            <a:prstGeom prst="rect">
              <a:avLst/>
            </a:prstGeom>
            <a:noFill/>
          </p:spPr>
          <p:txBody>
            <a:bodyPr wrap="square" rtlCol="0">
              <a:spAutoFit/>
            </a:bodyPr>
            <a:lstStyle/>
            <a:p>
              <a:r>
                <a:rPr lang="en-US" i="1" dirty="0">
                  <a:latin typeface="Palatino" charset="0"/>
                  <a:ea typeface="Palatino" charset="0"/>
                  <a:cs typeface="Palatino" charset="0"/>
                </a:rPr>
                <a:t>Z/</a:t>
              </a:r>
              <a:r>
                <a:rPr lang="en-US" i="1" dirty="0" err="1">
                  <a:latin typeface="Palatino" charset="0"/>
                  <a:ea typeface="Palatino" charset="0"/>
                  <a:cs typeface="Palatino" charset="0"/>
                </a:rPr>
                <a:t>γ</a:t>
              </a:r>
              <a:r>
                <a:rPr lang="en-US" i="1" dirty="0">
                  <a:latin typeface="Palatino" charset="0"/>
                  <a:ea typeface="Palatino" charset="0"/>
                  <a:cs typeface="Palatino" charset="0"/>
                </a:rPr>
                <a:t>* (W)</a:t>
              </a:r>
            </a:p>
          </p:txBody>
        </p:sp>
        <p:sp>
          <p:nvSpPr>
            <p:cNvPr id="27" name="TextBox 26"/>
            <p:cNvSpPr txBox="1"/>
            <p:nvPr/>
          </p:nvSpPr>
          <p:spPr>
            <a:xfrm>
              <a:off x="3178469" y="2373672"/>
              <a:ext cx="1158293" cy="369332"/>
            </a:xfrm>
            <a:prstGeom prst="rect">
              <a:avLst/>
            </a:prstGeom>
            <a:noFill/>
          </p:spPr>
          <p:txBody>
            <a:bodyPr wrap="square" rtlCol="0">
              <a:spAutoFit/>
            </a:bodyPr>
            <a:lstStyle/>
            <a:p>
              <a:r>
                <a:rPr lang="en-US" i="1" dirty="0">
                  <a:latin typeface="Palatino" charset="0"/>
                  <a:ea typeface="Palatino" charset="0"/>
                  <a:cs typeface="Palatino" charset="0"/>
                </a:rPr>
                <a:t>l</a:t>
              </a:r>
              <a:r>
                <a:rPr lang="en-US" i="1">
                  <a:latin typeface="Palatino" charset="0"/>
                  <a:ea typeface="Palatino" charset="0"/>
                  <a:cs typeface="Palatino" charset="0"/>
                </a:rPr>
                <a:t> </a:t>
              </a:r>
              <a:r>
                <a:rPr lang="en-US" i="1" dirty="0">
                  <a:latin typeface="Palatino" charset="0"/>
                  <a:ea typeface="Palatino" charset="0"/>
                  <a:cs typeface="Palatino" charset="0"/>
                </a:rPr>
                <a:t>(</a:t>
              </a:r>
              <a:r>
                <a:rPr lang="en-US" i="1" dirty="0" err="1">
                  <a:latin typeface="Palatino" charset="0"/>
                  <a:ea typeface="Palatino" charset="0"/>
                  <a:cs typeface="Palatino" charset="0"/>
                </a:rPr>
                <a:t>ν</a:t>
              </a:r>
              <a:r>
                <a:rPr lang="en-US" i="1" dirty="0">
                  <a:latin typeface="Palatino" charset="0"/>
                  <a:ea typeface="Palatino" charset="0"/>
                  <a:cs typeface="Palatino" charset="0"/>
                </a:rPr>
                <a:t>)</a:t>
              </a:r>
            </a:p>
          </p:txBody>
        </p:sp>
        <p:sp>
          <p:nvSpPr>
            <p:cNvPr id="28" name="TextBox 27"/>
            <p:cNvSpPr txBox="1"/>
            <p:nvPr/>
          </p:nvSpPr>
          <p:spPr>
            <a:xfrm>
              <a:off x="3143700" y="2948528"/>
              <a:ext cx="1158293" cy="369332"/>
            </a:xfrm>
            <a:prstGeom prst="rect">
              <a:avLst/>
            </a:prstGeom>
            <a:noFill/>
          </p:spPr>
          <p:txBody>
            <a:bodyPr wrap="square" rtlCol="0">
              <a:spAutoFit/>
            </a:bodyPr>
            <a:lstStyle/>
            <a:p>
              <a:r>
                <a:rPr lang="en-US" i="1" dirty="0">
                  <a:latin typeface="Palatino" charset="0"/>
                  <a:ea typeface="Palatino" charset="0"/>
                  <a:cs typeface="Palatino" charset="0"/>
                </a:rPr>
                <a:t>l </a:t>
              </a:r>
            </a:p>
          </p:txBody>
        </p:sp>
        <p:sp>
          <p:nvSpPr>
            <p:cNvPr id="29" name="TextBox 28"/>
            <p:cNvSpPr txBox="1"/>
            <p:nvPr/>
          </p:nvSpPr>
          <p:spPr>
            <a:xfrm>
              <a:off x="246509" y="2373672"/>
              <a:ext cx="1158293" cy="369332"/>
            </a:xfrm>
            <a:prstGeom prst="rect">
              <a:avLst/>
            </a:prstGeom>
            <a:noFill/>
          </p:spPr>
          <p:txBody>
            <a:bodyPr wrap="square" rtlCol="0">
              <a:spAutoFit/>
            </a:bodyPr>
            <a:lstStyle/>
            <a:p>
              <a:r>
                <a:rPr lang="en-US" i="1">
                  <a:latin typeface="Palatino" charset="0"/>
                  <a:ea typeface="Palatino" charset="0"/>
                  <a:cs typeface="Palatino" charset="0"/>
                </a:rPr>
                <a:t>q (’)</a:t>
              </a:r>
              <a:endParaRPr lang="en-US" i="1" dirty="0">
                <a:latin typeface="Palatino" charset="0"/>
                <a:ea typeface="Palatino" charset="0"/>
                <a:cs typeface="Palatino" charset="0"/>
              </a:endParaRPr>
            </a:p>
          </p:txBody>
        </p:sp>
        <p:sp>
          <p:nvSpPr>
            <p:cNvPr id="30" name="TextBox 29"/>
            <p:cNvSpPr txBox="1"/>
            <p:nvPr/>
          </p:nvSpPr>
          <p:spPr>
            <a:xfrm>
              <a:off x="459982" y="2886536"/>
              <a:ext cx="514374" cy="369332"/>
            </a:xfrm>
            <a:prstGeom prst="rect">
              <a:avLst/>
            </a:prstGeom>
            <a:noFill/>
          </p:spPr>
          <p:txBody>
            <a:bodyPr wrap="square" rtlCol="0">
              <a:spAutoFit/>
            </a:bodyPr>
            <a:lstStyle/>
            <a:p>
              <a:r>
                <a:rPr lang="en-US" i="1">
                  <a:latin typeface="Palatino" charset="0"/>
                  <a:ea typeface="Palatino" charset="0"/>
                  <a:cs typeface="Palatino" charset="0"/>
                </a:rPr>
                <a:t>q</a:t>
              </a:r>
              <a:endParaRPr lang="en-US" i="1" dirty="0">
                <a:latin typeface="Palatino" charset="0"/>
                <a:ea typeface="Palatino" charset="0"/>
                <a:cs typeface="Palatino" charset="0"/>
              </a:endParaRPr>
            </a:p>
          </p:txBody>
        </p:sp>
      </p:grpSp>
      <p:sp>
        <p:nvSpPr>
          <p:cNvPr id="14" name="Rectangle 13"/>
          <p:cNvSpPr/>
          <p:nvPr/>
        </p:nvSpPr>
        <p:spPr>
          <a:xfrm>
            <a:off x="7467600" y="2124802"/>
            <a:ext cx="114299" cy="364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12" y="2449951"/>
            <a:ext cx="4720193" cy="3071872"/>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r="47729"/>
          <a:stretch/>
        </p:blipFill>
        <p:spPr>
          <a:xfrm>
            <a:off x="5638655" y="2431101"/>
            <a:ext cx="2631959" cy="3276878"/>
          </a:xfrm>
          <a:prstGeom prst="rect">
            <a:avLst/>
          </a:prstGeom>
        </p:spPr>
      </p:pic>
      <p:sp>
        <p:nvSpPr>
          <p:cNvPr id="12" name="Rectangle 11"/>
          <p:cNvSpPr/>
          <p:nvPr/>
        </p:nvSpPr>
        <p:spPr>
          <a:xfrm>
            <a:off x="8152914" y="2642718"/>
            <a:ext cx="149914" cy="45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336" y="1083984"/>
            <a:ext cx="4774845" cy="1152623"/>
          </a:xfrm>
          <a:prstGeom prst="rect">
            <a:avLst/>
          </a:prstGeom>
          <a:noFill/>
        </p:spPr>
        <p:txBody>
          <a:bodyPr wrap="square" rtlCol="0">
            <a:spAutoFit/>
          </a:bodyPr>
          <a:lstStyle/>
          <a:p>
            <a:pPr marL="800100" lvl="1" indent="-342900">
              <a:lnSpc>
                <a:spcPct val="130000"/>
              </a:lnSpc>
              <a:buFont typeface="Arial" charset="0"/>
              <a:buChar char="•"/>
            </a:pPr>
            <a:r>
              <a:rPr lang="en-US" sz="2000" dirty="0">
                <a:latin typeface="Arial" panose="020B0604020202020204" pitchFamily="34" charset="0"/>
                <a:ea typeface="Tahoma" charset="0"/>
                <a:cs typeface="Arial" panose="020B0604020202020204" pitchFamily="34" charset="0"/>
              </a:rPr>
              <a:t>sensitivity to light quarks (u,</a:t>
            </a:r>
            <a:r>
              <a:rPr lang="en-US" sz="1000" dirty="0">
                <a:latin typeface="Arial" panose="020B0604020202020204" pitchFamily="34" charset="0"/>
                <a:ea typeface="Tahoma" charset="0"/>
                <a:cs typeface="Arial" panose="020B0604020202020204" pitchFamily="34" charset="0"/>
              </a:rPr>
              <a:t> </a:t>
            </a:r>
            <a:r>
              <a:rPr lang="en-US" sz="2000" dirty="0">
                <a:latin typeface="Arial" panose="020B0604020202020204" pitchFamily="34" charset="0"/>
                <a:ea typeface="Tahoma" charset="0"/>
                <a:cs typeface="Arial" panose="020B0604020202020204" pitchFamily="34" charset="0"/>
              </a:rPr>
              <a:t>d,</a:t>
            </a:r>
            <a:r>
              <a:rPr lang="en-US" sz="1000" dirty="0">
                <a:latin typeface="Arial" panose="020B0604020202020204" pitchFamily="34" charset="0"/>
                <a:ea typeface="Tahoma" charset="0"/>
                <a:cs typeface="Arial" panose="020B0604020202020204" pitchFamily="34" charset="0"/>
              </a:rPr>
              <a:t> </a:t>
            </a:r>
            <a:r>
              <a:rPr lang="en-US" sz="2000" dirty="0">
                <a:latin typeface="Arial" panose="020B0604020202020204" pitchFamily="34" charset="0"/>
                <a:ea typeface="Tahoma" charset="0"/>
                <a:cs typeface="Arial" panose="020B0604020202020204" pitchFamily="34" charset="0"/>
              </a:rPr>
              <a:t>s)</a:t>
            </a:r>
            <a:endParaRPr lang="en-US" dirty="0">
              <a:solidFill>
                <a:srgbClr val="0633C0"/>
              </a:solidFill>
              <a:latin typeface="Arial" panose="020B0604020202020204" pitchFamily="34" charset="0"/>
              <a:ea typeface="Tahoma" charset="0"/>
              <a:cs typeface="Arial" panose="020B0604020202020204" pitchFamily="34" charset="0"/>
            </a:endParaRPr>
          </a:p>
          <a:p>
            <a:pPr marL="800100" lvl="1" indent="-342900">
              <a:lnSpc>
                <a:spcPct val="130000"/>
              </a:lnSpc>
              <a:buFont typeface="Arial" charset="0"/>
              <a:buChar char="•"/>
            </a:pPr>
            <a:r>
              <a:rPr lang="en-US" sz="1650" dirty="0">
                <a:solidFill>
                  <a:srgbClr val="0633C0"/>
                </a:solidFill>
                <a:latin typeface="Arial" panose="020B0604020202020204" pitchFamily="34" charset="0"/>
                <a:ea typeface="Tahoma" charset="0"/>
                <a:cs typeface="Arial" panose="020B0604020202020204" pitchFamily="34" charset="0"/>
              </a:rPr>
              <a:t>different quark combinations contribute  to each process; </a:t>
            </a:r>
            <a:r>
              <a:rPr lang="en-US" sz="1650" b="1" dirty="0" err="1">
                <a:solidFill>
                  <a:srgbClr val="0633C0"/>
                </a:solidFill>
                <a:latin typeface="Arial" panose="020B0604020202020204" pitchFamily="34" charset="0"/>
                <a:ea typeface="Tahoma" charset="0"/>
                <a:cs typeface="Arial" panose="020B0604020202020204" pitchFamily="34" charset="0"/>
              </a:rPr>
              <a:t>flavour</a:t>
            </a:r>
            <a:r>
              <a:rPr lang="en-US" sz="1650" b="1" dirty="0">
                <a:solidFill>
                  <a:srgbClr val="0633C0"/>
                </a:solidFill>
                <a:latin typeface="Arial" panose="020B0604020202020204" pitchFamily="34" charset="0"/>
                <a:ea typeface="Tahoma" charset="0"/>
                <a:cs typeface="Arial" panose="020B0604020202020204" pitchFamily="34" charset="0"/>
              </a:rPr>
              <a:t> separation </a:t>
            </a:r>
          </a:p>
        </p:txBody>
      </p:sp>
      <p:sp>
        <p:nvSpPr>
          <p:cNvPr id="20" name="TextBox 19"/>
          <p:cNvSpPr txBox="1"/>
          <p:nvPr/>
        </p:nvSpPr>
        <p:spPr>
          <a:xfrm>
            <a:off x="458473" y="6118622"/>
            <a:ext cx="8461360" cy="414922"/>
          </a:xfrm>
          <a:prstGeom prst="rect">
            <a:avLst/>
          </a:prstGeom>
          <a:noFill/>
        </p:spPr>
        <p:txBody>
          <a:bodyPr wrap="square" rtlCol="0">
            <a:spAutoFit/>
          </a:bodyPr>
          <a:lstStyle/>
          <a:p>
            <a:pPr>
              <a:lnSpc>
                <a:spcPct val="130000"/>
              </a:lnSpc>
            </a:pPr>
            <a:r>
              <a:rPr lang="en-US" dirty="0">
                <a:latin typeface="Arial" panose="020B0604020202020204" pitchFamily="34" charset="0"/>
                <a:ea typeface="Tahoma" charset="0"/>
                <a:cs typeface="Arial" panose="020B0604020202020204" pitchFamily="34" charset="0"/>
              </a:rPr>
              <a:t>(</a:t>
            </a:r>
            <a:r>
              <a:rPr lang="en-US" sz="1400" dirty="0">
                <a:latin typeface="Arial" panose="020B0604020202020204" pitchFamily="34" charset="0"/>
                <a:ea typeface="Tahoma" charset="0"/>
                <a:cs typeface="Arial" panose="020B0604020202020204" pitchFamily="34" charset="0"/>
              </a:rPr>
              <a:t>accurate modelling of contribution from second-generation quarks essential for precision physics</a:t>
            </a:r>
            <a:r>
              <a:rPr lang="en-US" dirty="0">
                <a:latin typeface="Arial" panose="020B0604020202020204" pitchFamily="34" charset="0"/>
                <a:ea typeface="Tahoma" charset="0"/>
                <a:cs typeface="Arial" panose="020B0604020202020204" pitchFamily="34" charset="0"/>
              </a:rPr>
              <a:t>)</a:t>
            </a:r>
            <a:endParaRPr lang="en-US" b="1" dirty="0">
              <a:solidFill>
                <a:srgbClr val="0633C0"/>
              </a:solidFill>
              <a:latin typeface="Arial" panose="020B0604020202020204" pitchFamily="34" charset="0"/>
              <a:ea typeface="Tahoma" charset="0"/>
              <a:cs typeface="Arial" panose="020B0604020202020204" pitchFamily="34" charset="0"/>
            </a:endParaRPr>
          </a:p>
        </p:txBody>
      </p:sp>
      <p:sp>
        <p:nvSpPr>
          <p:cNvPr id="17" name="TextBox 16">
            <a:extLst>
              <a:ext uri="{FF2B5EF4-FFF2-40B4-BE49-F238E27FC236}">
                <a16:creationId xmlns:a16="http://schemas.microsoft.com/office/drawing/2014/main" id="{27C6DCE9-1DFD-AC48-A398-1EFD0D39A88A}"/>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W, Z</a:t>
            </a:r>
            <a:endParaRPr lang="en-US" sz="2000" dirty="0">
              <a:solidFill>
                <a:srgbClr val="FF0000"/>
              </a:solidFill>
              <a:latin typeface="Arial"/>
              <a:cs typeface="Arial"/>
            </a:endParaRPr>
          </a:p>
        </p:txBody>
      </p:sp>
      <p:sp>
        <p:nvSpPr>
          <p:cNvPr id="18" name="TextBox 17">
            <a:extLst>
              <a:ext uri="{FF2B5EF4-FFF2-40B4-BE49-F238E27FC236}">
                <a16:creationId xmlns:a16="http://schemas.microsoft.com/office/drawing/2014/main" id="{0FD631BD-FAB7-694C-AF95-F3D4B9BDC629}"/>
              </a:ext>
            </a:extLst>
          </p:cNvPr>
          <p:cNvSpPr txBox="1"/>
          <p:nvPr/>
        </p:nvSpPr>
        <p:spPr>
          <a:xfrm>
            <a:off x="491131" y="5316520"/>
            <a:ext cx="7988839" cy="343235"/>
          </a:xfrm>
          <a:prstGeom prst="rect">
            <a:avLst/>
          </a:prstGeom>
          <a:noFill/>
        </p:spPr>
        <p:txBody>
          <a:bodyPr wrap="square" rtlCol="0">
            <a:spAutoFit/>
          </a:bodyPr>
          <a:lstStyle/>
          <a:p>
            <a:pPr>
              <a:lnSpc>
                <a:spcPct val="130000"/>
              </a:lnSpc>
            </a:pPr>
            <a:r>
              <a:rPr lang="en-US" sz="1400" dirty="0">
                <a:latin typeface="Arial" panose="020B0604020202020204" pitchFamily="34" charset="0"/>
                <a:ea typeface="Tahoma" charset="0"/>
                <a:cs typeface="Arial" panose="020B0604020202020204" pitchFamily="34" charset="0"/>
              </a:rPr>
              <a:t>plots by S. </a:t>
            </a:r>
            <a:r>
              <a:rPr lang="en-US" sz="1400" dirty="0" err="1">
                <a:latin typeface="Arial" panose="020B0604020202020204" pitchFamily="34" charset="0"/>
                <a:ea typeface="Tahoma" charset="0"/>
                <a:cs typeface="Arial" panose="020B0604020202020204" pitchFamily="34" charset="0"/>
              </a:rPr>
              <a:t>Glazov</a:t>
            </a:r>
            <a:r>
              <a:rPr lang="en-US" sz="1400" dirty="0">
                <a:latin typeface="Arial" panose="020B0604020202020204" pitchFamily="34" charset="0"/>
                <a:ea typeface="Tahoma" charset="0"/>
                <a:cs typeface="Arial" panose="020B0604020202020204" pitchFamily="34" charset="0"/>
              </a:rPr>
              <a:t>, V. </a:t>
            </a:r>
            <a:r>
              <a:rPr lang="en-US" sz="1400" dirty="0" err="1">
                <a:latin typeface="Arial" panose="020B0604020202020204" pitchFamily="34" charset="0"/>
                <a:ea typeface="Tahoma" charset="0"/>
                <a:cs typeface="Arial" panose="020B0604020202020204" pitchFamily="34" charset="0"/>
              </a:rPr>
              <a:t>Radescu</a:t>
            </a:r>
            <a:endParaRPr lang="en-US" sz="1400" b="1" dirty="0">
              <a:solidFill>
                <a:srgbClr val="0633C0"/>
              </a:solidFill>
              <a:latin typeface="Arial" panose="020B0604020202020204" pitchFamily="34" charset="0"/>
              <a:ea typeface="Tahoma" charset="0"/>
              <a:cs typeface="Arial" panose="020B0604020202020204" pitchFamily="34" charset="0"/>
            </a:endParaRPr>
          </a:p>
        </p:txBody>
      </p:sp>
      <p:sp>
        <p:nvSpPr>
          <p:cNvPr id="22" name="TextBox 21">
            <a:extLst>
              <a:ext uri="{FF2B5EF4-FFF2-40B4-BE49-F238E27FC236}">
                <a16:creationId xmlns:a16="http://schemas.microsoft.com/office/drawing/2014/main" id="{9318C970-2A9A-FB47-9040-4A8E6E4FFAD8}"/>
              </a:ext>
            </a:extLst>
          </p:cNvPr>
          <p:cNvSpPr txBox="1"/>
          <p:nvPr/>
        </p:nvSpPr>
        <p:spPr>
          <a:xfrm>
            <a:off x="491131" y="5813892"/>
            <a:ext cx="8864315" cy="397032"/>
          </a:xfrm>
          <a:prstGeom prst="rect">
            <a:avLst/>
          </a:prstGeom>
          <a:noFill/>
        </p:spPr>
        <p:txBody>
          <a:bodyPr wrap="square" rtlCol="0">
            <a:spAutoFit/>
          </a:bodyPr>
          <a:lstStyle/>
          <a:p>
            <a:pPr>
              <a:lnSpc>
                <a:spcPct val="130000"/>
              </a:lnSpc>
            </a:pPr>
            <a:r>
              <a:rPr lang="en-US" sz="1700" dirty="0">
                <a:solidFill>
                  <a:srgbClr val="FF0000"/>
                </a:solidFill>
                <a:latin typeface="Arial" panose="020B0604020202020204" pitchFamily="34" charset="0"/>
                <a:ea typeface="Tahoma" charset="0"/>
                <a:cs typeface="Arial" panose="020B0604020202020204" pitchFamily="34" charset="0"/>
              </a:rPr>
              <a:t>experimentally very precise; state-of-the-art theory available (NNLO QCD + NLO EW)</a:t>
            </a:r>
            <a:endParaRPr lang="en-US" sz="1700" b="1" dirty="0">
              <a:solidFill>
                <a:srgbClr val="FF0000"/>
              </a:solidFill>
              <a:latin typeface="Arial" panose="020B0604020202020204" pitchFamily="34" charset="0"/>
              <a:ea typeface="Tahoma" charset="0"/>
              <a:cs typeface="Arial" panose="020B0604020202020204" pitchFamily="34" charset="0"/>
            </a:endParaRPr>
          </a:p>
        </p:txBody>
      </p:sp>
      <p:sp>
        <p:nvSpPr>
          <p:cNvPr id="23" name="Rectangle 22">
            <a:extLst>
              <a:ext uri="{FF2B5EF4-FFF2-40B4-BE49-F238E27FC236}">
                <a16:creationId xmlns:a16="http://schemas.microsoft.com/office/drawing/2014/main" id="{3E5AB90C-4AC2-B946-BECB-AC094FB9B6D7}"/>
              </a:ext>
            </a:extLst>
          </p:cNvPr>
          <p:cNvSpPr/>
          <p:nvPr/>
        </p:nvSpPr>
        <p:spPr>
          <a:xfrm>
            <a:off x="8152914" y="2404369"/>
            <a:ext cx="510500" cy="2282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15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E3119BF-B7C7-E34B-898C-196D9BD36E60}"/>
              </a:ext>
            </a:extLst>
          </p:cNvPr>
          <p:cNvSpPr/>
          <p:nvPr/>
        </p:nvSpPr>
        <p:spPr>
          <a:xfrm>
            <a:off x="600942" y="5854433"/>
            <a:ext cx="8263057" cy="726546"/>
          </a:xfrm>
          <a:prstGeom prst="rect">
            <a:avLst/>
          </a:prstGeom>
        </p:spPr>
        <p:txBody>
          <a:bodyPr wrap="square">
            <a:spAutoFit/>
          </a:bodyPr>
          <a:lstStyle/>
          <a:p>
            <a:pPr>
              <a:lnSpc>
                <a:spcPct val="120000"/>
              </a:lnSpc>
            </a:pPr>
            <a:r>
              <a:rPr lang="en-US" dirty="0">
                <a:solidFill>
                  <a:srgbClr val="172AB4"/>
                </a:solidFill>
                <a:latin typeface="Arial" panose="020B0604020202020204" pitchFamily="34" charset="0"/>
                <a:cs typeface="Arial" panose="020B0604020202020204" pitchFamily="34" charset="0"/>
              </a:rPr>
              <a:t>4.6 fb</a:t>
            </a:r>
            <a:r>
              <a:rPr lang="en-US" baseline="30000" dirty="0">
                <a:solidFill>
                  <a:srgbClr val="172AB4"/>
                </a:solidFill>
                <a:latin typeface="Arial" panose="020B0604020202020204" pitchFamily="34" charset="0"/>
                <a:cs typeface="Arial" panose="020B0604020202020204" pitchFamily="34" charset="0"/>
              </a:rPr>
              <a:t>-1</a:t>
            </a:r>
            <a:r>
              <a:rPr lang="en-US" dirty="0">
                <a:solidFill>
                  <a:srgbClr val="172AB4"/>
                </a:solidFill>
                <a:latin typeface="Arial" panose="020B0604020202020204" pitchFamily="34" charset="0"/>
                <a:cs typeface="Arial" panose="020B0604020202020204" pitchFamily="34" charset="0"/>
              </a:rPr>
              <a:t>; extraordinary total exp. precision (&lt; 1% </a:t>
            </a:r>
            <a:r>
              <a:rPr lang="en-US" dirty="0" err="1">
                <a:solidFill>
                  <a:srgbClr val="172AB4"/>
                </a:solidFill>
                <a:latin typeface="Arial" panose="020B0604020202020204" pitchFamily="34" charset="0"/>
                <a:cs typeface="Arial" panose="020B0604020202020204" pitchFamily="34" charset="0"/>
              </a:rPr>
              <a:t>uncert</a:t>
            </a:r>
            <a:r>
              <a:rPr lang="en-US" dirty="0">
                <a:solidFill>
                  <a:srgbClr val="172AB4"/>
                </a:solidFill>
                <a:latin typeface="Arial" panose="020B0604020202020204" pitchFamily="34" charset="0"/>
                <a:cs typeface="Arial" panose="020B0604020202020204" pitchFamily="34" charset="0"/>
              </a:rPr>
              <a:t>.)</a:t>
            </a:r>
          </a:p>
          <a:p>
            <a:pPr>
              <a:lnSpc>
                <a:spcPct val="120000"/>
              </a:lnSpc>
            </a:pPr>
            <a:r>
              <a:rPr lang="en-US" b="1" dirty="0">
                <a:solidFill>
                  <a:srgbClr val="FF0000"/>
                </a:solidFill>
                <a:latin typeface="Arial" panose="020B0604020202020204" pitchFamily="34" charset="0"/>
                <a:cs typeface="Arial" panose="020B0604020202020204" pitchFamily="34" charset="0"/>
              </a:rPr>
              <a:t>light quark pdf </a:t>
            </a:r>
            <a:r>
              <a:rPr lang="en-US" dirty="0">
                <a:solidFill>
                  <a:srgbClr val="FF0000"/>
                </a:solidFill>
                <a:latin typeface="Arial" panose="020B0604020202020204" pitchFamily="34" charset="0"/>
                <a:cs typeface="Arial" panose="020B0604020202020204" pitchFamily="34" charset="0"/>
              </a:rPr>
              <a:t>constraints; </a:t>
            </a:r>
            <a:r>
              <a:rPr lang="en-US" sz="1300" dirty="0">
                <a:latin typeface="Arial" panose="020B0604020202020204" pitchFamily="34" charset="0"/>
                <a:cs typeface="Arial" panose="020B0604020202020204" pitchFamily="34" charset="0"/>
              </a:rPr>
              <a:t>enhanced from provision of both W,Z with full syst. correlations</a:t>
            </a:r>
            <a:endParaRPr lang="en-US" sz="1300" dirty="0"/>
          </a:p>
        </p:txBody>
      </p:sp>
      <p:sp>
        <p:nvSpPr>
          <p:cNvPr id="15" name="TextBox 14">
            <a:extLst>
              <a:ext uri="{FF2B5EF4-FFF2-40B4-BE49-F238E27FC236}">
                <a16:creationId xmlns:a16="http://schemas.microsoft.com/office/drawing/2014/main" id="{3B816E63-03D6-094A-A11A-4C90C416987E}"/>
              </a:ext>
            </a:extLst>
          </p:cNvPr>
          <p:cNvSpPr txBox="1"/>
          <p:nvPr/>
        </p:nvSpPr>
        <p:spPr>
          <a:xfrm>
            <a:off x="551044" y="1115536"/>
            <a:ext cx="8592955" cy="377411"/>
          </a:xfrm>
          <a:prstGeom prst="rect">
            <a:avLst/>
          </a:prstGeom>
          <a:noFill/>
        </p:spPr>
        <p:txBody>
          <a:bodyPr wrap="square" rtlCol="0">
            <a:spAutoFit/>
          </a:bodyPr>
          <a:lstStyle/>
          <a:p>
            <a:pPr>
              <a:lnSpc>
                <a:spcPct val="120000"/>
              </a:lnSpc>
            </a:pPr>
            <a:r>
              <a:rPr lang="en-US" sz="1700" dirty="0">
                <a:solidFill>
                  <a:srgbClr val="FF0000"/>
                </a:solidFill>
                <a:latin typeface="Arial" panose="020B0604020202020204" pitchFamily="34" charset="0"/>
                <a:cs typeface="Arial" panose="020B0604020202020204" pitchFamily="34" charset="0"/>
              </a:rPr>
              <a:t>ATLAS incl. W,Z differential cross sections: </a:t>
            </a:r>
            <a:r>
              <a:rPr lang="en-US" sz="1700" dirty="0">
                <a:latin typeface="Arial" panose="020B0604020202020204" pitchFamily="34" charset="0"/>
                <a:cs typeface="Arial" panose="020B0604020202020204" pitchFamily="34" charset="0"/>
              </a:rPr>
              <a:t>W</a:t>
            </a:r>
            <a:r>
              <a:rPr lang="en-US" sz="1700" baseline="30000"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ηl</a:t>
            </a:r>
            <a:r>
              <a:rPr lang="en-US" sz="1700" dirty="0">
                <a:latin typeface="Arial" panose="020B0604020202020204" pitchFamily="34" charset="0"/>
                <a:cs typeface="Arial" panose="020B0604020202020204" pitchFamily="34" charset="0"/>
              </a:rPr>
              <a:t>|, Z |</a:t>
            </a:r>
            <a:r>
              <a:rPr lang="en-US" sz="1700" dirty="0" err="1">
                <a:latin typeface="Arial" panose="020B0604020202020204" pitchFamily="34" charset="0"/>
                <a:cs typeface="Arial" panose="020B0604020202020204" pitchFamily="34" charset="0"/>
              </a:rPr>
              <a:t>yll</a:t>
            </a:r>
            <a:r>
              <a:rPr lang="en-US" sz="1700" dirty="0">
                <a:latin typeface="Arial" panose="020B0604020202020204" pitchFamily="34" charset="0"/>
                <a:cs typeface="Arial" panose="020B0604020202020204" pitchFamily="34" charset="0"/>
              </a:rPr>
              <a:t>| (3 </a:t>
            </a:r>
            <a:r>
              <a:rPr lang="en-US" sz="1700" dirty="0" err="1">
                <a:latin typeface="Arial" panose="020B0604020202020204" pitchFamily="34" charset="0"/>
                <a:cs typeface="Arial" panose="020B0604020202020204" pitchFamily="34" charset="0"/>
              </a:rPr>
              <a:t>mll</a:t>
            </a:r>
            <a:r>
              <a:rPr lang="en-US" sz="1700" dirty="0">
                <a:latin typeface="Arial" panose="020B0604020202020204" pitchFamily="34" charset="0"/>
                <a:cs typeface="Arial" panose="020B0604020202020204" pitchFamily="34" charset="0"/>
              </a:rPr>
              <a:t> central, 2 </a:t>
            </a:r>
            <a:r>
              <a:rPr lang="en-US" sz="1700" dirty="0" err="1">
                <a:latin typeface="Arial" panose="020B0604020202020204" pitchFamily="34" charset="0"/>
                <a:cs typeface="Arial" panose="020B0604020202020204" pitchFamily="34" charset="0"/>
              </a:rPr>
              <a:t>mll</a:t>
            </a:r>
            <a:r>
              <a:rPr lang="en-US" sz="1700" dirty="0">
                <a:latin typeface="Arial" panose="020B0604020202020204" pitchFamily="34" charset="0"/>
                <a:cs typeface="Arial" panose="020B0604020202020204" pitchFamily="34" charset="0"/>
              </a:rPr>
              <a:t> forward)</a:t>
            </a:r>
          </a:p>
        </p:txBody>
      </p:sp>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50</a:t>
            </a:fld>
            <a:endParaRPr lang="en-US" dirty="0"/>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W,Z differential cross sections</a:t>
            </a:r>
            <a:endParaRPr lang="en-US" sz="2000" dirty="0">
              <a:solidFill>
                <a:srgbClr val="FF0000"/>
              </a:solidFill>
              <a:latin typeface="Arial"/>
              <a:cs typeface="Arial"/>
            </a:endParaRPr>
          </a:p>
        </p:txBody>
      </p:sp>
      <p:pic>
        <p:nvPicPr>
          <p:cNvPr id="14" name="Picture 13">
            <a:extLst>
              <a:ext uri="{FF2B5EF4-FFF2-40B4-BE49-F238E27FC236}">
                <a16:creationId xmlns:a16="http://schemas.microsoft.com/office/drawing/2014/main" id="{0C258F58-0510-A442-A023-A0400A2B38EB}"/>
              </a:ext>
            </a:extLst>
          </p:cNvPr>
          <p:cNvPicPr>
            <a:picLocks noChangeAspect="1"/>
          </p:cNvPicPr>
          <p:nvPr/>
        </p:nvPicPr>
        <p:blipFill>
          <a:blip r:embed="rId3"/>
          <a:stretch>
            <a:fillRect/>
          </a:stretch>
        </p:blipFill>
        <p:spPr>
          <a:xfrm rot="5400000">
            <a:off x="652357" y="1837619"/>
            <a:ext cx="3784175" cy="3887006"/>
          </a:xfrm>
          <a:prstGeom prst="rect">
            <a:avLst/>
          </a:prstGeom>
        </p:spPr>
      </p:pic>
      <p:pic>
        <p:nvPicPr>
          <p:cNvPr id="16" name="Picture 15">
            <a:extLst>
              <a:ext uri="{FF2B5EF4-FFF2-40B4-BE49-F238E27FC236}">
                <a16:creationId xmlns:a16="http://schemas.microsoft.com/office/drawing/2014/main" id="{3FC36F35-ADF6-2B41-9793-D407E7CCBF70}"/>
              </a:ext>
            </a:extLst>
          </p:cNvPr>
          <p:cNvPicPr>
            <a:picLocks noChangeAspect="1"/>
          </p:cNvPicPr>
          <p:nvPr/>
        </p:nvPicPr>
        <p:blipFill rotWithShape="1">
          <a:blip r:embed="rId4"/>
          <a:srcRect l="13735" r="16022" b="11637"/>
          <a:stretch/>
        </p:blipFill>
        <p:spPr>
          <a:xfrm>
            <a:off x="4848512" y="1877252"/>
            <a:ext cx="3951319" cy="3916162"/>
          </a:xfrm>
          <a:prstGeom prst="rect">
            <a:avLst/>
          </a:prstGeom>
        </p:spPr>
      </p:pic>
      <p:sp>
        <p:nvSpPr>
          <p:cNvPr id="18" name="Oval 17">
            <a:extLst>
              <a:ext uri="{FF2B5EF4-FFF2-40B4-BE49-F238E27FC236}">
                <a16:creationId xmlns:a16="http://schemas.microsoft.com/office/drawing/2014/main" id="{9ECEC38D-B2B4-6F4D-9C4F-08BB9674F2A4}"/>
              </a:ext>
            </a:extLst>
          </p:cNvPr>
          <p:cNvSpPr/>
          <p:nvPr/>
        </p:nvSpPr>
        <p:spPr>
          <a:xfrm>
            <a:off x="6905888" y="5076865"/>
            <a:ext cx="1925052" cy="511374"/>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582A02-3D07-7241-985F-6BBFC42EBE16}"/>
              </a:ext>
            </a:extLst>
          </p:cNvPr>
          <p:cNvSpPr txBox="1"/>
          <p:nvPr/>
        </p:nvSpPr>
        <p:spPr>
          <a:xfrm>
            <a:off x="1253056" y="3061271"/>
            <a:ext cx="1399771"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Z central</a:t>
            </a:r>
          </a:p>
        </p:txBody>
      </p:sp>
      <p:sp>
        <p:nvSpPr>
          <p:cNvPr id="22" name="Rectangle 21">
            <a:extLst>
              <a:ext uri="{FF2B5EF4-FFF2-40B4-BE49-F238E27FC236}">
                <a16:creationId xmlns:a16="http://schemas.microsoft.com/office/drawing/2014/main" id="{5D1607A4-1002-E946-84B7-74743B5F887D}"/>
              </a:ext>
            </a:extLst>
          </p:cNvPr>
          <p:cNvSpPr/>
          <p:nvPr/>
        </p:nvSpPr>
        <p:spPr>
          <a:xfrm>
            <a:off x="6041281" y="1632239"/>
            <a:ext cx="2781531" cy="323165"/>
          </a:xfrm>
          <a:prstGeom prst="rect">
            <a:avLst/>
          </a:prstGeom>
        </p:spPr>
        <p:txBody>
          <a:bodyPr wrap="none">
            <a:spAutoFit/>
          </a:bodyPr>
          <a:lstStyle/>
          <a:p>
            <a:r>
              <a:rPr lang="en-US" sz="1500" dirty="0" err="1">
                <a:solidFill>
                  <a:srgbClr val="FF0000"/>
                </a:solidFill>
                <a:latin typeface="Arial" panose="020B0604020202020204" pitchFamily="34" charset="0"/>
                <a:cs typeface="Arial" panose="020B0604020202020204" pitchFamily="34" charset="0"/>
              </a:rPr>
              <a:t>μ</a:t>
            </a:r>
            <a:r>
              <a:rPr lang="en-US" sz="1500" dirty="0">
                <a:solidFill>
                  <a:srgbClr val="FF0000"/>
                </a:solidFill>
                <a:latin typeface="Arial" panose="020B0604020202020204" pitchFamily="34" charset="0"/>
                <a:cs typeface="Arial" panose="020B0604020202020204" pitchFamily="34" charset="0"/>
              </a:rPr>
              <a:t> channel uncertainties shown</a:t>
            </a:r>
            <a:endParaRPr lang="en-US" sz="1500" dirty="0">
              <a:solidFill>
                <a:srgbClr val="FF0000"/>
              </a:solidFill>
            </a:endParaRPr>
          </a:p>
        </p:txBody>
      </p:sp>
      <p:sp>
        <p:nvSpPr>
          <p:cNvPr id="9" name="Rectangle 8">
            <a:extLst>
              <a:ext uri="{FF2B5EF4-FFF2-40B4-BE49-F238E27FC236}">
                <a16:creationId xmlns:a16="http://schemas.microsoft.com/office/drawing/2014/main" id="{F1672BC9-5281-3D42-BF06-BFAD3E906BF6}"/>
              </a:ext>
            </a:extLst>
          </p:cNvPr>
          <p:cNvSpPr/>
          <p:nvPr/>
        </p:nvSpPr>
        <p:spPr>
          <a:xfrm>
            <a:off x="1604084" y="1618134"/>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Tree>
    <p:extLst>
      <p:ext uri="{BB962C8B-B14F-4D97-AF65-F5344CB8AC3E}">
        <p14:creationId xmlns:p14="http://schemas.microsoft.com/office/powerpoint/2010/main" val="2416799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51</a:t>
            </a:fld>
            <a:endParaRPr lang="en-US"/>
          </a:p>
        </p:txBody>
      </p:sp>
      <p:sp>
        <p:nvSpPr>
          <p:cNvPr id="10" name="TextBox 9">
            <a:extLst>
              <a:ext uri="{FF2B5EF4-FFF2-40B4-BE49-F238E27FC236}">
                <a16:creationId xmlns:a16="http://schemas.microsoft.com/office/drawing/2014/main" id="{10A2881F-4A55-F941-8942-F4895DA3BB76}"/>
              </a:ext>
            </a:extLst>
          </p:cNvPr>
          <p:cNvSpPr txBox="1"/>
          <p:nvPr/>
        </p:nvSpPr>
        <p:spPr>
          <a:xfrm>
            <a:off x="780318" y="1371590"/>
            <a:ext cx="7609703" cy="1723742"/>
          </a:xfrm>
          <a:prstGeom prst="rect">
            <a:avLst/>
          </a:prstGeom>
          <a:solidFill>
            <a:srgbClr val="FFFF00"/>
          </a:solidFill>
        </p:spPr>
        <p:txBody>
          <a:bodyPr wrap="square" rtlCol="0">
            <a:spAutoFit/>
          </a:bodyPr>
          <a:lstStyle/>
          <a:p>
            <a:pPr>
              <a:lnSpc>
                <a:spcPct val="120000"/>
              </a:lnSpc>
            </a:pPr>
            <a:endParaRPr lang="en-US" dirty="0">
              <a:solidFill>
                <a:srgbClr val="172AB4"/>
              </a:solidFill>
              <a:latin typeface="Arial" panose="020B0604020202020204" pitchFamily="34" charset="0"/>
              <a:ea typeface="Tahoma" charset="0"/>
              <a:cs typeface="Arial" panose="020B0604020202020204" pitchFamily="34" charset="0"/>
            </a:endParaRPr>
          </a:p>
          <a:p>
            <a:pPr>
              <a:lnSpc>
                <a:spcPct val="120000"/>
              </a:lnSpc>
            </a:pPr>
            <a:r>
              <a:rPr lang="en-US" dirty="0">
                <a:solidFill>
                  <a:srgbClr val="172AB4"/>
                </a:solidFill>
                <a:latin typeface="Arial" panose="020B0604020202020204" pitchFamily="34" charset="0"/>
                <a:ea typeface="Tahoma" charset="0"/>
                <a:cs typeface="Arial" panose="020B0604020202020204" pitchFamily="34" charset="0"/>
              </a:rPr>
              <a:t>Slide headings (and most slides) are done, but given I could only start the talk on the day of the deadline to upload, it is not finished.</a:t>
            </a:r>
          </a:p>
          <a:p>
            <a:pPr>
              <a:lnSpc>
                <a:spcPct val="120000"/>
              </a:lnSpc>
            </a:pPr>
            <a:endParaRPr lang="en-US" dirty="0">
              <a:solidFill>
                <a:srgbClr val="172AB4"/>
              </a:solidFill>
              <a:latin typeface="Arial" panose="020B0604020202020204" pitchFamily="34" charset="0"/>
              <a:ea typeface="Tahoma" charset="0"/>
              <a:cs typeface="Arial" panose="020B0604020202020204" pitchFamily="34" charset="0"/>
            </a:endParaRPr>
          </a:p>
          <a:p>
            <a:pPr>
              <a:lnSpc>
                <a:spcPct val="120000"/>
              </a:lnSpc>
            </a:pPr>
            <a:r>
              <a:rPr lang="en-US" dirty="0">
                <a:solidFill>
                  <a:srgbClr val="172AB4"/>
                </a:solidFill>
                <a:latin typeface="Arial" panose="020B0604020202020204" pitchFamily="34" charset="0"/>
                <a:ea typeface="Tahoma" charset="0"/>
                <a:cs typeface="Arial" panose="020B0604020202020204" pitchFamily="34" charset="0"/>
              </a:rPr>
              <a:t>Suggest you come back in a few days time!!</a:t>
            </a:r>
          </a:p>
        </p:txBody>
      </p:sp>
    </p:spTree>
    <p:extLst>
      <p:ext uri="{BB962C8B-B14F-4D97-AF65-F5344CB8AC3E}">
        <p14:creationId xmlns:p14="http://schemas.microsoft.com/office/powerpoint/2010/main" val="1035257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and the gluon pdf</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52</a:t>
            </a:fld>
            <a:endParaRPr lang="en-US"/>
          </a:p>
        </p:txBody>
      </p:sp>
      <p:pic>
        <p:nvPicPr>
          <p:cNvPr id="9" name="Picture 8" descr="fig_21a.png">
            <a:extLst>
              <a:ext uri="{FF2B5EF4-FFF2-40B4-BE49-F238E27FC236}">
                <a16:creationId xmlns:a16="http://schemas.microsoft.com/office/drawing/2014/main" id="{46AF9D8A-E422-894F-B833-693BE3C4A9C9}"/>
              </a:ext>
            </a:extLst>
          </p:cNvPr>
          <p:cNvPicPr>
            <a:picLocks noChangeAspect="1"/>
          </p:cNvPicPr>
          <p:nvPr/>
        </p:nvPicPr>
        <p:blipFill rotWithShape="1">
          <a:blip r:embed="rId3">
            <a:extLst>
              <a:ext uri="{28A0092B-C50C-407E-A947-70E740481C1C}">
                <a14:useLocalDpi xmlns:a14="http://schemas.microsoft.com/office/drawing/2010/main" val="0"/>
              </a:ext>
            </a:extLst>
          </a:blip>
          <a:srcRect t="8070"/>
          <a:stretch/>
        </p:blipFill>
        <p:spPr>
          <a:xfrm>
            <a:off x="460249" y="3120034"/>
            <a:ext cx="4111751" cy="3088261"/>
          </a:xfrm>
          <a:prstGeom prst="rect">
            <a:avLst/>
          </a:prstGeom>
        </p:spPr>
      </p:pic>
      <p:sp>
        <p:nvSpPr>
          <p:cNvPr id="10" name="TextBox 9">
            <a:extLst>
              <a:ext uri="{FF2B5EF4-FFF2-40B4-BE49-F238E27FC236}">
                <a16:creationId xmlns:a16="http://schemas.microsoft.com/office/drawing/2014/main" id="{10A2881F-4A55-F941-8942-F4895DA3BB76}"/>
              </a:ext>
            </a:extLst>
          </p:cNvPr>
          <p:cNvSpPr txBox="1"/>
          <p:nvPr/>
        </p:nvSpPr>
        <p:spPr>
          <a:xfrm>
            <a:off x="780318" y="1371590"/>
            <a:ext cx="7609703" cy="726546"/>
          </a:xfrm>
          <a:prstGeom prst="rect">
            <a:avLst/>
          </a:prstGeom>
          <a:solidFill>
            <a:srgbClr val="FFFF00"/>
          </a:solidFill>
        </p:spPr>
        <p:txBody>
          <a:bodyPr wrap="square" rtlCol="0">
            <a:spAutoFit/>
          </a:bodyPr>
          <a:lstStyle/>
          <a:p>
            <a:pPr>
              <a:lnSpc>
                <a:spcPct val="120000"/>
              </a:lnSpc>
            </a:pPr>
            <a:r>
              <a:rPr lang="en-US" dirty="0">
                <a:solidFill>
                  <a:srgbClr val="172AB4"/>
                </a:solidFill>
                <a:latin typeface="Arial" panose="020B0604020202020204" pitchFamily="34" charset="0"/>
                <a:ea typeface="Tahoma" charset="0"/>
                <a:cs typeface="Arial" panose="020B0604020202020204" pitchFamily="34" charset="0"/>
              </a:rPr>
              <a:t>CG: slide is TODO  - some intro to lead into next slides on jets and top etc.</a:t>
            </a:r>
          </a:p>
        </p:txBody>
      </p:sp>
      <p:pic>
        <p:nvPicPr>
          <p:cNvPr id="5" name="Picture 4">
            <a:extLst>
              <a:ext uri="{FF2B5EF4-FFF2-40B4-BE49-F238E27FC236}">
                <a16:creationId xmlns:a16="http://schemas.microsoft.com/office/drawing/2014/main" id="{AA813279-4032-EA43-8136-869D4EF6BB02}"/>
              </a:ext>
            </a:extLst>
          </p:cNvPr>
          <p:cNvPicPr>
            <a:picLocks noChangeAspect="1"/>
          </p:cNvPicPr>
          <p:nvPr/>
        </p:nvPicPr>
        <p:blipFill>
          <a:blip r:embed="rId4"/>
          <a:stretch>
            <a:fillRect/>
          </a:stretch>
        </p:blipFill>
        <p:spPr>
          <a:xfrm>
            <a:off x="0" y="198192"/>
            <a:ext cx="9144000" cy="6461615"/>
          </a:xfrm>
          <a:prstGeom prst="rect">
            <a:avLst/>
          </a:prstGeom>
        </p:spPr>
      </p:pic>
    </p:spTree>
    <p:extLst>
      <p:ext uri="{BB962C8B-B14F-4D97-AF65-F5344CB8AC3E}">
        <p14:creationId xmlns:p14="http://schemas.microsoft.com/office/powerpoint/2010/main" val="974540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 strange story</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53</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6029528" y="82868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
        <p:nvSpPr>
          <p:cNvPr id="9" name="Rectangle 8">
            <a:extLst>
              <a:ext uri="{FF2B5EF4-FFF2-40B4-BE49-F238E27FC236}">
                <a16:creationId xmlns:a16="http://schemas.microsoft.com/office/drawing/2014/main" id="{A4BAAFA0-A97F-364E-9DF6-1780D20DDF5C}"/>
              </a:ext>
            </a:extLst>
          </p:cNvPr>
          <p:cNvSpPr/>
          <p:nvPr/>
        </p:nvSpPr>
        <p:spPr>
          <a:xfrm>
            <a:off x="4795224" y="4963602"/>
            <a:ext cx="4147257" cy="1080809"/>
          </a:xfrm>
          <a:prstGeom prst="rect">
            <a:avLst/>
          </a:prstGeom>
          <a:solidFill>
            <a:schemeClr val="bg1"/>
          </a:solidFill>
          <a:ln w="12700">
            <a:noFill/>
          </a:ln>
        </p:spPr>
        <p:txBody>
          <a:bodyPr wrap="square">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consistent with previous ATLAS results</a:t>
            </a:r>
          </a:p>
          <a:p>
            <a:pPr>
              <a:lnSpc>
                <a:spcPct val="20000"/>
              </a:lnSpc>
            </a:pPr>
            <a:endParaRPr lang="en-US" sz="14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PRL 109 (2012) 012001 </a:t>
            </a:r>
            <a:r>
              <a:rPr lang="en-US" sz="1200" dirty="0">
                <a:latin typeface="Arial" panose="020B0604020202020204" pitchFamily="34" charset="0"/>
                <a:cs typeface="Arial" panose="020B0604020202020204" pitchFamily="34" charset="0"/>
              </a:rPr>
              <a:t>(W,Z inclusive, 36 pb</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p>
          <a:p>
            <a:pPr>
              <a:lnSpc>
                <a:spcPct val="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JHEP05 (2014) 068 </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W+c</a:t>
            </a:r>
            <a:r>
              <a:rPr lang="en-US" sz="1200" dirty="0">
                <a:latin typeface="Arial" panose="020B0604020202020204" pitchFamily="34" charset="0"/>
                <a:cs typeface="Arial" panose="020B0604020202020204" pitchFamily="34" charset="0"/>
              </a:rPr>
              <a:t> analysis)</a:t>
            </a:r>
          </a:p>
        </p:txBody>
      </p:sp>
      <p:pic>
        <p:nvPicPr>
          <p:cNvPr id="10" name="Picture 9">
            <a:extLst>
              <a:ext uri="{FF2B5EF4-FFF2-40B4-BE49-F238E27FC236}">
                <a16:creationId xmlns:a16="http://schemas.microsoft.com/office/drawing/2014/main" id="{B5B3BE58-DC02-3143-B6DC-67143CA0C86A}"/>
              </a:ext>
            </a:extLst>
          </p:cNvPr>
          <p:cNvPicPr>
            <a:picLocks noChangeAspect="1"/>
          </p:cNvPicPr>
          <p:nvPr/>
        </p:nvPicPr>
        <p:blipFill>
          <a:blip r:embed="rId3"/>
          <a:stretch>
            <a:fillRect/>
          </a:stretch>
        </p:blipFill>
        <p:spPr>
          <a:xfrm>
            <a:off x="436385" y="3983187"/>
            <a:ext cx="4225247" cy="2836391"/>
          </a:xfrm>
          <a:prstGeom prst="rect">
            <a:avLst/>
          </a:prstGeom>
        </p:spPr>
      </p:pic>
      <p:pic>
        <p:nvPicPr>
          <p:cNvPr id="11" name="Picture 10">
            <a:extLst>
              <a:ext uri="{FF2B5EF4-FFF2-40B4-BE49-F238E27FC236}">
                <a16:creationId xmlns:a16="http://schemas.microsoft.com/office/drawing/2014/main" id="{9C8644CD-9D1C-FA48-9FE3-20819479D1E9}"/>
              </a:ext>
            </a:extLst>
          </p:cNvPr>
          <p:cNvPicPr>
            <a:picLocks noChangeAspect="1"/>
          </p:cNvPicPr>
          <p:nvPr/>
        </p:nvPicPr>
        <p:blipFill>
          <a:blip r:embed="rId4"/>
          <a:stretch>
            <a:fillRect/>
          </a:stretch>
        </p:blipFill>
        <p:spPr>
          <a:xfrm>
            <a:off x="5174874" y="1077216"/>
            <a:ext cx="3594100" cy="3492500"/>
          </a:xfrm>
          <a:prstGeom prst="rect">
            <a:avLst/>
          </a:prstGeom>
        </p:spPr>
      </p:pic>
      <p:sp>
        <p:nvSpPr>
          <p:cNvPr id="12" name="TextBox 11">
            <a:extLst>
              <a:ext uri="{FF2B5EF4-FFF2-40B4-BE49-F238E27FC236}">
                <a16:creationId xmlns:a16="http://schemas.microsoft.com/office/drawing/2014/main" id="{C9E4BE29-364F-7B49-9968-7AFACB46B60A}"/>
              </a:ext>
            </a:extLst>
          </p:cNvPr>
          <p:cNvSpPr txBox="1"/>
          <p:nvPr/>
        </p:nvSpPr>
        <p:spPr>
          <a:xfrm>
            <a:off x="481696" y="1054626"/>
            <a:ext cx="4430487" cy="1997663"/>
          </a:xfrm>
          <a:prstGeom prst="rect">
            <a:avLst/>
          </a:prstGeom>
          <a:noFill/>
        </p:spPr>
        <p:txBody>
          <a:bodyPr wrap="square" rtlCol="0">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NNLO QCD analysis </a:t>
            </a:r>
            <a:r>
              <a:rPr lang="en-US"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HERAPDF ansatz</a:t>
            </a:r>
            <a:r>
              <a:rPr lang="en-US" dirty="0">
                <a:latin typeface="Arial" panose="020B0604020202020204" pitchFamily="34" charset="0"/>
                <a:cs typeface="Arial" panose="020B0604020202020204" pitchFamily="34" charset="0"/>
              </a:rPr>
              <a:t>)</a:t>
            </a:r>
          </a:p>
          <a:p>
            <a:pPr>
              <a:lnSpc>
                <a:spcPct val="20000"/>
              </a:lnSpc>
            </a:pPr>
            <a:endParaRPr lang="en-US" sz="1600" dirty="0">
              <a:latin typeface="Arial" panose="020B0604020202020204" pitchFamily="34" charset="0"/>
              <a:cs typeface="Arial" panose="020B0604020202020204" pitchFamily="34" charset="0"/>
            </a:endParaRPr>
          </a:p>
          <a:p>
            <a:pPr>
              <a:lnSpc>
                <a:spcPct val="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HERA I+II plus ATLAS (4.6 pb</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W</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η</a:t>
            </a:r>
            <a:r>
              <a:rPr lang="en-US" sz="1200" dirty="0" err="1">
                <a:latin typeface="Arial" panose="020B0604020202020204" pitchFamily="34" charset="0"/>
                <a:cs typeface="Arial" panose="020B0604020202020204" pitchFamily="34" charset="0"/>
              </a:rPr>
              <a:t>l</a:t>
            </a:r>
            <a:r>
              <a:rPr lang="en-US" sz="1600" dirty="0">
                <a:latin typeface="Arial" panose="020B0604020202020204" pitchFamily="34" charset="0"/>
                <a:cs typeface="Arial" panose="020B0604020202020204" pitchFamily="34" charset="0"/>
              </a:rPr>
              <a:t>|, Z |</a:t>
            </a:r>
            <a:r>
              <a:rPr lang="en-US" sz="1600" dirty="0" err="1">
                <a:latin typeface="Arial" panose="020B0604020202020204" pitchFamily="34" charset="0"/>
                <a:cs typeface="Arial" panose="020B0604020202020204" pitchFamily="34" charset="0"/>
              </a:rPr>
              <a:t>y</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(3 </a:t>
            </a:r>
            <a:r>
              <a:rPr lang="en-US" sz="16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central, 2 </a:t>
            </a:r>
            <a:r>
              <a:rPr lang="en-US" sz="16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forward)</a:t>
            </a:r>
          </a:p>
          <a:p>
            <a:pPr>
              <a:lnSpc>
                <a:spcPct val="20000"/>
              </a:lnSpc>
            </a:pPr>
            <a:endParaRPr lang="en-US" sz="1600" dirty="0">
              <a:latin typeface="Arial" panose="020B0604020202020204" pitchFamily="34" charset="0"/>
              <a:cs typeface="Arial" panose="020B0604020202020204" pitchFamily="34" charset="0"/>
            </a:endParaRPr>
          </a:p>
          <a:p>
            <a:pPr>
              <a:lnSpc>
                <a:spcPct val="130000"/>
              </a:lnSpc>
            </a:pPr>
            <a:r>
              <a:rPr lang="en-US" sz="1100" dirty="0">
                <a:latin typeface="Arial" panose="020B0604020202020204" pitchFamily="34" charset="0"/>
                <a:cs typeface="Arial" panose="020B0604020202020204" pitchFamily="34" charset="0"/>
              </a:rPr>
              <a:t>NLO (MCFM interfaced to APPLGRID) plus k-factors, NNLO QCD (DYNNLO) + NLO EW (MCSANC)</a:t>
            </a:r>
          </a:p>
          <a:p>
            <a:pPr>
              <a:lnSpc>
                <a:spcPct val="20000"/>
              </a:lnSpc>
            </a:pPr>
            <a:endParaRPr lang="en-US" sz="1600" dirty="0">
              <a:latin typeface="Arial" panose="020B0604020202020204" pitchFamily="34" charset="0"/>
              <a:cs typeface="Arial" panose="020B0604020202020204" pitchFamily="34" charset="0"/>
            </a:endParaRPr>
          </a:p>
          <a:p>
            <a:pPr>
              <a:lnSpc>
                <a:spcPct val="20000"/>
              </a:lnSpc>
            </a:pPr>
            <a:endParaRPr lang="en-US" sz="1400" dirty="0">
              <a:solidFill>
                <a:srgbClr val="FF0000"/>
              </a:solidFill>
              <a:latin typeface="Arial" panose="020B0604020202020204" pitchFamily="34" charset="0"/>
              <a:cs typeface="Arial" panose="020B0604020202020204" pitchFamily="34" charset="0"/>
            </a:endParaRPr>
          </a:p>
          <a:p>
            <a:pPr>
              <a:lnSpc>
                <a:spcPct val="120000"/>
              </a:lnSpc>
            </a:pPr>
            <a:r>
              <a:rPr lang="en-US" sz="1400" dirty="0">
                <a:solidFill>
                  <a:srgbClr val="FF0000"/>
                </a:solidFill>
                <a:latin typeface="Arial" panose="020B0604020202020204" pitchFamily="34" charset="0"/>
                <a:cs typeface="Arial" panose="020B0604020202020204" pitchFamily="34" charset="0"/>
              </a:rPr>
              <a:t>→</a:t>
            </a:r>
            <a:r>
              <a:rPr lang="en-US" dirty="0">
                <a:solidFill>
                  <a:srgbClr val="FF0000"/>
                </a:solidFill>
                <a:latin typeface="Arial" panose="020B0604020202020204" pitchFamily="34" charset="0"/>
                <a:cs typeface="Arial" panose="020B0604020202020204" pitchFamily="34" charset="0"/>
              </a:rPr>
              <a:t> ATLAS-epWZ16 pdf (</a:t>
            </a:r>
            <a:r>
              <a:rPr lang="en-US" sz="1600" dirty="0">
                <a:solidFill>
                  <a:srgbClr val="FF0000"/>
                </a:solidFill>
                <a:latin typeface="Arial" panose="020B0604020202020204" pitchFamily="34" charset="0"/>
                <a:cs typeface="Arial" panose="020B0604020202020204" pitchFamily="34" charset="0"/>
              </a:rPr>
              <a:t>available on </a:t>
            </a:r>
            <a:r>
              <a:rPr lang="en-US" sz="1600" dirty="0" err="1">
                <a:solidFill>
                  <a:srgbClr val="FF0000"/>
                </a:solidFill>
                <a:latin typeface="Arial" panose="020B0604020202020204" pitchFamily="34" charset="0"/>
                <a:cs typeface="Arial" panose="020B0604020202020204" pitchFamily="34" charset="0"/>
              </a:rPr>
              <a:t>lhapdf</a:t>
            </a:r>
            <a:r>
              <a:rPr lang="en-US" dirty="0">
                <a:solidFill>
                  <a:srgbClr val="FF0000"/>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E86C45D-AB5C-6C4F-B6FE-0E6BEFD56A68}"/>
              </a:ext>
            </a:extLst>
          </p:cNvPr>
          <p:cNvGrpSpPr/>
          <p:nvPr/>
        </p:nvGrpSpPr>
        <p:grpSpPr>
          <a:xfrm>
            <a:off x="670947" y="3357146"/>
            <a:ext cx="4241236" cy="507266"/>
            <a:chOff x="839327" y="3509953"/>
            <a:chExt cx="4241236" cy="507266"/>
          </a:xfrm>
        </p:grpSpPr>
        <p:pic>
          <p:nvPicPr>
            <p:cNvPr id="14" name="Picture 13">
              <a:extLst>
                <a:ext uri="{FF2B5EF4-FFF2-40B4-BE49-F238E27FC236}">
                  <a16:creationId xmlns:a16="http://schemas.microsoft.com/office/drawing/2014/main" id="{517CC698-4A36-3E41-96B1-28E0B831E632}"/>
                </a:ext>
              </a:extLst>
            </p:cNvPr>
            <p:cNvPicPr>
              <a:picLocks noChangeAspect="1"/>
            </p:cNvPicPr>
            <p:nvPr/>
          </p:nvPicPr>
          <p:blipFill>
            <a:blip r:embed="rId5"/>
            <a:stretch>
              <a:fillRect/>
            </a:stretch>
          </p:blipFill>
          <p:spPr>
            <a:xfrm>
              <a:off x="839327" y="3509953"/>
              <a:ext cx="2757143" cy="507266"/>
            </a:xfrm>
            <a:prstGeom prst="rect">
              <a:avLst/>
            </a:prstGeom>
          </p:spPr>
        </p:pic>
        <p:pic>
          <p:nvPicPr>
            <p:cNvPr id="15" name="Picture 14">
              <a:extLst>
                <a:ext uri="{FF2B5EF4-FFF2-40B4-BE49-F238E27FC236}">
                  <a16:creationId xmlns:a16="http://schemas.microsoft.com/office/drawing/2014/main" id="{C11262EC-1901-1544-B597-A9C365223F9A}"/>
                </a:ext>
              </a:extLst>
            </p:cNvPr>
            <p:cNvPicPr>
              <a:picLocks noChangeAspect="1"/>
            </p:cNvPicPr>
            <p:nvPr/>
          </p:nvPicPr>
          <p:blipFill>
            <a:blip r:embed="rId6"/>
            <a:stretch>
              <a:fillRect/>
            </a:stretch>
          </p:blipFill>
          <p:spPr>
            <a:xfrm>
              <a:off x="3548576" y="3558105"/>
              <a:ext cx="1531987" cy="395531"/>
            </a:xfrm>
            <a:prstGeom prst="rect">
              <a:avLst/>
            </a:prstGeom>
          </p:spPr>
        </p:pic>
        <p:sp>
          <p:nvSpPr>
            <p:cNvPr id="16" name="Rectangle 15">
              <a:extLst>
                <a:ext uri="{FF2B5EF4-FFF2-40B4-BE49-F238E27FC236}">
                  <a16:creationId xmlns:a16="http://schemas.microsoft.com/office/drawing/2014/main" id="{180F567B-8319-3E4C-ADA0-7BC5C7C32938}"/>
                </a:ext>
              </a:extLst>
            </p:cNvPr>
            <p:cNvSpPr/>
            <p:nvPr/>
          </p:nvSpPr>
          <p:spPr>
            <a:xfrm>
              <a:off x="4535303" y="3511853"/>
              <a:ext cx="540767" cy="210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AB93B4-5CB6-AF48-9A70-56ACE31501DB}"/>
                </a:ext>
              </a:extLst>
            </p:cNvPr>
            <p:cNvPicPr>
              <a:picLocks noChangeAspect="1"/>
            </p:cNvPicPr>
            <p:nvPr/>
          </p:nvPicPr>
          <p:blipFill rotWithShape="1">
            <a:blip r:embed="rId6"/>
            <a:srcRect l="96364" r="1024" b="64208"/>
            <a:stretch/>
          </p:blipFill>
          <p:spPr>
            <a:xfrm>
              <a:off x="4483100" y="3546904"/>
              <a:ext cx="48522" cy="171656"/>
            </a:xfrm>
            <a:prstGeom prst="rect">
              <a:avLst/>
            </a:prstGeom>
          </p:spPr>
        </p:pic>
      </p:grpSp>
      <p:sp>
        <p:nvSpPr>
          <p:cNvPr id="19" name="TextBox 18">
            <a:extLst>
              <a:ext uri="{FF2B5EF4-FFF2-40B4-BE49-F238E27FC236}">
                <a16:creationId xmlns:a16="http://schemas.microsoft.com/office/drawing/2014/main" id="{9BBB92C9-4593-A24B-B8CC-0101AA8A4064}"/>
              </a:ext>
            </a:extLst>
          </p:cNvPr>
          <p:cNvSpPr txBox="1"/>
          <p:nvPr/>
        </p:nvSpPr>
        <p:spPr>
          <a:xfrm>
            <a:off x="5937049" y="3464720"/>
            <a:ext cx="2131185"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strange quark</a:t>
            </a:r>
          </a:p>
        </p:txBody>
      </p:sp>
      <p:sp>
        <p:nvSpPr>
          <p:cNvPr id="3" name="Rectangle 2">
            <a:extLst>
              <a:ext uri="{FF2B5EF4-FFF2-40B4-BE49-F238E27FC236}">
                <a16:creationId xmlns:a16="http://schemas.microsoft.com/office/drawing/2014/main" id="{BC080268-8BBD-3542-9E8F-4327D186058E}"/>
              </a:ext>
            </a:extLst>
          </p:cNvPr>
          <p:cNvSpPr/>
          <p:nvPr/>
        </p:nvSpPr>
        <p:spPr>
          <a:xfrm>
            <a:off x="485372" y="2661557"/>
            <a:ext cx="4358839" cy="37440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95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54</a:t>
            </a:fld>
            <a:endParaRPr lang="en-US"/>
          </a:p>
        </p:txBody>
      </p:sp>
      <p:sp>
        <p:nvSpPr>
          <p:cNvPr id="3" name="TextBox 2">
            <a:extLst>
              <a:ext uri="{FF2B5EF4-FFF2-40B4-BE49-F238E27FC236}">
                <a16:creationId xmlns:a16="http://schemas.microsoft.com/office/drawing/2014/main" id="{DFDBC19F-A9EA-1E4A-B5CC-67C94B7B7762}"/>
              </a:ext>
            </a:extLst>
          </p:cNvPr>
          <p:cNvSpPr txBox="1"/>
          <p:nvPr/>
        </p:nvSpPr>
        <p:spPr>
          <a:xfrm>
            <a:off x="493881" y="5456869"/>
            <a:ext cx="8650119" cy="96584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NNLO QCD </a:t>
            </a:r>
            <a:r>
              <a:rPr lang="en-US" dirty="0" err="1">
                <a:solidFill>
                  <a:srgbClr val="FF0000"/>
                </a:solidFill>
                <a:latin typeface="Arial" panose="020B0604020202020204" pitchFamily="34" charset="0"/>
                <a:cs typeface="Arial" panose="020B0604020202020204" pitchFamily="34" charset="0"/>
              </a:rPr>
              <a:t>calcs</a:t>
            </a:r>
            <a:r>
              <a:rPr lang="en-US" dirty="0">
                <a:solidFill>
                  <a:srgbClr val="FF0000"/>
                </a:solidFill>
                <a:latin typeface="Arial" panose="020B0604020202020204" pitchFamily="34" charset="0"/>
                <a:cs typeface="Arial" panose="020B0604020202020204" pitchFamily="34" charset="0"/>
              </a:rPr>
              <a:t>. for inclusive and </a:t>
            </a:r>
            <a:r>
              <a:rPr lang="en-US" dirty="0" err="1">
                <a:solidFill>
                  <a:srgbClr val="FF0000"/>
                </a:solidFill>
                <a:latin typeface="Arial" panose="020B0604020202020204" pitchFamily="34" charset="0"/>
                <a:cs typeface="Arial" panose="020B0604020202020204" pitchFamily="34" charset="0"/>
              </a:rPr>
              <a:t>dijet</a:t>
            </a:r>
            <a:r>
              <a:rPr lang="en-US" dirty="0">
                <a:solidFill>
                  <a:srgbClr val="FF0000"/>
                </a:solidFill>
                <a:latin typeface="Arial" panose="020B0604020202020204" pitchFamily="34" charset="0"/>
                <a:cs typeface="Arial" panose="020B0604020202020204" pitchFamily="34" charset="0"/>
              </a:rPr>
              <a:t> now available (</a:t>
            </a:r>
            <a:r>
              <a:rPr lang="en-US" sz="900" dirty="0">
                <a:solidFill>
                  <a:srgbClr val="FF0000"/>
                </a:solidFill>
                <a:latin typeface="Arial" panose="020B0604020202020204" pitchFamily="34" charset="0"/>
                <a:cs typeface="Arial" panose="020B0604020202020204" pitchFamily="34" charset="0"/>
              </a:rPr>
              <a:t>PRL 118 (2017) 072002, 119 (2017) 152001</a:t>
            </a:r>
            <a:r>
              <a:rPr lang="en-US" dirty="0">
                <a:solidFill>
                  <a:srgbClr val="FF0000"/>
                </a:solidFill>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en-US" sz="1500" dirty="0">
                <a:latin typeface="Arial" panose="020B0604020202020204" pitchFamily="34" charset="0"/>
                <a:cs typeface="Arial" panose="020B0604020202020204" pitchFamily="34" charset="0"/>
              </a:rPr>
              <a:t>for scale choice of </a:t>
            </a:r>
            <a:r>
              <a:rPr lang="en-US" sz="1500" dirty="0" err="1">
                <a:latin typeface="Arial" panose="020B0604020202020204" pitchFamily="34" charset="0"/>
                <a:cs typeface="Arial" panose="020B0604020202020204" pitchFamily="34" charset="0"/>
              </a:rPr>
              <a:t>pt</a:t>
            </a:r>
            <a:r>
              <a:rPr lang="en-US" sz="1500" baseline="30000" dirty="0" err="1">
                <a:latin typeface="Arial" panose="020B0604020202020204" pitchFamily="34" charset="0"/>
                <a:cs typeface="Arial" panose="020B0604020202020204" pitchFamily="34" charset="0"/>
              </a:rPr>
              <a:t>jet</a:t>
            </a:r>
            <a:r>
              <a:rPr lang="en-US" sz="1500" dirty="0">
                <a:latin typeface="Arial" panose="020B0604020202020204" pitchFamily="34" charset="0"/>
                <a:cs typeface="Arial" panose="020B0604020202020204" pitchFamily="34" charset="0"/>
              </a:rPr>
              <a:t> description of incl. jet data improved with NNLO cf. NLO</a:t>
            </a:r>
          </a:p>
          <a:p>
            <a:pPr marL="285750" indent="-285750">
              <a:lnSpc>
                <a:spcPct val="20000"/>
              </a:lnSpc>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300" dirty="0" err="1">
                <a:solidFill>
                  <a:srgbClr val="172FCD"/>
                </a:solidFill>
                <a:latin typeface="Arial" panose="020B0604020202020204" pitchFamily="34" charset="0"/>
                <a:cs typeface="Arial" panose="020B0604020202020204" pitchFamily="34" charset="0"/>
              </a:rPr>
              <a:t>APPLfast</a:t>
            </a:r>
            <a:r>
              <a:rPr lang="en-US" sz="1300" dirty="0">
                <a:solidFill>
                  <a:srgbClr val="172FCD"/>
                </a:solidFill>
                <a:latin typeface="Arial" panose="020B0604020202020204" pitchFamily="34" charset="0"/>
                <a:cs typeface="Arial" panose="020B0604020202020204" pitchFamily="34" charset="0"/>
              </a:rPr>
              <a:t> grid technology on the way to allow rigorous inclusion in pdf fits at NNLO (see talk at DIS18) </a:t>
            </a:r>
          </a:p>
        </p:txBody>
      </p:sp>
      <p:pic>
        <p:nvPicPr>
          <p:cNvPr id="7" name="Picture 6">
            <a:extLst>
              <a:ext uri="{FF2B5EF4-FFF2-40B4-BE49-F238E27FC236}">
                <a16:creationId xmlns:a16="http://schemas.microsoft.com/office/drawing/2014/main" id="{B445A2C0-27A6-954E-9614-AD175DD25128}"/>
              </a:ext>
            </a:extLst>
          </p:cNvPr>
          <p:cNvPicPr>
            <a:picLocks noChangeAspect="1"/>
          </p:cNvPicPr>
          <p:nvPr/>
        </p:nvPicPr>
        <p:blipFill>
          <a:blip r:embed="rId3"/>
          <a:stretch>
            <a:fillRect/>
          </a:stretch>
        </p:blipFill>
        <p:spPr>
          <a:xfrm rot="5400000">
            <a:off x="2708687" y="-243575"/>
            <a:ext cx="3959746" cy="7242503"/>
          </a:xfrm>
          <a:prstGeom prst="rect">
            <a:avLst/>
          </a:prstGeom>
        </p:spPr>
      </p:pic>
      <p:sp>
        <p:nvSpPr>
          <p:cNvPr id="10" name="Rectangle 9">
            <a:extLst>
              <a:ext uri="{FF2B5EF4-FFF2-40B4-BE49-F238E27FC236}">
                <a16:creationId xmlns:a16="http://schemas.microsoft.com/office/drawing/2014/main" id="{9C326F09-5FE2-1F45-9194-1158CC2485D8}"/>
              </a:ext>
            </a:extLst>
          </p:cNvPr>
          <p:cNvSpPr/>
          <p:nvPr/>
        </p:nvSpPr>
        <p:spPr>
          <a:xfrm>
            <a:off x="6040841" y="9979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Tree>
    <p:extLst>
      <p:ext uri="{BB962C8B-B14F-4D97-AF65-F5344CB8AC3E}">
        <p14:creationId xmlns:p14="http://schemas.microsoft.com/office/powerpoint/2010/main" val="2128685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tp://ekpwww.etp.kit.edu/~rabbertz/NNLO/plots_fnl2332d_2018_v3/1jet.NNLO-CMS7.fnl2332d_xptji_y1.absolute">
            <a:extLst>
              <a:ext uri="{FF2B5EF4-FFF2-40B4-BE49-F238E27FC236}">
                <a16:creationId xmlns:a16="http://schemas.microsoft.com/office/drawing/2014/main" id="{30CDE976-4792-A14B-8098-A684E7013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319" y="1146238"/>
            <a:ext cx="4360929" cy="32733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ttp://ekpwww.etp.kit.edu/~rabbertz/NNLO/plots_fnl2332d_2018_v3/1jet.NNLO-CMS7.fnl2332d_xptji_y1.scale-no">
            <a:extLst>
              <a:ext uri="{FF2B5EF4-FFF2-40B4-BE49-F238E27FC236}">
                <a16:creationId xmlns:a16="http://schemas.microsoft.com/office/drawing/2014/main" id="{F6BD04CC-7E7C-2D4F-9411-64F722A64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606" y="1117954"/>
            <a:ext cx="4437492" cy="3330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at NNLO QCD</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55</a:t>
            </a:fld>
            <a:endParaRPr lang="en-US"/>
          </a:p>
        </p:txBody>
      </p:sp>
      <p:sp>
        <p:nvSpPr>
          <p:cNvPr id="3" name="TextBox 2">
            <a:extLst>
              <a:ext uri="{FF2B5EF4-FFF2-40B4-BE49-F238E27FC236}">
                <a16:creationId xmlns:a16="http://schemas.microsoft.com/office/drawing/2014/main" id="{DFDBC19F-A9EA-1E4A-B5CC-67C94B7B7762}"/>
              </a:ext>
            </a:extLst>
          </p:cNvPr>
          <p:cNvSpPr txBox="1"/>
          <p:nvPr/>
        </p:nvSpPr>
        <p:spPr>
          <a:xfrm>
            <a:off x="493881" y="5456869"/>
            <a:ext cx="8650119" cy="101617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NNLO QCD </a:t>
            </a:r>
            <a:r>
              <a:rPr lang="en-US" dirty="0" err="1">
                <a:solidFill>
                  <a:srgbClr val="FF0000"/>
                </a:solidFill>
                <a:latin typeface="Arial" panose="020B0604020202020204" pitchFamily="34" charset="0"/>
                <a:cs typeface="Arial" panose="020B0604020202020204" pitchFamily="34" charset="0"/>
              </a:rPr>
              <a:t>calcs</a:t>
            </a:r>
            <a:r>
              <a:rPr lang="en-US" dirty="0">
                <a:solidFill>
                  <a:srgbClr val="FF0000"/>
                </a:solidFill>
                <a:latin typeface="Arial" panose="020B0604020202020204" pitchFamily="34" charset="0"/>
                <a:cs typeface="Arial" panose="020B0604020202020204" pitchFamily="34" charset="0"/>
              </a:rPr>
              <a:t>.</a:t>
            </a:r>
            <a:r>
              <a:rPr lang="en-US" sz="1200" dirty="0">
                <a:solidFill>
                  <a:srgbClr val="FF0000"/>
                </a:solidFill>
                <a:latin typeface="Arial" panose="020B0604020202020204" pitchFamily="34" charset="0"/>
                <a:cs typeface="Arial" panose="020B0604020202020204" pitchFamily="34" charset="0"/>
              </a:rPr>
              <a:t> for </a:t>
            </a:r>
            <a:r>
              <a:rPr lang="en-US" dirty="0">
                <a:solidFill>
                  <a:srgbClr val="FF0000"/>
                </a:solidFill>
                <a:latin typeface="Arial" panose="020B0604020202020204" pitchFamily="34" charset="0"/>
                <a:cs typeface="Arial" panose="020B0604020202020204" pitchFamily="34" charset="0"/>
              </a:rPr>
              <a:t>inclusive</a:t>
            </a:r>
            <a:r>
              <a:rPr lang="en-US" sz="1200" dirty="0">
                <a:solidFill>
                  <a:srgbClr val="FF0000"/>
                </a:solidFill>
                <a:latin typeface="Arial" panose="020B0604020202020204" pitchFamily="34" charset="0"/>
                <a:cs typeface="Arial" panose="020B0604020202020204" pitchFamily="34" charset="0"/>
              </a:rPr>
              <a:t> and </a:t>
            </a:r>
            <a:r>
              <a:rPr lang="en-US" dirty="0" err="1">
                <a:solidFill>
                  <a:srgbClr val="FF0000"/>
                </a:solidFill>
                <a:latin typeface="Arial" panose="020B0604020202020204" pitchFamily="34" charset="0"/>
                <a:cs typeface="Arial" panose="020B0604020202020204" pitchFamily="34" charset="0"/>
              </a:rPr>
              <a:t>dijets</a:t>
            </a:r>
            <a:r>
              <a:rPr lang="en-US" dirty="0">
                <a:solidFill>
                  <a:srgbClr val="FF0000"/>
                </a:solidFill>
                <a:latin typeface="Arial" panose="020B0604020202020204" pitchFamily="34" charset="0"/>
                <a:cs typeface="Arial" panose="020B0604020202020204" pitchFamily="34" charset="0"/>
              </a:rPr>
              <a:t> available (</a:t>
            </a:r>
            <a:r>
              <a:rPr lang="en-US" sz="1200" dirty="0">
                <a:solidFill>
                  <a:srgbClr val="FF0000"/>
                </a:solidFill>
                <a:latin typeface="Arial" panose="020B0604020202020204" pitchFamily="34" charset="0"/>
                <a:cs typeface="Arial" panose="020B0604020202020204" pitchFamily="34" charset="0"/>
              </a:rPr>
              <a:t>PRL 118 (2017) 072002, 119 (2017) 152001</a:t>
            </a:r>
            <a:r>
              <a:rPr lang="en-US" dirty="0">
                <a:solidFill>
                  <a:srgbClr val="FF0000"/>
                </a:solidFill>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en-US" sz="1500" b="1" dirty="0">
                <a:latin typeface="Arial" panose="020B0604020202020204" pitchFamily="34" charset="0"/>
                <a:cs typeface="Arial" panose="020B0604020202020204" pitchFamily="34" charset="0"/>
              </a:rPr>
              <a:t>inclusive jets: </a:t>
            </a:r>
            <a:r>
              <a:rPr lang="en-US" sz="1500" dirty="0">
                <a:latin typeface="Arial" panose="020B0604020202020204" pitchFamily="34" charset="0"/>
                <a:cs typeface="Arial" panose="020B0604020202020204" pitchFamily="34" charset="0"/>
              </a:rPr>
              <a:t>description improved for scale choice of </a:t>
            </a:r>
            <a:r>
              <a:rPr lang="en-US" sz="1500" dirty="0" err="1">
                <a:latin typeface="Arial" panose="020B0604020202020204" pitchFamily="34" charset="0"/>
                <a:cs typeface="Arial" panose="020B0604020202020204" pitchFamily="34" charset="0"/>
              </a:rPr>
              <a:t>pt</a:t>
            </a:r>
            <a:r>
              <a:rPr lang="en-US" sz="1500" baseline="30000" dirty="0" err="1">
                <a:latin typeface="Arial" panose="020B0604020202020204" pitchFamily="34" charset="0"/>
                <a:cs typeface="Arial" panose="020B0604020202020204" pitchFamily="34" charset="0"/>
              </a:rPr>
              <a:t>jet</a:t>
            </a:r>
            <a:r>
              <a:rPr lang="en-US" sz="1500" dirty="0">
                <a:latin typeface="Arial" panose="020B0604020202020204" pitchFamily="34" charset="0"/>
                <a:cs typeface="Arial" panose="020B0604020202020204" pitchFamily="34" charset="0"/>
              </a:rPr>
              <a:t> (NNLO vs. NLO QCD)</a:t>
            </a:r>
          </a:p>
          <a:p>
            <a:pPr marL="285750" indent="-285750">
              <a:lnSpc>
                <a:spcPct val="20000"/>
              </a:lnSpc>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err="1">
                <a:solidFill>
                  <a:srgbClr val="172FCD"/>
                </a:solidFill>
                <a:latin typeface="Arial" panose="020B0604020202020204" pitchFamily="34" charset="0"/>
                <a:cs typeface="Arial" panose="020B0604020202020204" pitchFamily="34" charset="0"/>
              </a:rPr>
              <a:t>APPLfast</a:t>
            </a:r>
            <a:r>
              <a:rPr lang="en-US" sz="1600" dirty="0">
                <a:solidFill>
                  <a:srgbClr val="172FCD"/>
                </a:solidFill>
                <a:latin typeface="Arial" panose="020B0604020202020204" pitchFamily="34" charset="0"/>
                <a:cs typeface="Arial" panose="020B0604020202020204" pitchFamily="34" charset="0"/>
              </a:rPr>
              <a:t> grid technology on the way to allow rigorous inclusion in pdf fits at NNLO</a:t>
            </a:r>
          </a:p>
        </p:txBody>
      </p:sp>
      <p:pic>
        <p:nvPicPr>
          <p:cNvPr id="7" name="Picture 6">
            <a:extLst>
              <a:ext uri="{FF2B5EF4-FFF2-40B4-BE49-F238E27FC236}">
                <a16:creationId xmlns:a16="http://schemas.microsoft.com/office/drawing/2014/main" id="{B445A2C0-27A6-954E-9614-AD175DD25128}"/>
              </a:ext>
            </a:extLst>
          </p:cNvPr>
          <p:cNvPicPr>
            <a:picLocks noChangeAspect="1"/>
          </p:cNvPicPr>
          <p:nvPr/>
        </p:nvPicPr>
        <p:blipFill rotWithShape="1">
          <a:blip r:embed="rId5"/>
          <a:srcRect t="57659"/>
          <a:stretch/>
        </p:blipFill>
        <p:spPr>
          <a:xfrm rot="5400000">
            <a:off x="47278" y="1857390"/>
            <a:ext cx="3959746" cy="3066541"/>
          </a:xfrm>
          <a:prstGeom prst="rect">
            <a:avLst/>
          </a:prstGeom>
        </p:spPr>
      </p:pic>
      <p:sp>
        <p:nvSpPr>
          <p:cNvPr id="10" name="Rectangle 9">
            <a:extLst>
              <a:ext uri="{FF2B5EF4-FFF2-40B4-BE49-F238E27FC236}">
                <a16:creationId xmlns:a16="http://schemas.microsoft.com/office/drawing/2014/main" id="{9C326F09-5FE2-1F45-9194-1158CC2485D8}"/>
              </a:ext>
            </a:extLst>
          </p:cNvPr>
          <p:cNvSpPr/>
          <p:nvPr/>
        </p:nvSpPr>
        <p:spPr>
          <a:xfrm>
            <a:off x="2160651" y="1016266"/>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pic>
        <p:nvPicPr>
          <p:cNvPr id="8" name="Picture 7">
            <a:extLst>
              <a:ext uri="{FF2B5EF4-FFF2-40B4-BE49-F238E27FC236}">
                <a16:creationId xmlns:a16="http://schemas.microsoft.com/office/drawing/2014/main" id="{E2122322-A3F1-3642-94E7-284CF4FC1513}"/>
              </a:ext>
            </a:extLst>
          </p:cNvPr>
          <p:cNvPicPr>
            <a:picLocks noChangeAspect="1"/>
          </p:cNvPicPr>
          <p:nvPr/>
        </p:nvPicPr>
        <p:blipFill rotWithShape="1">
          <a:blip r:embed="rId5"/>
          <a:srcRect b="82321"/>
          <a:stretch/>
        </p:blipFill>
        <p:spPr>
          <a:xfrm rot="5400000">
            <a:off x="2220730" y="2793648"/>
            <a:ext cx="3959746" cy="1280362"/>
          </a:xfrm>
          <a:prstGeom prst="rect">
            <a:avLst/>
          </a:prstGeom>
        </p:spPr>
      </p:pic>
      <p:sp>
        <p:nvSpPr>
          <p:cNvPr id="5" name="TextBox 4">
            <a:extLst>
              <a:ext uri="{FF2B5EF4-FFF2-40B4-BE49-F238E27FC236}">
                <a16:creationId xmlns:a16="http://schemas.microsoft.com/office/drawing/2014/main" id="{D6B28B4E-3630-FF4E-9D17-523624765888}"/>
              </a:ext>
            </a:extLst>
          </p:cNvPr>
          <p:cNvSpPr txBox="1"/>
          <p:nvPr/>
        </p:nvSpPr>
        <p:spPr>
          <a:xfrm>
            <a:off x="1030691" y="985801"/>
            <a:ext cx="1866900"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example bins</a:t>
            </a:r>
          </a:p>
        </p:txBody>
      </p:sp>
      <p:sp>
        <p:nvSpPr>
          <p:cNvPr id="11" name="TextBox 10">
            <a:extLst>
              <a:ext uri="{FF2B5EF4-FFF2-40B4-BE49-F238E27FC236}">
                <a16:creationId xmlns:a16="http://schemas.microsoft.com/office/drawing/2014/main" id="{98772909-D822-8F43-850E-D9A092B0C559}"/>
              </a:ext>
            </a:extLst>
          </p:cNvPr>
          <p:cNvSpPr txBox="1"/>
          <p:nvPr/>
        </p:nvSpPr>
        <p:spPr>
          <a:xfrm rot="-1200000">
            <a:off x="5456768" y="2488896"/>
            <a:ext cx="1927274" cy="588046"/>
          </a:xfrm>
          <a:prstGeom prst="rect">
            <a:avLst/>
          </a:prstGeom>
          <a:noFill/>
        </p:spPr>
        <p:txBody>
          <a:bodyPr wrap="square" rtlCol="0">
            <a:spAutoFit/>
          </a:bodyPr>
          <a:lstStyle/>
          <a:p>
            <a:pPr>
              <a:lnSpc>
                <a:spcPct val="130000"/>
              </a:lnSpc>
            </a:pPr>
            <a:r>
              <a:rPr lang="en-US" b="1" dirty="0">
                <a:solidFill>
                  <a:schemeClr val="accent5">
                    <a:lumMod val="75000"/>
                  </a:schemeClr>
                </a:solidFill>
                <a:latin typeface="Arial" charset="0"/>
                <a:ea typeface="Arial" charset="0"/>
                <a:cs typeface="Arial" charset="0"/>
              </a:rPr>
              <a:t>NOT FINAL</a:t>
            </a:r>
            <a:endParaRPr lang="en-US" dirty="0">
              <a:solidFill>
                <a:schemeClr val="accent5">
                  <a:lumMod val="75000"/>
                </a:schemeClr>
              </a:solidFill>
              <a:latin typeface="Arial" charset="0"/>
              <a:ea typeface="Arial" charset="0"/>
              <a:cs typeface="Arial" charset="0"/>
            </a:endParaRPr>
          </a:p>
          <a:p>
            <a:pPr marL="457200" indent="-457200">
              <a:lnSpc>
                <a:spcPct val="40000"/>
              </a:lnSpc>
              <a:buFont typeface="+mj-lt"/>
              <a:buAutoNum type="arabicPeriod"/>
            </a:pPr>
            <a:endParaRPr lang="en-US" b="1" dirty="0">
              <a:solidFill>
                <a:schemeClr val="accent5">
                  <a:lumMod val="75000"/>
                </a:schemeClr>
              </a:solidFill>
              <a:latin typeface="Arial" charset="0"/>
              <a:ea typeface="Arial" charset="0"/>
              <a:cs typeface="Arial" charset="0"/>
            </a:endParaRPr>
          </a:p>
        </p:txBody>
      </p:sp>
      <p:sp>
        <p:nvSpPr>
          <p:cNvPr id="13" name="Rectangle 12">
            <a:extLst>
              <a:ext uri="{FF2B5EF4-FFF2-40B4-BE49-F238E27FC236}">
                <a16:creationId xmlns:a16="http://schemas.microsoft.com/office/drawing/2014/main" id="{C1476DB3-4070-9440-82EB-A6D0D833E75C}"/>
              </a:ext>
            </a:extLst>
          </p:cNvPr>
          <p:cNvSpPr/>
          <p:nvPr/>
        </p:nvSpPr>
        <p:spPr>
          <a:xfrm>
            <a:off x="5211136" y="1218084"/>
            <a:ext cx="3532813" cy="168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95CDC2-A924-2948-A6C7-AB6273524413}"/>
              </a:ext>
            </a:extLst>
          </p:cNvPr>
          <p:cNvSpPr txBox="1"/>
          <p:nvPr/>
        </p:nvSpPr>
        <p:spPr>
          <a:xfrm>
            <a:off x="4840784" y="4457700"/>
            <a:ext cx="4303215"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APPLfast</a:t>
            </a:r>
            <a:r>
              <a:rPr lang="en-US" sz="1200" dirty="0">
                <a:latin typeface="Arial" panose="020B0604020202020204" pitchFamily="34" charset="0"/>
                <a:cs typeface="Arial" panose="020B0604020202020204" pitchFamily="34" charset="0"/>
              </a:rPr>
              <a:t> reproduction of </a:t>
            </a:r>
            <a:r>
              <a:rPr lang="en-US" sz="1200" dirty="0" err="1">
                <a:latin typeface="Arial" panose="020B0604020202020204" pitchFamily="34" charset="0"/>
                <a:cs typeface="Arial" panose="020B0604020202020204" pitchFamily="34" charset="0"/>
              </a:rPr>
              <a:t>NNLOJet</a:t>
            </a:r>
            <a:r>
              <a:rPr lang="en-US" sz="1200" dirty="0">
                <a:latin typeface="Arial" panose="020B0604020202020204" pitchFamily="34" charset="0"/>
                <a:cs typeface="Arial" panose="020B0604020202020204" pitchFamily="34" charset="0"/>
              </a:rPr>
              <a:t> incl. jet cross section</a:t>
            </a:r>
          </a:p>
        </p:txBody>
      </p:sp>
      <p:sp>
        <p:nvSpPr>
          <p:cNvPr id="6" name="TextBox 5">
            <a:extLst>
              <a:ext uri="{FF2B5EF4-FFF2-40B4-BE49-F238E27FC236}">
                <a16:creationId xmlns:a16="http://schemas.microsoft.com/office/drawing/2014/main" id="{E71E8BC9-6AD4-C04D-B503-13EFD21BB4F4}"/>
              </a:ext>
            </a:extLst>
          </p:cNvPr>
          <p:cNvSpPr txBox="1"/>
          <p:nvPr/>
        </p:nvSpPr>
        <p:spPr>
          <a:xfrm>
            <a:off x="5128570" y="1026199"/>
            <a:ext cx="3828352" cy="307777"/>
          </a:xfrm>
          <a:prstGeom prst="rect">
            <a:avLst/>
          </a:prstGeom>
          <a:noFill/>
        </p:spPr>
        <p:txBody>
          <a:bodyPr wrap="square" rtlCol="0">
            <a:spAutoFit/>
          </a:bodyPr>
          <a:lstStyle/>
          <a:p>
            <a:pPr algn="r"/>
            <a:r>
              <a:rPr lang="en-US" sz="1400" dirty="0" err="1">
                <a:latin typeface="Arial" panose="020B0604020202020204" pitchFamily="34" charset="0"/>
                <a:cs typeface="Arial" panose="020B0604020202020204" pitchFamily="34" charset="0"/>
              </a:rPr>
              <a:t>APPLfast</a:t>
            </a:r>
            <a:r>
              <a:rPr lang="en-US" sz="1400" dirty="0">
                <a:latin typeface="Arial" panose="020B0604020202020204" pitchFamily="34" charset="0"/>
                <a:cs typeface="Arial" panose="020B0604020202020204" pitchFamily="34" charset="0"/>
              </a:rPr>
              <a:t> coll., status report, DIS18</a:t>
            </a:r>
          </a:p>
        </p:txBody>
      </p:sp>
    </p:spTree>
    <p:extLst>
      <p:ext uri="{BB962C8B-B14F-4D97-AF65-F5344CB8AC3E}">
        <p14:creationId xmlns:p14="http://schemas.microsoft.com/office/powerpoint/2010/main" val="2167364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FD3639-E424-DA4F-B6D7-3BDBD1B5B74D}"/>
              </a:ext>
            </a:extLst>
          </p:cNvPr>
          <p:cNvPicPr>
            <a:picLocks noChangeAspect="1"/>
          </p:cNvPicPr>
          <p:nvPr/>
        </p:nvPicPr>
        <p:blipFill>
          <a:blip r:embed="rId3"/>
          <a:stretch>
            <a:fillRect/>
          </a:stretch>
        </p:blipFill>
        <p:spPr>
          <a:xfrm rot="5400000">
            <a:off x="1004608" y="1571404"/>
            <a:ext cx="3304123" cy="5090861"/>
          </a:xfrm>
          <a:prstGeom prst="rect">
            <a:avLst/>
          </a:prstGeom>
        </p:spPr>
      </p:pic>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top quark pair differential cross sections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850BD21-259F-624D-B969-139505425DA8}"/>
              </a:ext>
            </a:extLst>
          </p:cNvPr>
          <p:cNvSpPr>
            <a:spLocks noGrp="1"/>
          </p:cNvSpPr>
          <p:nvPr>
            <p:ph type="sldNum" sz="quarter" idx="12"/>
          </p:nvPr>
        </p:nvSpPr>
        <p:spPr/>
        <p:txBody>
          <a:bodyPr/>
          <a:lstStyle/>
          <a:p>
            <a:fld id="{D7F80D46-5143-2240-826D-BEEE171844D3}" type="slidenum">
              <a:rPr lang="en-US" smtClean="0"/>
              <a:pPr/>
              <a:t>56</a:t>
            </a:fld>
            <a:endParaRPr lang="en-US"/>
          </a:p>
        </p:txBody>
      </p:sp>
      <p:sp>
        <p:nvSpPr>
          <p:cNvPr id="12" name="TextBox 11">
            <a:extLst>
              <a:ext uri="{FF2B5EF4-FFF2-40B4-BE49-F238E27FC236}">
                <a16:creationId xmlns:a16="http://schemas.microsoft.com/office/drawing/2014/main" id="{5482A6E0-BA0A-5149-AB1C-3DC2AEC7B227}"/>
              </a:ext>
            </a:extLst>
          </p:cNvPr>
          <p:cNvSpPr txBox="1"/>
          <p:nvPr/>
        </p:nvSpPr>
        <p:spPr>
          <a:xfrm>
            <a:off x="834420" y="1056433"/>
            <a:ext cx="4818005" cy="1213153"/>
          </a:xfrm>
          <a:prstGeom prst="rect">
            <a:avLst/>
          </a:prstGeom>
          <a:noFill/>
        </p:spPr>
        <p:txBody>
          <a:bodyPr wrap="square" rtlCol="0">
            <a:spAutoFit/>
          </a:bodyPr>
          <a:lstStyle/>
          <a:p>
            <a:pPr>
              <a:lnSpc>
                <a:spcPct val="130000"/>
              </a:lnSpc>
            </a:pPr>
            <a:r>
              <a:rPr lang="en-US" dirty="0">
                <a:solidFill>
                  <a:srgbClr val="FF0000"/>
                </a:solidFill>
                <a:latin typeface="Arial" panose="020B0604020202020204" pitchFamily="34" charset="0"/>
                <a:ea typeface="Tahoma" charset="0"/>
                <a:cs typeface="Arial" panose="020B0604020202020204" pitchFamily="34" charset="0"/>
              </a:rPr>
              <a:t>mainly via gg channel – constraints on </a:t>
            </a:r>
            <a:r>
              <a:rPr lang="en-US" b="1" dirty="0">
                <a:solidFill>
                  <a:srgbClr val="FF0000"/>
                </a:solidFill>
                <a:latin typeface="Arial" panose="020B0604020202020204" pitchFamily="34" charset="0"/>
                <a:ea typeface="Tahoma" charset="0"/>
                <a:cs typeface="Arial" panose="020B0604020202020204" pitchFamily="34" charset="0"/>
              </a:rPr>
              <a:t>gluon</a:t>
            </a:r>
          </a:p>
          <a:p>
            <a:pPr>
              <a:lnSpc>
                <a:spcPct val="50000"/>
              </a:lnSpc>
            </a:pPr>
            <a:endParaRPr lang="en-US" sz="2000" dirty="0">
              <a:solidFill>
                <a:srgbClr val="FF0000"/>
              </a:solidFill>
              <a:latin typeface="Arial" panose="020B0604020202020204" pitchFamily="34" charset="0"/>
              <a:ea typeface="Tahoma" charset="0"/>
              <a:cs typeface="Arial" panose="020B0604020202020204" pitchFamily="34" charset="0"/>
            </a:endParaRPr>
          </a:p>
          <a:p>
            <a:pPr>
              <a:lnSpc>
                <a:spcPct val="130000"/>
              </a:lnSpc>
            </a:pPr>
            <a:r>
              <a:rPr lang="en-US" sz="1600" dirty="0">
                <a:latin typeface="Arial" panose="020B0604020202020204" pitchFamily="34" charset="0"/>
                <a:ea typeface="Tahoma" charset="0"/>
                <a:cs typeface="Arial" panose="020B0604020202020204" pitchFamily="34" charset="0"/>
              </a:rPr>
              <a:t>EG. ATLAS dilepton channel ttbar measurement (8TeV, 20.2 fb</a:t>
            </a:r>
            <a:r>
              <a:rPr lang="en-US" sz="1600" baseline="30000" dirty="0">
                <a:latin typeface="Arial" panose="020B0604020202020204" pitchFamily="34" charset="0"/>
                <a:ea typeface="Tahoma" charset="0"/>
                <a:cs typeface="Arial" panose="020B0604020202020204" pitchFamily="34" charset="0"/>
              </a:rPr>
              <a:t>-1</a:t>
            </a:r>
            <a:r>
              <a:rPr lang="en-US" sz="1600" dirty="0">
                <a:latin typeface="Arial" panose="020B0604020202020204" pitchFamily="34" charset="0"/>
                <a:ea typeface="Tahoma" charset="0"/>
                <a:cs typeface="Arial" panose="020B0604020202020204" pitchFamily="34" charset="0"/>
              </a:rPr>
              <a:t>); </a:t>
            </a:r>
            <a:r>
              <a:rPr lang="en-US" sz="1600" dirty="0">
                <a:solidFill>
                  <a:srgbClr val="FF0000"/>
                </a:solidFill>
                <a:latin typeface="Arial" panose="020B0604020202020204" pitchFamily="34" charset="0"/>
                <a:ea typeface="Tahoma" charset="0"/>
                <a:cs typeface="Arial" panose="020B0604020202020204" pitchFamily="34" charset="0"/>
              </a:rPr>
              <a:t>comparison to NLO QCD ↓</a:t>
            </a:r>
          </a:p>
        </p:txBody>
      </p:sp>
      <p:sp>
        <p:nvSpPr>
          <p:cNvPr id="17" name="Rectangle 16">
            <a:extLst>
              <a:ext uri="{FF2B5EF4-FFF2-40B4-BE49-F238E27FC236}">
                <a16:creationId xmlns:a16="http://schemas.microsoft.com/office/drawing/2014/main" id="{E1A03F93-FC5B-E84C-8478-30908ECE071A}"/>
              </a:ext>
            </a:extLst>
          </p:cNvPr>
          <p:cNvSpPr/>
          <p:nvPr/>
        </p:nvSpPr>
        <p:spPr>
          <a:xfrm>
            <a:off x="207491" y="5640174"/>
            <a:ext cx="2060658"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804</a:t>
            </a:r>
          </a:p>
        </p:txBody>
      </p:sp>
      <p:pic>
        <p:nvPicPr>
          <p:cNvPr id="7" name="Picture 6">
            <a:extLst>
              <a:ext uri="{FF2B5EF4-FFF2-40B4-BE49-F238E27FC236}">
                <a16:creationId xmlns:a16="http://schemas.microsoft.com/office/drawing/2014/main" id="{949EFEE4-4105-2844-9684-99B96DD9F94A}"/>
              </a:ext>
            </a:extLst>
          </p:cNvPr>
          <p:cNvPicPr>
            <a:picLocks noChangeAspect="1"/>
          </p:cNvPicPr>
          <p:nvPr/>
        </p:nvPicPr>
        <p:blipFill>
          <a:blip r:embed="rId4"/>
          <a:stretch>
            <a:fillRect/>
          </a:stretch>
        </p:blipFill>
        <p:spPr>
          <a:xfrm>
            <a:off x="5744395" y="955836"/>
            <a:ext cx="2854173" cy="2768598"/>
          </a:xfrm>
          <a:prstGeom prst="rect">
            <a:avLst/>
          </a:prstGeom>
        </p:spPr>
      </p:pic>
      <p:pic>
        <p:nvPicPr>
          <p:cNvPr id="5" name="Picture 4">
            <a:extLst>
              <a:ext uri="{FF2B5EF4-FFF2-40B4-BE49-F238E27FC236}">
                <a16:creationId xmlns:a16="http://schemas.microsoft.com/office/drawing/2014/main" id="{D50343D0-E5DA-E548-972F-8218E025E644}"/>
              </a:ext>
            </a:extLst>
          </p:cNvPr>
          <p:cNvPicPr>
            <a:picLocks noChangeAspect="1"/>
          </p:cNvPicPr>
          <p:nvPr/>
        </p:nvPicPr>
        <p:blipFill>
          <a:blip r:embed="rId5"/>
          <a:stretch>
            <a:fillRect/>
          </a:stretch>
        </p:blipFill>
        <p:spPr>
          <a:xfrm rot="5400000">
            <a:off x="5694068" y="3634667"/>
            <a:ext cx="2862858" cy="2946141"/>
          </a:xfrm>
          <a:prstGeom prst="rect">
            <a:avLst/>
          </a:prstGeom>
        </p:spPr>
      </p:pic>
      <p:sp>
        <p:nvSpPr>
          <p:cNvPr id="11" name="TextBox 10">
            <a:extLst>
              <a:ext uri="{FF2B5EF4-FFF2-40B4-BE49-F238E27FC236}">
                <a16:creationId xmlns:a16="http://schemas.microsoft.com/office/drawing/2014/main" id="{FDFEFB11-AA90-AD49-A9AD-C3E2415DEFA8}"/>
              </a:ext>
            </a:extLst>
          </p:cNvPr>
          <p:cNvSpPr txBox="1"/>
          <p:nvPr/>
        </p:nvSpPr>
        <p:spPr>
          <a:xfrm>
            <a:off x="6151479" y="5785878"/>
            <a:ext cx="123524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gluon</a:t>
            </a:r>
          </a:p>
        </p:txBody>
      </p:sp>
      <p:grpSp>
        <p:nvGrpSpPr>
          <p:cNvPr id="8" name="Group 7">
            <a:extLst>
              <a:ext uri="{FF2B5EF4-FFF2-40B4-BE49-F238E27FC236}">
                <a16:creationId xmlns:a16="http://schemas.microsoft.com/office/drawing/2014/main" id="{F680FA20-9DD2-F742-9052-A1DE773FB6E0}"/>
              </a:ext>
            </a:extLst>
          </p:cNvPr>
          <p:cNvGrpSpPr/>
          <p:nvPr/>
        </p:nvGrpSpPr>
        <p:grpSpPr>
          <a:xfrm>
            <a:off x="361894" y="6185988"/>
            <a:ext cx="4914749" cy="404321"/>
            <a:chOff x="297726" y="6266198"/>
            <a:chExt cx="4914749" cy="404321"/>
          </a:xfrm>
        </p:grpSpPr>
        <p:sp>
          <p:nvSpPr>
            <p:cNvPr id="6" name="Rectangle 5">
              <a:extLst>
                <a:ext uri="{FF2B5EF4-FFF2-40B4-BE49-F238E27FC236}">
                  <a16:creationId xmlns:a16="http://schemas.microsoft.com/office/drawing/2014/main" id="{EF8D4EA2-C90A-AC4A-AA48-0A103CCBFD27}"/>
                </a:ext>
              </a:extLst>
            </p:cNvPr>
            <p:cNvSpPr/>
            <p:nvPr/>
          </p:nvSpPr>
          <p:spPr>
            <a:xfrm>
              <a:off x="297726" y="6266198"/>
              <a:ext cx="4914749" cy="404321"/>
            </a:xfrm>
            <a:prstGeom prst="rect">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B2D16D-961C-904C-B1C8-D8E8C02D6283}"/>
                </a:ext>
              </a:extLst>
            </p:cNvPr>
            <p:cNvPicPr>
              <a:picLocks noChangeAspect="1"/>
            </p:cNvPicPr>
            <p:nvPr/>
          </p:nvPicPr>
          <p:blipFill>
            <a:blip r:embed="rId6"/>
            <a:stretch>
              <a:fillRect/>
            </a:stretch>
          </p:blipFill>
          <p:spPr>
            <a:xfrm>
              <a:off x="1783228" y="6338637"/>
              <a:ext cx="3251481" cy="327193"/>
            </a:xfrm>
            <a:prstGeom prst="rect">
              <a:avLst/>
            </a:prstGeom>
          </p:spPr>
        </p:pic>
        <p:sp>
          <p:nvSpPr>
            <p:cNvPr id="3" name="Rectangle 2">
              <a:extLst>
                <a:ext uri="{FF2B5EF4-FFF2-40B4-BE49-F238E27FC236}">
                  <a16:creationId xmlns:a16="http://schemas.microsoft.com/office/drawing/2014/main" id="{4743F458-5F3F-644D-B589-591D40E59A4A}"/>
                </a:ext>
              </a:extLst>
            </p:cNvPr>
            <p:cNvSpPr/>
            <p:nvPr/>
          </p:nvSpPr>
          <p:spPr>
            <a:xfrm>
              <a:off x="297727" y="6290511"/>
              <a:ext cx="4572000" cy="379078"/>
            </a:xfrm>
            <a:prstGeom prst="rect">
              <a:avLst/>
            </a:prstGeom>
          </p:spPr>
          <p:txBody>
            <a:bodyPr>
              <a:spAutoFit/>
            </a:bodyPr>
            <a:lstStyle/>
            <a:p>
              <a:pPr>
                <a:lnSpc>
                  <a:spcPct val="130000"/>
                </a:lnSpc>
              </a:pPr>
              <a:r>
                <a:rPr lang="en-US" sz="1600" dirty="0">
                  <a:latin typeface="Arial" panose="020B0604020202020204" pitchFamily="34" charset="0"/>
                  <a:ea typeface="Tahoma" charset="0"/>
                  <a:cs typeface="Arial" panose="020B0604020202020204" pitchFamily="34" charset="0"/>
                </a:rPr>
                <a:t>also extracted:</a:t>
              </a:r>
              <a:endParaRPr lang="en-US" sz="1600" dirty="0">
                <a:solidFill>
                  <a:srgbClr val="FF0000"/>
                </a:solidFill>
                <a:latin typeface="Arial" panose="020B0604020202020204" pitchFamily="34" charset="0"/>
                <a:ea typeface="Tahoma" charset="0"/>
                <a:cs typeface="Arial" panose="020B0604020202020204" pitchFamily="34" charset="0"/>
              </a:endParaRPr>
            </a:p>
          </p:txBody>
        </p:sp>
      </p:grpSp>
      <p:pic>
        <p:nvPicPr>
          <p:cNvPr id="14" name="Picture 13">
            <a:extLst>
              <a:ext uri="{FF2B5EF4-FFF2-40B4-BE49-F238E27FC236}">
                <a16:creationId xmlns:a16="http://schemas.microsoft.com/office/drawing/2014/main" id="{BC8BB9A5-B57B-D84B-9245-F119CEF2C0FC}"/>
              </a:ext>
            </a:extLst>
          </p:cNvPr>
          <p:cNvPicPr>
            <a:picLocks noChangeAspect="1"/>
          </p:cNvPicPr>
          <p:nvPr/>
        </p:nvPicPr>
        <p:blipFill>
          <a:blip r:embed="rId7"/>
          <a:stretch>
            <a:fillRect/>
          </a:stretch>
        </p:blipFill>
        <p:spPr>
          <a:xfrm>
            <a:off x="6214908" y="2995227"/>
            <a:ext cx="1849419" cy="351980"/>
          </a:xfrm>
          <a:prstGeom prst="rect">
            <a:avLst/>
          </a:prstGeom>
          <a:noFill/>
          <a:ln>
            <a:noFill/>
          </a:ln>
        </p:spPr>
      </p:pic>
      <p:sp>
        <p:nvSpPr>
          <p:cNvPr id="15" name="TextBox 14">
            <a:extLst>
              <a:ext uri="{FF2B5EF4-FFF2-40B4-BE49-F238E27FC236}">
                <a16:creationId xmlns:a16="http://schemas.microsoft.com/office/drawing/2014/main" id="{B98ACC23-EC77-D342-947A-952222041556}"/>
              </a:ext>
            </a:extLst>
          </p:cNvPr>
          <p:cNvSpPr txBox="1"/>
          <p:nvPr/>
        </p:nvSpPr>
        <p:spPr>
          <a:xfrm>
            <a:off x="6150740" y="4684295"/>
            <a:ext cx="16457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NLO QCD fit</a:t>
            </a:r>
          </a:p>
        </p:txBody>
      </p:sp>
    </p:spTree>
    <p:extLst>
      <p:ext uri="{BB962C8B-B14F-4D97-AF65-F5344CB8AC3E}">
        <p14:creationId xmlns:p14="http://schemas.microsoft.com/office/powerpoint/2010/main" val="2394479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a:t>
            </a:r>
            <a:r>
              <a:rPr lang="en-US" sz="2900" dirty="0" err="1">
                <a:solidFill>
                  <a:srgbClr val="FF0000"/>
                </a:solidFill>
                <a:latin typeface="Arial"/>
                <a:cs typeface="Arial"/>
              </a:rPr>
              <a:t>ptZ</a:t>
            </a:r>
            <a:endParaRPr lang="en-US" sz="2000" dirty="0">
              <a:solidFill>
                <a:srgbClr val="FF0000"/>
              </a:solidFill>
              <a:latin typeface="Arial"/>
              <a:cs typeface="Arial"/>
            </a:endParaRPr>
          </a:p>
        </p:txBody>
      </p:sp>
      <p:pic>
        <p:nvPicPr>
          <p:cNvPr id="5" name="Picture 4">
            <a:extLst>
              <a:ext uri="{FF2B5EF4-FFF2-40B4-BE49-F238E27FC236}">
                <a16:creationId xmlns:a16="http://schemas.microsoft.com/office/drawing/2014/main" id="{34F892A4-BE2E-4A4D-9E08-FB472C867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17" y="1059551"/>
            <a:ext cx="4681074" cy="3491452"/>
          </a:xfrm>
          <a:prstGeom prst="rect">
            <a:avLst/>
          </a:prstGeom>
        </p:spPr>
      </p:pic>
      <p:pic>
        <p:nvPicPr>
          <p:cNvPr id="6" name="Picture 5">
            <a:extLst>
              <a:ext uri="{FF2B5EF4-FFF2-40B4-BE49-F238E27FC236}">
                <a16:creationId xmlns:a16="http://schemas.microsoft.com/office/drawing/2014/main" id="{74A4C2F8-D75F-6142-BF05-FC0DF7BA9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386" y="1002506"/>
            <a:ext cx="3812314" cy="2702717"/>
          </a:xfrm>
          <a:prstGeom prst="rect">
            <a:avLst/>
          </a:prstGeom>
        </p:spPr>
      </p:pic>
      <p:pic>
        <p:nvPicPr>
          <p:cNvPr id="8" name="Picture 7">
            <a:extLst>
              <a:ext uri="{FF2B5EF4-FFF2-40B4-BE49-F238E27FC236}">
                <a16:creationId xmlns:a16="http://schemas.microsoft.com/office/drawing/2014/main" id="{28A888A0-23E6-1B45-AD51-9A1655CE1789}"/>
              </a:ext>
            </a:extLst>
          </p:cNvPr>
          <p:cNvPicPr>
            <a:picLocks noChangeAspect="1"/>
          </p:cNvPicPr>
          <p:nvPr/>
        </p:nvPicPr>
        <p:blipFill>
          <a:blip r:embed="rId5"/>
          <a:stretch>
            <a:fillRect/>
          </a:stretch>
        </p:blipFill>
        <p:spPr>
          <a:xfrm>
            <a:off x="5326493" y="3914585"/>
            <a:ext cx="3340100" cy="1459981"/>
          </a:xfrm>
          <a:prstGeom prst="rect">
            <a:avLst/>
          </a:prstGeom>
          <a:ln>
            <a:solidFill>
              <a:schemeClr val="tx1"/>
            </a:solidFill>
          </a:ln>
        </p:spPr>
      </p:pic>
      <p:sp>
        <p:nvSpPr>
          <p:cNvPr id="9" name="Rectangle 8">
            <a:extLst>
              <a:ext uri="{FF2B5EF4-FFF2-40B4-BE49-F238E27FC236}">
                <a16:creationId xmlns:a16="http://schemas.microsoft.com/office/drawing/2014/main" id="{BEDA6D96-E9F0-FB42-A805-4FC6F0C1C008}"/>
              </a:ext>
            </a:extLst>
          </p:cNvPr>
          <p:cNvSpPr/>
          <p:nvPr/>
        </p:nvSpPr>
        <p:spPr>
          <a:xfrm>
            <a:off x="5905151" y="329956"/>
            <a:ext cx="2799542" cy="580415"/>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JHEP09 (2014) 145 </a:t>
            </a:r>
          </a:p>
          <a:p>
            <a:pPr algn="r">
              <a:lnSpc>
                <a:spcPct val="110000"/>
              </a:lnSpc>
            </a:pPr>
            <a:r>
              <a:rPr lang="en-US" sz="1500" dirty="0">
                <a:latin typeface="Arial" panose="020B0604020202020204" pitchFamily="34" charset="0"/>
                <a:cs typeface="Arial" panose="020B0604020202020204" pitchFamily="34" charset="0"/>
              </a:rPr>
              <a:t> EPJ C76 (2016) 291</a:t>
            </a:r>
          </a:p>
        </p:txBody>
      </p:sp>
      <p:sp>
        <p:nvSpPr>
          <p:cNvPr id="10" name="TextBox 9">
            <a:extLst>
              <a:ext uri="{FF2B5EF4-FFF2-40B4-BE49-F238E27FC236}">
                <a16:creationId xmlns:a16="http://schemas.microsoft.com/office/drawing/2014/main" id="{C8FAE8FC-6C1D-0E42-A07E-887F521CA1D5}"/>
              </a:ext>
            </a:extLst>
          </p:cNvPr>
          <p:cNvSpPr txBox="1"/>
          <p:nvPr/>
        </p:nvSpPr>
        <p:spPr>
          <a:xfrm>
            <a:off x="457162" y="4701725"/>
            <a:ext cx="4537974" cy="516488"/>
          </a:xfrm>
          <a:prstGeom prst="rect">
            <a:avLst/>
          </a:prstGeom>
          <a:noFill/>
          <a:ln w="19050">
            <a:noFill/>
          </a:ln>
        </p:spPr>
        <p:txBody>
          <a:bodyPr wrap="square" rtlCol="0">
            <a:spAutoFit/>
          </a:bodyPr>
          <a:lstStyle/>
          <a:p>
            <a:pPr>
              <a:lnSpc>
                <a:spcPct val="120000"/>
              </a:lnSpc>
            </a:pPr>
            <a:r>
              <a:rPr lang="en-US" sz="1900" dirty="0">
                <a:solidFill>
                  <a:srgbClr val="FF0000"/>
                </a:solidFill>
                <a:latin typeface="Arial" panose="020B0604020202020204" pitchFamily="34" charset="0"/>
                <a:ea typeface="Tahoma" charset="0"/>
                <a:cs typeface="Arial" panose="020B0604020202020204" pitchFamily="34" charset="0"/>
              </a:rPr>
              <a:t>sensitive to </a:t>
            </a:r>
            <a:r>
              <a:rPr lang="en-US" sz="1900" b="1" dirty="0">
                <a:solidFill>
                  <a:srgbClr val="FF0000"/>
                </a:solidFill>
                <a:latin typeface="Arial" panose="020B0604020202020204" pitchFamily="34" charset="0"/>
                <a:ea typeface="Tahoma" charset="0"/>
                <a:cs typeface="Arial" panose="020B0604020202020204" pitchFamily="34" charset="0"/>
              </a:rPr>
              <a:t>pdfs</a:t>
            </a:r>
            <a:r>
              <a:rPr lang="en-US" sz="1900" dirty="0">
                <a:solidFill>
                  <a:srgbClr val="FF0000"/>
                </a:solidFill>
                <a:latin typeface="Arial" panose="020B0604020202020204" pitchFamily="34" charset="0"/>
                <a:ea typeface="Tahoma" charset="0"/>
                <a:cs typeface="Arial" panose="020B0604020202020204" pitchFamily="34" charset="0"/>
              </a:rPr>
              <a:t>, especially gluon</a:t>
            </a:r>
          </a:p>
          <a:p>
            <a:pPr>
              <a:lnSpc>
                <a:spcPct val="10000"/>
              </a:lnSpc>
            </a:pPr>
            <a:endParaRPr lang="en-US" dirty="0">
              <a:solidFill>
                <a:srgbClr val="FF0000"/>
              </a:solidFill>
              <a:latin typeface="Arial" panose="020B0604020202020204" pitchFamily="34" charset="0"/>
              <a:ea typeface="Tahoma" charset="0"/>
              <a:cs typeface="Arial" panose="020B0604020202020204" pitchFamily="34" charset="0"/>
            </a:endParaRPr>
          </a:p>
        </p:txBody>
      </p:sp>
      <p:sp>
        <p:nvSpPr>
          <p:cNvPr id="2" name="Rectangle 1">
            <a:extLst>
              <a:ext uri="{FF2B5EF4-FFF2-40B4-BE49-F238E27FC236}">
                <a16:creationId xmlns:a16="http://schemas.microsoft.com/office/drawing/2014/main" id="{3AFA7243-1C2C-7B4A-B897-0615E1070F75}"/>
              </a:ext>
            </a:extLst>
          </p:cNvPr>
          <p:cNvSpPr/>
          <p:nvPr/>
        </p:nvSpPr>
        <p:spPr>
          <a:xfrm>
            <a:off x="457162" y="5220655"/>
            <a:ext cx="8247531" cy="726546"/>
          </a:xfrm>
          <a:prstGeom prst="rect">
            <a:avLst/>
          </a:prstGeom>
        </p:spPr>
        <p:txBody>
          <a:bodyPr wrap="square">
            <a:spAutoFit/>
          </a:bodyPr>
          <a:lstStyle/>
          <a:p>
            <a:pPr>
              <a:lnSpc>
                <a:spcPct val="120000"/>
              </a:lnSpc>
            </a:pPr>
            <a:r>
              <a:rPr lang="en-US" dirty="0">
                <a:latin typeface="Arial" panose="020B0604020202020204" pitchFamily="34" charset="0"/>
                <a:ea typeface="Tahoma" charset="0"/>
                <a:cs typeface="Arial" panose="020B0604020202020204" pitchFamily="34" charset="0"/>
              </a:rPr>
              <a:t>experimentally, very precise </a:t>
            </a:r>
          </a:p>
          <a:p>
            <a:pPr>
              <a:lnSpc>
                <a:spcPct val="120000"/>
              </a:lnSpc>
            </a:pPr>
            <a:r>
              <a:rPr lang="en-US" sz="1500" dirty="0">
                <a:latin typeface="Arial" panose="020B0604020202020204" pitchFamily="34" charset="0"/>
                <a:ea typeface="Tahoma" charset="0"/>
                <a:cs typeface="Arial" panose="020B0604020202020204" pitchFamily="34" charset="0"/>
              </a:rPr>
              <a:t>ATLAS: </a:t>
            </a:r>
            <a:r>
              <a:rPr lang="en-US" sz="1500" dirty="0" err="1">
                <a:latin typeface="Arial" panose="020B0604020202020204" pitchFamily="34" charset="0"/>
                <a:ea typeface="Tahoma" charset="0"/>
                <a:cs typeface="Arial" panose="020B0604020202020204" pitchFamily="34" charset="0"/>
              </a:rPr>
              <a:t>ee</a:t>
            </a:r>
            <a:r>
              <a:rPr lang="en-US" sz="1500" dirty="0">
                <a:latin typeface="Arial" panose="020B0604020202020204" pitchFamily="34" charset="0"/>
                <a:ea typeface="Tahoma" charset="0"/>
                <a:cs typeface="Arial" panose="020B0604020202020204" pitchFamily="34" charset="0"/>
              </a:rPr>
              <a:t>, </a:t>
            </a:r>
            <a:r>
              <a:rPr lang="en-US" sz="1500" dirty="0" err="1">
                <a:latin typeface="Arial" panose="020B0604020202020204" pitchFamily="34" charset="0"/>
                <a:ea typeface="Tahoma" charset="0"/>
                <a:cs typeface="Arial" panose="020B0604020202020204" pitchFamily="34" charset="0"/>
              </a:rPr>
              <a:t>μμ</a:t>
            </a:r>
            <a:r>
              <a:rPr lang="en-US" sz="1500" dirty="0">
                <a:latin typeface="Arial" panose="020B0604020202020204" pitchFamily="34" charset="0"/>
                <a:ea typeface="Tahoma" charset="0"/>
                <a:cs typeface="Arial" panose="020B0604020202020204" pitchFamily="34" charset="0"/>
              </a:rPr>
              <a:t> channels; combined precision better than 0.5% precision for </a:t>
            </a:r>
            <a:r>
              <a:rPr lang="en-US" sz="1500" dirty="0" err="1">
                <a:latin typeface="Arial" panose="020B0604020202020204" pitchFamily="34" charset="0"/>
                <a:ea typeface="Tahoma" charset="0"/>
                <a:cs typeface="Arial" panose="020B0604020202020204" pitchFamily="34" charset="0"/>
              </a:rPr>
              <a:t>pt</a:t>
            </a:r>
            <a:r>
              <a:rPr lang="en-US" sz="1500" dirty="0">
                <a:latin typeface="Arial" panose="020B0604020202020204" pitchFamily="34" charset="0"/>
                <a:ea typeface="Tahoma" charset="0"/>
                <a:cs typeface="Arial" panose="020B0604020202020204" pitchFamily="34" charset="0"/>
              </a:rPr>
              <a:t> &lt; 100 GeV</a:t>
            </a:r>
            <a:r>
              <a:rPr lang="en-US" dirty="0">
                <a:latin typeface="Arial" panose="020B0604020202020204" pitchFamily="34" charset="0"/>
                <a:ea typeface="Tahoma" charset="0"/>
                <a:cs typeface="Arial" panose="020B0604020202020204" pitchFamily="34" charset="0"/>
              </a:rPr>
              <a:t> </a:t>
            </a:r>
          </a:p>
        </p:txBody>
      </p:sp>
      <p:sp>
        <p:nvSpPr>
          <p:cNvPr id="11" name="Rectangle 10">
            <a:extLst>
              <a:ext uri="{FF2B5EF4-FFF2-40B4-BE49-F238E27FC236}">
                <a16:creationId xmlns:a16="http://schemas.microsoft.com/office/drawing/2014/main" id="{C3C19294-BDBB-ED47-B245-E6099E6E2174}"/>
              </a:ext>
            </a:extLst>
          </p:cNvPr>
          <p:cNvSpPr/>
          <p:nvPr/>
        </p:nvSpPr>
        <p:spPr>
          <a:xfrm>
            <a:off x="457162" y="5958998"/>
            <a:ext cx="8483638" cy="642676"/>
          </a:xfrm>
          <a:prstGeom prst="rect">
            <a:avLst/>
          </a:prstGeom>
        </p:spPr>
        <p:txBody>
          <a:bodyPr wrap="square">
            <a:spAutoFit/>
          </a:bodyPr>
          <a:lstStyle/>
          <a:p>
            <a:pPr>
              <a:lnSpc>
                <a:spcPct val="120000"/>
              </a:lnSpc>
            </a:pPr>
            <a:r>
              <a:rPr lang="en-US" dirty="0">
                <a:latin typeface="Arial" panose="020B0604020202020204" pitchFamily="34" charset="0"/>
                <a:ea typeface="Tahoma" charset="0"/>
                <a:cs typeface="Arial" panose="020B0604020202020204" pitchFamily="34" charset="0"/>
              </a:rPr>
              <a:t>theoretically challenging – </a:t>
            </a:r>
            <a:r>
              <a:rPr lang="en-US" sz="1200" dirty="0">
                <a:latin typeface="Arial" panose="020B0604020202020204" pitchFamily="34" charset="0"/>
                <a:ea typeface="Tahoma" charset="0"/>
                <a:cs typeface="Arial" panose="020B0604020202020204" pitchFamily="34" charset="0"/>
              </a:rPr>
              <a:t>low </a:t>
            </a:r>
            <a:r>
              <a:rPr lang="en-US" sz="1200" dirty="0" err="1">
                <a:latin typeface="Arial" panose="020B0604020202020204" pitchFamily="34" charset="0"/>
                <a:ea typeface="Tahoma" charset="0"/>
                <a:cs typeface="Arial" panose="020B0604020202020204" pitchFamily="34" charset="0"/>
              </a:rPr>
              <a:t>pt</a:t>
            </a:r>
            <a:r>
              <a:rPr lang="en-US" sz="1200" dirty="0">
                <a:latin typeface="Arial" panose="020B0604020202020204" pitchFamily="34" charset="0"/>
                <a:ea typeface="Tahoma" charset="0"/>
                <a:cs typeface="Arial" panose="020B0604020202020204" pitchFamily="34" charset="0"/>
              </a:rPr>
              <a:t> region dominated by soft particle emission (</a:t>
            </a:r>
            <a:r>
              <a:rPr lang="en-US" sz="1200" dirty="0" err="1">
                <a:latin typeface="Arial" panose="020B0604020202020204" pitchFamily="34" charset="0"/>
                <a:ea typeface="Tahoma" charset="0"/>
                <a:cs typeface="Arial" panose="020B0604020202020204" pitchFamily="34" charset="0"/>
              </a:rPr>
              <a:t>resummation</a:t>
            </a:r>
            <a:r>
              <a:rPr lang="en-US" sz="1200" dirty="0">
                <a:latin typeface="Arial" panose="020B0604020202020204" pitchFamily="34" charset="0"/>
                <a:ea typeface="Tahoma" charset="0"/>
                <a:cs typeface="Arial" panose="020B0604020202020204" pitchFamily="34" charset="0"/>
              </a:rPr>
              <a:t>, shower models); high </a:t>
            </a:r>
            <a:r>
              <a:rPr lang="en-US" sz="1200" dirty="0" err="1">
                <a:latin typeface="Arial" panose="020B0604020202020204" pitchFamily="34" charset="0"/>
                <a:ea typeface="Tahoma" charset="0"/>
                <a:cs typeface="Arial" panose="020B0604020202020204" pitchFamily="34" charset="0"/>
              </a:rPr>
              <a:t>pt</a:t>
            </a:r>
            <a:r>
              <a:rPr lang="en-US" sz="1200" dirty="0">
                <a:latin typeface="Arial" panose="020B0604020202020204" pitchFamily="34" charset="0"/>
                <a:ea typeface="Tahoma" charset="0"/>
                <a:cs typeface="Arial" panose="020B0604020202020204" pitchFamily="34" charset="0"/>
              </a:rPr>
              <a:t> region dominated by emission of hard </a:t>
            </a:r>
            <a:r>
              <a:rPr lang="en-US" sz="1200" dirty="0" err="1">
                <a:latin typeface="Arial" panose="020B0604020202020204" pitchFamily="34" charset="0"/>
                <a:ea typeface="Tahoma" charset="0"/>
                <a:cs typeface="Arial" panose="020B0604020202020204" pitchFamily="34" charset="0"/>
              </a:rPr>
              <a:t>partons</a:t>
            </a:r>
            <a:r>
              <a:rPr lang="en-US" sz="1200" dirty="0">
                <a:latin typeface="Arial" panose="020B0604020202020204" pitchFamily="34" charset="0"/>
                <a:ea typeface="Tahoma" charset="0"/>
                <a:cs typeface="Arial" panose="020B0604020202020204" pitchFamily="34" charset="0"/>
              </a:rPr>
              <a:t> (pdfs)</a:t>
            </a:r>
          </a:p>
        </p:txBody>
      </p:sp>
      <p:sp>
        <p:nvSpPr>
          <p:cNvPr id="3" name="Slide Number Placeholder 2">
            <a:extLst>
              <a:ext uri="{FF2B5EF4-FFF2-40B4-BE49-F238E27FC236}">
                <a16:creationId xmlns:a16="http://schemas.microsoft.com/office/drawing/2014/main" id="{C94113A7-B1AE-6B4D-9D00-98ACB6D6973C}"/>
              </a:ext>
            </a:extLst>
          </p:cNvPr>
          <p:cNvSpPr>
            <a:spLocks noGrp="1"/>
          </p:cNvSpPr>
          <p:nvPr>
            <p:ph type="sldNum" sz="quarter" idx="12"/>
          </p:nvPr>
        </p:nvSpPr>
        <p:spPr/>
        <p:txBody>
          <a:bodyPr/>
          <a:lstStyle/>
          <a:p>
            <a:fld id="{D7F80D46-5143-2240-826D-BEEE171844D3}" type="slidenum">
              <a:rPr lang="en-US" smtClean="0"/>
              <a:pPr/>
              <a:t>57</a:t>
            </a:fld>
            <a:endParaRPr lang="en-US"/>
          </a:p>
        </p:txBody>
      </p:sp>
    </p:spTree>
    <p:extLst>
      <p:ext uri="{BB962C8B-B14F-4D97-AF65-F5344CB8AC3E}">
        <p14:creationId xmlns:p14="http://schemas.microsoft.com/office/powerpoint/2010/main" val="2639710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prompt photon</a:t>
            </a:r>
            <a:endParaRPr lang="en-US" sz="2000" dirty="0">
              <a:solidFill>
                <a:srgbClr val="FF0000"/>
              </a:solidFill>
              <a:latin typeface="Arial"/>
              <a:cs typeface="Arial"/>
            </a:endParaRPr>
          </a:p>
        </p:txBody>
      </p:sp>
      <p:sp>
        <p:nvSpPr>
          <p:cNvPr id="9" name="Rectangle 8">
            <a:extLst>
              <a:ext uri="{FF2B5EF4-FFF2-40B4-BE49-F238E27FC236}">
                <a16:creationId xmlns:a16="http://schemas.microsoft.com/office/drawing/2014/main" id="{3FBFCAF7-D7B9-CA41-8B19-66F82BBCE93F}"/>
              </a:ext>
            </a:extLst>
          </p:cNvPr>
          <p:cNvSpPr/>
          <p:nvPr/>
        </p:nvSpPr>
        <p:spPr>
          <a:xfrm>
            <a:off x="6579669" y="329956"/>
            <a:ext cx="2226624"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770 (2017) 473</a:t>
            </a: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58</a:t>
            </a:fld>
            <a:endParaRPr lang="en-US"/>
          </a:p>
        </p:txBody>
      </p:sp>
      <p:pic>
        <p:nvPicPr>
          <p:cNvPr id="5" name="Picture 4">
            <a:extLst>
              <a:ext uri="{FF2B5EF4-FFF2-40B4-BE49-F238E27FC236}">
                <a16:creationId xmlns:a16="http://schemas.microsoft.com/office/drawing/2014/main" id="{43C04462-52A3-1547-9D01-318753D0790C}"/>
              </a:ext>
            </a:extLst>
          </p:cNvPr>
          <p:cNvPicPr>
            <a:picLocks noChangeAspect="1"/>
          </p:cNvPicPr>
          <p:nvPr/>
        </p:nvPicPr>
        <p:blipFill>
          <a:blip r:embed="rId3"/>
          <a:stretch>
            <a:fillRect/>
          </a:stretch>
        </p:blipFill>
        <p:spPr>
          <a:xfrm>
            <a:off x="7080765" y="708534"/>
            <a:ext cx="1689140" cy="1427442"/>
          </a:xfrm>
          <a:prstGeom prst="rect">
            <a:avLst/>
          </a:prstGeom>
        </p:spPr>
      </p:pic>
      <p:pic>
        <p:nvPicPr>
          <p:cNvPr id="3" name="Picture 2">
            <a:extLst>
              <a:ext uri="{FF2B5EF4-FFF2-40B4-BE49-F238E27FC236}">
                <a16:creationId xmlns:a16="http://schemas.microsoft.com/office/drawing/2014/main" id="{052A60BC-854B-9449-9762-160856AAD36A}"/>
              </a:ext>
            </a:extLst>
          </p:cNvPr>
          <p:cNvPicPr>
            <a:picLocks noChangeAspect="1"/>
          </p:cNvPicPr>
          <p:nvPr/>
        </p:nvPicPr>
        <p:blipFill>
          <a:blip r:embed="rId4"/>
          <a:stretch>
            <a:fillRect/>
          </a:stretch>
        </p:blipFill>
        <p:spPr>
          <a:xfrm>
            <a:off x="679026" y="2056094"/>
            <a:ext cx="4349936" cy="4349936"/>
          </a:xfrm>
          <a:prstGeom prst="rect">
            <a:avLst/>
          </a:prstGeom>
        </p:spPr>
      </p:pic>
      <p:sp>
        <p:nvSpPr>
          <p:cNvPr id="7" name="TextBox 6">
            <a:extLst>
              <a:ext uri="{FF2B5EF4-FFF2-40B4-BE49-F238E27FC236}">
                <a16:creationId xmlns:a16="http://schemas.microsoft.com/office/drawing/2014/main" id="{7765E494-D5E0-5C4A-A9ED-EA79D0FC96F6}"/>
              </a:ext>
            </a:extLst>
          </p:cNvPr>
          <p:cNvSpPr txBox="1"/>
          <p:nvPr/>
        </p:nvSpPr>
        <p:spPr>
          <a:xfrm>
            <a:off x="679026" y="1248674"/>
            <a:ext cx="7763301" cy="394147"/>
          </a:xfrm>
          <a:prstGeom prst="rect">
            <a:avLst/>
          </a:prstGeom>
          <a:noFill/>
          <a:ln w="19050">
            <a:noFill/>
          </a:ln>
        </p:spPr>
        <p:txBody>
          <a:bodyPr wrap="square" rtlCol="0">
            <a:spAutoFit/>
          </a:bodyPr>
          <a:lstStyle/>
          <a:p>
            <a:pPr>
              <a:lnSpc>
                <a:spcPct val="120000"/>
              </a:lnSpc>
            </a:pPr>
            <a:r>
              <a:rPr lang="en-US" b="1" dirty="0">
                <a:solidFill>
                  <a:srgbClr val="FF0000"/>
                </a:solidFill>
                <a:latin typeface="Arial" panose="020B0604020202020204" pitchFamily="34" charset="0"/>
                <a:ea typeface="Tahoma" charset="0"/>
                <a:cs typeface="Arial" panose="020B0604020202020204" pitchFamily="34" charset="0"/>
              </a:rPr>
              <a:t>isolated photons</a:t>
            </a:r>
            <a:r>
              <a:rPr lang="en-US" dirty="0">
                <a:solidFill>
                  <a:srgbClr val="FF0000"/>
                </a:solidFill>
                <a:latin typeface="Arial" panose="020B0604020202020204" pitchFamily="34" charset="0"/>
                <a:ea typeface="Tahoma" charset="0"/>
                <a:cs typeface="Arial" panose="020B0604020202020204" pitchFamily="34" charset="0"/>
              </a:rPr>
              <a:t>: mainly sensitive to gluon at medium and high x</a:t>
            </a:r>
          </a:p>
        </p:txBody>
      </p:sp>
      <p:sp>
        <p:nvSpPr>
          <p:cNvPr id="6" name="TextBox 5">
            <a:extLst>
              <a:ext uri="{FF2B5EF4-FFF2-40B4-BE49-F238E27FC236}">
                <a16:creationId xmlns:a16="http://schemas.microsoft.com/office/drawing/2014/main" id="{088884FB-78ED-6D40-968B-8473B432C4A3}"/>
              </a:ext>
            </a:extLst>
          </p:cNvPr>
          <p:cNvSpPr txBox="1"/>
          <p:nvPr/>
        </p:nvSpPr>
        <p:spPr>
          <a:xfrm>
            <a:off x="5245096" y="2562321"/>
            <a:ext cx="3818965" cy="195489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700" dirty="0">
                <a:latin typeface="Arial" panose="020B0604020202020204" pitchFamily="34" charset="0"/>
                <a:cs typeface="Arial" panose="020B0604020202020204" pitchFamily="34" charset="0"/>
              </a:rPr>
              <a:t>clean experimental environment</a:t>
            </a:r>
          </a:p>
          <a:p>
            <a:pPr marL="285750" indent="-285750">
              <a:lnSpc>
                <a:spcPct val="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JETPHOX (NLO QCD) underestimates data, but theory uncertainties large</a:t>
            </a:r>
          </a:p>
          <a:p>
            <a:pPr marL="285750" indent="-285750">
              <a:lnSpc>
                <a:spcPct val="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600" dirty="0">
                <a:latin typeface="Arial" panose="020B0604020202020204" pitchFamily="34" charset="0"/>
                <a:cs typeface="Arial" panose="020B0604020202020204" pitchFamily="34" charset="0"/>
              </a:rPr>
              <a:t>only small variation for different pdfs</a:t>
            </a:r>
          </a:p>
          <a:p>
            <a:pPr marL="285750" indent="-285750">
              <a:lnSpc>
                <a:spcPct val="12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C2CDDCB-BC9B-BE47-A5D0-A51F66C33BB7}"/>
              </a:ext>
            </a:extLst>
          </p:cNvPr>
          <p:cNvSpPr/>
          <p:nvPr/>
        </p:nvSpPr>
        <p:spPr>
          <a:xfrm>
            <a:off x="943160" y="1726148"/>
            <a:ext cx="5636509"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syst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uncerts</a:t>
            </a:r>
            <a:r>
              <a:rPr lang="en-US" sz="1500" dirty="0">
                <a:latin typeface="Arial" panose="020B0604020202020204" pitchFamily="34" charset="0"/>
                <a:cs typeface="Arial" panose="020B0604020202020204" pitchFamily="34" charset="0"/>
              </a:rPr>
              <a:t>. 5 – 19% at highest </a:t>
            </a:r>
            <a:r>
              <a:rPr lang="en-US" sz="1500" dirty="0" err="1">
                <a:latin typeface="Arial" panose="020B0604020202020204" pitchFamily="34" charset="0"/>
                <a:cs typeface="Arial" panose="020B0604020202020204" pitchFamily="34" charset="0"/>
              </a:rPr>
              <a:t>E</a:t>
            </a:r>
            <a:r>
              <a:rPr lang="en-US" sz="1200" dirty="0" err="1">
                <a:latin typeface="Arial" panose="020B0604020202020204" pitchFamily="34" charset="0"/>
                <a:cs typeface="Arial" panose="020B0604020202020204" pitchFamily="34" charset="0"/>
              </a:rPr>
              <a:t>t</a:t>
            </a:r>
            <a:r>
              <a:rPr lang="en-US" sz="1500" baseline="30000" dirty="0" err="1">
                <a:latin typeface="Arial" panose="020B0604020202020204" pitchFamily="34" charset="0"/>
                <a:cs typeface="Arial" panose="020B0604020202020204" pitchFamily="34" charset="0"/>
              </a:rPr>
              <a:t>γ</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lumi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a:t>
            </a:r>
            <a:r>
              <a:rPr lang="en-US" sz="1500" dirty="0">
                <a:latin typeface="Arial" panose="020B0604020202020204" pitchFamily="34" charset="0"/>
                <a:cs typeface="Arial" panose="020B0604020202020204" pitchFamily="34" charset="0"/>
              </a:rPr>
              <a:t>: 2.1%)</a:t>
            </a:r>
          </a:p>
        </p:txBody>
      </p:sp>
    </p:spTree>
    <p:extLst>
      <p:ext uri="{BB962C8B-B14F-4D97-AF65-F5344CB8AC3E}">
        <p14:creationId xmlns:p14="http://schemas.microsoft.com/office/powerpoint/2010/main" val="2865060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of LHC data on modern global pdf fits</a:t>
            </a:r>
            <a:endParaRPr lang="en-US" sz="2000" dirty="0">
              <a:solidFill>
                <a:srgbClr val="FF0000"/>
              </a:solidFill>
              <a:latin typeface="Arial"/>
              <a:cs typeface="Arial"/>
            </a:endParaRPr>
          </a:p>
        </p:txBody>
      </p:sp>
      <p:sp>
        <p:nvSpPr>
          <p:cNvPr id="13" name="Slide Number Placeholder 12">
            <a:extLst>
              <a:ext uri="{FF2B5EF4-FFF2-40B4-BE49-F238E27FC236}">
                <a16:creationId xmlns:a16="http://schemas.microsoft.com/office/drawing/2014/main" id="{B7A564AA-DA08-7A45-B34C-65E952C23B55}"/>
              </a:ext>
            </a:extLst>
          </p:cNvPr>
          <p:cNvSpPr>
            <a:spLocks noGrp="1"/>
          </p:cNvSpPr>
          <p:nvPr>
            <p:ph type="sldNum" sz="quarter" idx="12"/>
          </p:nvPr>
        </p:nvSpPr>
        <p:spPr/>
        <p:txBody>
          <a:bodyPr/>
          <a:lstStyle/>
          <a:p>
            <a:fld id="{D7F80D46-5143-2240-826D-BEEE171844D3}" type="slidenum">
              <a:rPr lang="en-US" smtClean="0"/>
              <a:pPr/>
              <a:t>59</a:t>
            </a:fld>
            <a:endParaRPr lang="en-US"/>
          </a:p>
        </p:txBody>
      </p:sp>
      <p:pic>
        <p:nvPicPr>
          <p:cNvPr id="16" name="Picture 15">
            <a:extLst>
              <a:ext uri="{FF2B5EF4-FFF2-40B4-BE49-F238E27FC236}">
                <a16:creationId xmlns:a16="http://schemas.microsoft.com/office/drawing/2014/main" id="{29A92FF7-D907-0B4E-B06A-553DED17E1B9}"/>
              </a:ext>
            </a:extLst>
          </p:cNvPr>
          <p:cNvPicPr>
            <a:picLocks noChangeAspect="1"/>
          </p:cNvPicPr>
          <p:nvPr/>
        </p:nvPicPr>
        <p:blipFill>
          <a:blip r:embed="rId3"/>
          <a:stretch>
            <a:fillRect/>
          </a:stretch>
        </p:blipFill>
        <p:spPr>
          <a:xfrm>
            <a:off x="5037651" y="3458670"/>
            <a:ext cx="3705296" cy="2649113"/>
          </a:xfrm>
          <a:prstGeom prst="rect">
            <a:avLst/>
          </a:prstGeom>
        </p:spPr>
      </p:pic>
      <p:sp>
        <p:nvSpPr>
          <p:cNvPr id="17" name="TextBox 16">
            <a:extLst>
              <a:ext uri="{FF2B5EF4-FFF2-40B4-BE49-F238E27FC236}">
                <a16:creationId xmlns:a16="http://schemas.microsoft.com/office/drawing/2014/main" id="{1C891A93-9E3B-1449-BBC8-189DB335C29D}"/>
              </a:ext>
            </a:extLst>
          </p:cNvPr>
          <p:cNvSpPr txBox="1"/>
          <p:nvPr/>
        </p:nvSpPr>
        <p:spPr>
          <a:xfrm>
            <a:off x="7441348" y="3816010"/>
            <a:ext cx="1165016" cy="323165"/>
          </a:xfrm>
          <a:prstGeom prst="rect">
            <a:avLst/>
          </a:prstGeom>
          <a:noFill/>
        </p:spPr>
        <p:txBody>
          <a:bodyPr wrap="square" rtlCol="0">
            <a:spAutoFit/>
          </a:bodyPr>
          <a:lstStyle/>
          <a:p>
            <a:r>
              <a:rPr lang="en-US" sz="1500" dirty="0">
                <a:latin typeface="Arial" charset="0"/>
                <a:ea typeface="Arial" charset="0"/>
                <a:cs typeface="Arial" charset="0"/>
              </a:rPr>
              <a:t>NNPDF3.1</a:t>
            </a:r>
          </a:p>
        </p:txBody>
      </p:sp>
      <p:sp>
        <p:nvSpPr>
          <p:cNvPr id="18" name="TextBox 17">
            <a:extLst>
              <a:ext uri="{FF2B5EF4-FFF2-40B4-BE49-F238E27FC236}">
                <a16:creationId xmlns:a16="http://schemas.microsoft.com/office/drawing/2014/main" id="{050F9D15-37CB-174B-BE15-8566929A54BF}"/>
              </a:ext>
            </a:extLst>
          </p:cNvPr>
          <p:cNvSpPr txBox="1"/>
          <p:nvPr/>
        </p:nvSpPr>
        <p:spPr>
          <a:xfrm>
            <a:off x="5620080" y="5396907"/>
            <a:ext cx="1617314" cy="276999"/>
          </a:xfrm>
          <a:prstGeom prst="rect">
            <a:avLst/>
          </a:prstGeom>
          <a:noFill/>
          <a:ln>
            <a:solidFill>
              <a:srgbClr val="C00000"/>
            </a:solidFill>
          </a:ln>
        </p:spPr>
        <p:txBody>
          <a:bodyPr wrap="square" rtlCol="0">
            <a:spAutoFit/>
          </a:bodyPr>
          <a:lstStyle/>
          <a:p>
            <a:r>
              <a:rPr lang="en-US" sz="1200" dirty="0">
                <a:latin typeface="Abadi MT Condensed Light" charset="0"/>
                <a:ea typeface="Abadi MT Condensed Light" charset="0"/>
                <a:cs typeface="Abadi MT Condensed Light" charset="0"/>
              </a:rPr>
              <a:t>effect of LHC </a:t>
            </a:r>
            <a:r>
              <a:rPr lang="en-US" sz="1200" dirty="0" err="1">
                <a:latin typeface="Abadi MT Condensed Light" charset="0"/>
                <a:ea typeface="Abadi MT Condensed Light" charset="0"/>
                <a:cs typeface="Abadi MT Condensed Light" charset="0"/>
              </a:rPr>
              <a:t>jet+top+ZPt</a:t>
            </a:r>
            <a:endParaRPr lang="en-US" sz="1200" dirty="0">
              <a:latin typeface="Abadi MT Condensed Light" charset="0"/>
              <a:ea typeface="Abadi MT Condensed Light" charset="0"/>
              <a:cs typeface="Abadi MT Condensed Light" charset="0"/>
            </a:endParaRPr>
          </a:p>
        </p:txBody>
      </p:sp>
      <p:pic>
        <p:nvPicPr>
          <p:cNvPr id="19" name="Picture 18">
            <a:extLst>
              <a:ext uri="{FF2B5EF4-FFF2-40B4-BE49-F238E27FC236}">
                <a16:creationId xmlns:a16="http://schemas.microsoft.com/office/drawing/2014/main" id="{3107CA35-89FD-7E44-995D-535C8E8F864A}"/>
              </a:ext>
            </a:extLst>
          </p:cNvPr>
          <p:cNvPicPr>
            <a:picLocks noChangeAspect="1"/>
          </p:cNvPicPr>
          <p:nvPr/>
        </p:nvPicPr>
        <p:blipFill>
          <a:blip r:embed="rId4"/>
          <a:stretch>
            <a:fillRect/>
          </a:stretch>
        </p:blipFill>
        <p:spPr>
          <a:xfrm>
            <a:off x="4950894" y="1095625"/>
            <a:ext cx="4093557" cy="2363045"/>
          </a:xfrm>
          <a:prstGeom prst="rect">
            <a:avLst/>
          </a:prstGeom>
        </p:spPr>
      </p:pic>
      <p:sp>
        <p:nvSpPr>
          <p:cNvPr id="20" name="TextBox 19">
            <a:extLst>
              <a:ext uri="{FF2B5EF4-FFF2-40B4-BE49-F238E27FC236}">
                <a16:creationId xmlns:a16="http://schemas.microsoft.com/office/drawing/2014/main" id="{DE9606FB-DF54-1148-9378-76EC6D624685}"/>
              </a:ext>
            </a:extLst>
          </p:cNvPr>
          <p:cNvSpPr txBox="1"/>
          <p:nvPr/>
        </p:nvSpPr>
        <p:spPr>
          <a:xfrm>
            <a:off x="444847" y="5065956"/>
            <a:ext cx="4511284" cy="1507207"/>
          </a:xfrm>
          <a:prstGeom prst="rect">
            <a:avLst/>
          </a:prstGeom>
          <a:noFill/>
        </p:spPr>
        <p:txBody>
          <a:bodyPr wrap="square" rtlCol="0">
            <a:spAutoFit/>
          </a:bodyPr>
          <a:lstStyle/>
          <a:p>
            <a:pPr>
              <a:lnSpc>
                <a:spcPct val="120000"/>
              </a:lnSpc>
            </a:pPr>
            <a:r>
              <a:rPr lang="en-US" sz="1700" b="1" dirty="0">
                <a:solidFill>
                  <a:srgbClr val="FF0000"/>
                </a:solidFill>
                <a:latin typeface="Arial" charset="0"/>
                <a:ea typeface="Arial" charset="0"/>
                <a:cs typeface="Arial" charset="0"/>
              </a:rPr>
              <a:t>jet</a:t>
            </a:r>
            <a:r>
              <a:rPr lang="en-US" sz="1700" dirty="0">
                <a:latin typeface="Arial" charset="0"/>
                <a:ea typeface="Arial" charset="0"/>
                <a:cs typeface="Arial" charset="0"/>
              </a:rPr>
              <a:t>, </a:t>
            </a:r>
            <a:r>
              <a:rPr lang="en-US" sz="1700" b="1" dirty="0">
                <a:solidFill>
                  <a:srgbClr val="FF0000"/>
                </a:solidFill>
                <a:latin typeface="Arial" charset="0"/>
                <a:ea typeface="Arial" charset="0"/>
                <a:cs typeface="Arial" charset="0"/>
              </a:rPr>
              <a:t>top quark pair</a:t>
            </a:r>
            <a:r>
              <a:rPr lang="en-US" sz="1700" dirty="0">
                <a:latin typeface="Arial" charset="0"/>
                <a:ea typeface="Arial" charset="0"/>
                <a:cs typeface="Arial" charset="0"/>
              </a:rPr>
              <a:t> and </a:t>
            </a:r>
            <a:r>
              <a:rPr lang="en-US" sz="1700" b="1" dirty="0" err="1">
                <a:solidFill>
                  <a:srgbClr val="FF0000"/>
                </a:solidFill>
                <a:latin typeface="Arial" charset="0"/>
                <a:ea typeface="Arial" charset="0"/>
                <a:cs typeface="Arial" charset="0"/>
              </a:rPr>
              <a:t>ZPt</a:t>
            </a:r>
            <a:r>
              <a:rPr lang="en-US" sz="1700" dirty="0">
                <a:latin typeface="Arial" charset="0"/>
                <a:ea typeface="Arial" charset="0"/>
                <a:cs typeface="Arial" charset="0"/>
              </a:rPr>
              <a:t> measurements constrain </a:t>
            </a:r>
            <a:r>
              <a:rPr lang="en-US" sz="1700" b="1" dirty="0">
                <a:latin typeface="Arial" charset="0"/>
                <a:ea typeface="Arial" charset="0"/>
                <a:cs typeface="Arial" charset="0"/>
              </a:rPr>
              <a:t>gluon</a:t>
            </a:r>
            <a:r>
              <a:rPr lang="en-US" sz="1700" dirty="0">
                <a:latin typeface="Arial" charset="0"/>
                <a:ea typeface="Arial" charset="0"/>
                <a:cs typeface="Arial" charset="0"/>
              </a:rPr>
              <a:t> at medium and high x </a:t>
            </a:r>
          </a:p>
          <a:p>
            <a:pPr>
              <a:lnSpc>
                <a:spcPct val="20000"/>
              </a:lnSpc>
            </a:pPr>
            <a:endParaRPr lang="en-US" sz="1200" dirty="0">
              <a:latin typeface="Arial" charset="0"/>
              <a:ea typeface="Arial" charset="0"/>
              <a:cs typeface="Arial" charset="0"/>
            </a:endParaRPr>
          </a:p>
          <a:p>
            <a:pPr>
              <a:lnSpc>
                <a:spcPct val="120000"/>
              </a:lnSpc>
            </a:pPr>
            <a:endParaRPr lang="en-US" sz="1200" dirty="0">
              <a:latin typeface="Arial" charset="0"/>
              <a:ea typeface="Arial" charset="0"/>
              <a:cs typeface="Arial" charset="0"/>
            </a:endParaRPr>
          </a:p>
          <a:p>
            <a:pPr>
              <a:lnSpc>
                <a:spcPct val="120000"/>
              </a:lnSpc>
            </a:pPr>
            <a:r>
              <a:rPr lang="en-US" sz="1500" dirty="0">
                <a:latin typeface="Arial" charset="0"/>
                <a:ea typeface="Arial" charset="0"/>
                <a:cs typeface="Arial" charset="0"/>
              </a:rPr>
              <a:t>NNLO QCD calculations now available for all these measurements</a:t>
            </a:r>
            <a:endParaRPr lang="en-US" sz="1500" dirty="0">
              <a:solidFill>
                <a:srgbClr val="FF00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65D3600C-6A59-FD42-9235-DF0A08A6C290}"/>
              </a:ext>
            </a:extLst>
          </p:cNvPr>
          <p:cNvPicPr>
            <a:picLocks noChangeAspect="1"/>
          </p:cNvPicPr>
          <p:nvPr/>
        </p:nvPicPr>
        <p:blipFill>
          <a:blip r:embed="rId5"/>
          <a:stretch>
            <a:fillRect/>
          </a:stretch>
        </p:blipFill>
        <p:spPr>
          <a:xfrm>
            <a:off x="557071" y="971915"/>
            <a:ext cx="4194442" cy="2844095"/>
          </a:xfrm>
          <a:prstGeom prst="rect">
            <a:avLst/>
          </a:prstGeom>
        </p:spPr>
      </p:pic>
      <p:sp>
        <p:nvSpPr>
          <p:cNvPr id="10" name="TextBox 9">
            <a:extLst>
              <a:ext uri="{FF2B5EF4-FFF2-40B4-BE49-F238E27FC236}">
                <a16:creationId xmlns:a16="http://schemas.microsoft.com/office/drawing/2014/main" id="{999CF137-18FE-024B-825A-88F59F8036EA}"/>
              </a:ext>
            </a:extLst>
          </p:cNvPr>
          <p:cNvSpPr txBox="1"/>
          <p:nvPr/>
        </p:nvSpPr>
        <p:spPr>
          <a:xfrm>
            <a:off x="7293586" y="6034332"/>
            <a:ext cx="1577697" cy="307777"/>
          </a:xfrm>
          <a:prstGeom prst="rect">
            <a:avLst/>
          </a:prstGeom>
          <a:noFill/>
        </p:spPr>
        <p:txBody>
          <a:bodyPr wrap="square" rtlCol="0">
            <a:spAutoFit/>
          </a:bodyPr>
          <a:lstStyle/>
          <a:p>
            <a:r>
              <a:rPr lang="en-US" sz="1400" dirty="0">
                <a:latin typeface="Arial" charset="0"/>
                <a:ea typeface="Arial" charset="0"/>
                <a:cs typeface="Arial" charset="0"/>
              </a:rPr>
              <a:t>arXiv:1706.00428</a:t>
            </a:r>
          </a:p>
        </p:txBody>
      </p:sp>
      <p:sp>
        <p:nvSpPr>
          <p:cNvPr id="11" name="TextBox 10">
            <a:extLst>
              <a:ext uri="{FF2B5EF4-FFF2-40B4-BE49-F238E27FC236}">
                <a16:creationId xmlns:a16="http://schemas.microsoft.com/office/drawing/2014/main" id="{089B9DC2-C221-EF43-91BE-74FC84CCA1C1}"/>
              </a:ext>
            </a:extLst>
          </p:cNvPr>
          <p:cNvSpPr txBox="1"/>
          <p:nvPr/>
        </p:nvSpPr>
        <p:spPr>
          <a:xfrm>
            <a:off x="444847" y="4131396"/>
            <a:ext cx="4511284" cy="956031"/>
          </a:xfrm>
          <a:prstGeom prst="rect">
            <a:avLst/>
          </a:prstGeom>
          <a:noFill/>
        </p:spPr>
        <p:txBody>
          <a:bodyPr wrap="square" rtlCol="0">
            <a:spAutoFit/>
          </a:bodyPr>
          <a:lstStyle/>
          <a:p>
            <a:pPr>
              <a:lnSpc>
                <a:spcPct val="120000"/>
              </a:lnSpc>
            </a:pPr>
            <a:r>
              <a:rPr lang="en-US" sz="2000" u="sng" dirty="0">
                <a:latin typeface="Arial" charset="0"/>
                <a:ea typeface="Arial" charset="0"/>
                <a:cs typeface="Arial" charset="0"/>
              </a:rPr>
              <a:t>some examples shown here</a:t>
            </a:r>
          </a:p>
          <a:p>
            <a:pPr>
              <a:lnSpc>
                <a:spcPct val="80000"/>
              </a:lnSpc>
            </a:pPr>
            <a:endParaRPr lang="en-US" sz="1700" b="1" dirty="0">
              <a:solidFill>
                <a:srgbClr val="FF0000"/>
              </a:solidFill>
              <a:latin typeface="Arial" charset="0"/>
              <a:ea typeface="Arial" charset="0"/>
              <a:cs typeface="Arial" charset="0"/>
            </a:endParaRPr>
          </a:p>
          <a:p>
            <a:pPr>
              <a:lnSpc>
                <a:spcPct val="120000"/>
              </a:lnSpc>
            </a:pPr>
            <a:r>
              <a:rPr lang="en-US" sz="1700" b="1" dirty="0">
                <a:solidFill>
                  <a:srgbClr val="FF0000"/>
                </a:solidFill>
                <a:latin typeface="Arial" charset="0"/>
                <a:ea typeface="Arial" charset="0"/>
                <a:cs typeface="Arial" charset="0"/>
              </a:rPr>
              <a:t>W,Z </a:t>
            </a:r>
            <a:r>
              <a:rPr lang="en-US" sz="1700" dirty="0">
                <a:latin typeface="Arial" charset="0"/>
                <a:ea typeface="Arial" charset="0"/>
                <a:cs typeface="Arial" charset="0"/>
              </a:rPr>
              <a:t>measurements constrain </a:t>
            </a:r>
            <a:r>
              <a:rPr lang="en-US" sz="1700" b="1" dirty="0">
                <a:latin typeface="Arial" charset="0"/>
                <a:ea typeface="Arial" charset="0"/>
                <a:cs typeface="Arial" charset="0"/>
              </a:rPr>
              <a:t>light quarks</a:t>
            </a:r>
            <a:endParaRPr lang="en-US" sz="1700" dirty="0">
              <a:latin typeface="Arial" charset="0"/>
              <a:ea typeface="Arial" charset="0"/>
              <a:cs typeface="Arial" charset="0"/>
            </a:endParaRPr>
          </a:p>
        </p:txBody>
      </p:sp>
      <p:sp>
        <p:nvSpPr>
          <p:cNvPr id="12" name="TextBox 11">
            <a:extLst>
              <a:ext uri="{FF2B5EF4-FFF2-40B4-BE49-F238E27FC236}">
                <a16:creationId xmlns:a16="http://schemas.microsoft.com/office/drawing/2014/main" id="{0175BBEE-8AF3-B14F-B543-70A540D704DA}"/>
              </a:ext>
            </a:extLst>
          </p:cNvPr>
          <p:cNvSpPr txBox="1"/>
          <p:nvPr/>
        </p:nvSpPr>
        <p:spPr>
          <a:xfrm>
            <a:off x="3586497" y="1321401"/>
            <a:ext cx="873208" cy="323165"/>
          </a:xfrm>
          <a:prstGeom prst="rect">
            <a:avLst/>
          </a:prstGeom>
          <a:noFill/>
        </p:spPr>
        <p:txBody>
          <a:bodyPr wrap="square" rtlCol="0">
            <a:spAutoFit/>
          </a:bodyPr>
          <a:lstStyle/>
          <a:p>
            <a:pPr algn="r"/>
            <a:r>
              <a:rPr lang="en-US" sz="1500" dirty="0">
                <a:latin typeface="Arial" charset="0"/>
                <a:ea typeface="Arial" charset="0"/>
                <a:cs typeface="Arial" charset="0"/>
              </a:rPr>
              <a:t>MMHT</a:t>
            </a:r>
          </a:p>
        </p:txBody>
      </p:sp>
    </p:spTree>
    <p:extLst>
      <p:ext uri="{BB962C8B-B14F-4D97-AF65-F5344CB8AC3E}">
        <p14:creationId xmlns:p14="http://schemas.microsoft.com/office/powerpoint/2010/main" val="428408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E3119BF-B7C7-E34B-898C-196D9BD36E60}"/>
              </a:ext>
            </a:extLst>
          </p:cNvPr>
          <p:cNvSpPr/>
          <p:nvPr/>
        </p:nvSpPr>
        <p:spPr>
          <a:xfrm>
            <a:off x="600942" y="5947197"/>
            <a:ext cx="8263057" cy="726546"/>
          </a:xfrm>
          <a:prstGeom prst="rect">
            <a:avLst/>
          </a:prstGeom>
        </p:spPr>
        <p:txBody>
          <a:bodyPr wrap="square">
            <a:spAutoFit/>
          </a:bodyPr>
          <a:lstStyle/>
          <a:p>
            <a:pPr>
              <a:lnSpc>
                <a:spcPct val="120000"/>
              </a:lnSpc>
            </a:pPr>
            <a:r>
              <a:rPr lang="en-US" dirty="0">
                <a:solidFill>
                  <a:srgbClr val="172AB4"/>
                </a:solidFill>
                <a:latin typeface="Arial" panose="020B0604020202020204" pitchFamily="34" charset="0"/>
                <a:cs typeface="Arial" panose="020B0604020202020204" pitchFamily="34" charset="0"/>
              </a:rPr>
              <a:t>4.6 fb</a:t>
            </a:r>
            <a:r>
              <a:rPr lang="en-US" baseline="30000" dirty="0">
                <a:solidFill>
                  <a:srgbClr val="172AB4"/>
                </a:solidFill>
                <a:latin typeface="Arial" panose="020B0604020202020204" pitchFamily="34" charset="0"/>
                <a:cs typeface="Arial" panose="020B0604020202020204" pitchFamily="34" charset="0"/>
              </a:rPr>
              <a:t>-1</a:t>
            </a:r>
            <a:r>
              <a:rPr lang="en-US" dirty="0">
                <a:solidFill>
                  <a:srgbClr val="172AB4"/>
                </a:solidFill>
                <a:latin typeface="Arial" panose="020B0604020202020204" pitchFamily="34" charset="0"/>
                <a:cs typeface="Arial" panose="020B0604020202020204" pitchFamily="34" charset="0"/>
              </a:rPr>
              <a:t>; extraordinary total experimental precision (</a:t>
            </a:r>
            <a:r>
              <a:rPr lang="en-US" b="1" dirty="0">
                <a:solidFill>
                  <a:srgbClr val="172AB4"/>
                </a:solidFill>
                <a:latin typeface="Arial" panose="020B0604020202020204" pitchFamily="34" charset="0"/>
                <a:cs typeface="Arial" panose="020B0604020202020204" pitchFamily="34" charset="0"/>
              </a:rPr>
              <a:t>&lt; 1% uncertainty)</a:t>
            </a:r>
          </a:p>
          <a:p>
            <a:pPr>
              <a:lnSpc>
                <a:spcPct val="120000"/>
              </a:lnSpc>
            </a:pPr>
            <a:r>
              <a:rPr lang="en-US" b="1" dirty="0">
                <a:solidFill>
                  <a:srgbClr val="FF0000"/>
                </a:solidFill>
                <a:latin typeface="Arial" panose="020B0604020202020204" pitchFamily="34" charset="0"/>
                <a:cs typeface="Arial" panose="020B0604020202020204" pitchFamily="34" charset="0"/>
              </a:rPr>
              <a:t>light quark pdf constraints</a:t>
            </a:r>
            <a:r>
              <a:rPr lang="en-US" dirty="0">
                <a:solidFill>
                  <a:srgbClr val="FF0000"/>
                </a:solidFill>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enhanced from provision of both W,Z with full syst. correlations</a:t>
            </a:r>
            <a:endParaRPr lang="en-US" sz="1300" dirty="0"/>
          </a:p>
        </p:txBody>
      </p:sp>
      <p:sp>
        <p:nvSpPr>
          <p:cNvPr id="15" name="TextBox 14">
            <a:extLst>
              <a:ext uri="{FF2B5EF4-FFF2-40B4-BE49-F238E27FC236}">
                <a16:creationId xmlns:a16="http://schemas.microsoft.com/office/drawing/2014/main" id="{3B816E63-03D6-094A-A11A-4C90C416987E}"/>
              </a:ext>
            </a:extLst>
          </p:cNvPr>
          <p:cNvSpPr txBox="1"/>
          <p:nvPr/>
        </p:nvSpPr>
        <p:spPr>
          <a:xfrm>
            <a:off x="551044" y="1066549"/>
            <a:ext cx="8592955" cy="691343"/>
          </a:xfrm>
          <a:prstGeom prst="rect">
            <a:avLst/>
          </a:prstGeom>
          <a:noFill/>
        </p:spPr>
        <p:txBody>
          <a:bodyPr wrap="square" rtlCol="0">
            <a:spAutoFit/>
          </a:bodyPr>
          <a:lstStyle/>
          <a:p>
            <a:pPr>
              <a:lnSpc>
                <a:spcPct val="120000"/>
              </a:lnSpc>
            </a:pPr>
            <a:r>
              <a:rPr lang="en-US" sz="1700" dirty="0">
                <a:solidFill>
                  <a:srgbClr val="FF0000"/>
                </a:solidFill>
                <a:latin typeface="Arial" panose="020B0604020202020204" pitchFamily="34" charset="0"/>
                <a:cs typeface="Arial" panose="020B0604020202020204" pitchFamily="34" charset="0"/>
              </a:rPr>
              <a:t>ATLAS incl. W,Z differential cross sections: </a:t>
            </a:r>
            <a:r>
              <a:rPr lang="en-US" sz="1700" dirty="0">
                <a:latin typeface="Arial" panose="020B0604020202020204" pitchFamily="34" charset="0"/>
                <a:cs typeface="Arial" panose="020B0604020202020204" pitchFamily="34" charset="0"/>
              </a:rPr>
              <a:t>W</a:t>
            </a:r>
            <a:r>
              <a:rPr lang="en-US" sz="1700" baseline="30000"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η</a:t>
            </a:r>
            <a:r>
              <a:rPr lang="en-US" sz="1200" dirty="0" err="1">
                <a:latin typeface="Arial" panose="020B0604020202020204" pitchFamily="34" charset="0"/>
                <a:cs typeface="Arial" panose="020B0604020202020204" pitchFamily="34" charset="0"/>
              </a:rPr>
              <a:t>l</a:t>
            </a:r>
            <a:r>
              <a:rPr lang="en-US" sz="1700" dirty="0">
                <a:latin typeface="Arial" panose="020B0604020202020204" pitchFamily="34" charset="0"/>
                <a:cs typeface="Arial" panose="020B0604020202020204" pitchFamily="34" charset="0"/>
              </a:rPr>
              <a:t>|, Z |</a:t>
            </a:r>
            <a:r>
              <a:rPr lang="en-US" sz="1700" dirty="0" err="1">
                <a:latin typeface="Arial" panose="020B0604020202020204" pitchFamily="34" charset="0"/>
                <a:cs typeface="Arial" panose="020B0604020202020204" pitchFamily="34" charset="0"/>
              </a:rPr>
              <a:t>y</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(3 </a:t>
            </a:r>
            <a:r>
              <a:rPr lang="en-US" sz="17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central, 2 </a:t>
            </a:r>
            <a:r>
              <a:rPr lang="en-US" sz="17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forward)</a:t>
            </a:r>
          </a:p>
          <a:p>
            <a:pPr>
              <a:lnSpc>
                <a:spcPct val="120000"/>
              </a:lnSpc>
            </a:pPr>
            <a:r>
              <a:rPr lang="en-US" sz="17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LM and HM </a:t>
            </a:r>
            <a:r>
              <a:rPr lang="en-US" sz="1100" dirty="0" err="1">
                <a:latin typeface="Arial" panose="020B0604020202020204" pitchFamily="34" charset="0"/>
                <a:cs typeface="Arial" panose="020B0604020202020204" pitchFamily="34" charset="0"/>
              </a:rPr>
              <a:t>drell-yan</a:t>
            </a:r>
            <a:r>
              <a:rPr lang="en-US" sz="1100" dirty="0">
                <a:latin typeface="Arial" panose="020B0604020202020204" pitchFamily="34" charset="0"/>
                <a:cs typeface="Arial" panose="020B0604020202020204" pitchFamily="34" charset="0"/>
              </a:rPr>
              <a:t> also available: LM: JHEP06 (2014) 112; HM: JHEP08 (2016) 009, PLB 725 (2013) 223</a:t>
            </a:r>
            <a:r>
              <a:rPr lang="en-US" sz="17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6</a:t>
            </a:fld>
            <a:endParaRPr lang="en-US" dirty="0"/>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W,Z differential cross sections</a:t>
            </a:r>
            <a:endParaRPr lang="en-US" sz="2000" dirty="0">
              <a:solidFill>
                <a:srgbClr val="FF0000"/>
              </a:solidFill>
              <a:latin typeface="Arial"/>
              <a:cs typeface="Arial"/>
            </a:endParaRPr>
          </a:p>
        </p:txBody>
      </p:sp>
      <p:pic>
        <p:nvPicPr>
          <p:cNvPr id="14" name="Picture 13">
            <a:extLst>
              <a:ext uri="{FF2B5EF4-FFF2-40B4-BE49-F238E27FC236}">
                <a16:creationId xmlns:a16="http://schemas.microsoft.com/office/drawing/2014/main" id="{0C258F58-0510-A442-A023-A0400A2B38EB}"/>
              </a:ext>
            </a:extLst>
          </p:cNvPr>
          <p:cNvPicPr>
            <a:picLocks noChangeAspect="1"/>
          </p:cNvPicPr>
          <p:nvPr/>
        </p:nvPicPr>
        <p:blipFill>
          <a:blip r:embed="rId3"/>
          <a:stretch>
            <a:fillRect/>
          </a:stretch>
        </p:blipFill>
        <p:spPr>
          <a:xfrm rot="5400000">
            <a:off x="652357" y="1788632"/>
            <a:ext cx="3784175" cy="3887006"/>
          </a:xfrm>
          <a:prstGeom prst="rect">
            <a:avLst/>
          </a:prstGeom>
        </p:spPr>
      </p:pic>
      <p:sp>
        <p:nvSpPr>
          <p:cNvPr id="20" name="TextBox 19">
            <a:extLst>
              <a:ext uri="{FF2B5EF4-FFF2-40B4-BE49-F238E27FC236}">
                <a16:creationId xmlns:a16="http://schemas.microsoft.com/office/drawing/2014/main" id="{FA582A02-3D07-7241-985F-6BBFC42EBE16}"/>
              </a:ext>
            </a:extLst>
          </p:cNvPr>
          <p:cNvSpPr txBox="1"/>
          <p:nvPr/>
        </p:nvSpPr>
        <p:spPr>
          <a:xfrm>
            <a:off x="1285714" y="3077600"/>
            <a:ext cx="1914687" cy="384721"/>
          </a:xfrm>
          <a:prstGeom prst="rect">
            <a:avLst/>
          </a:prstGeom>
          <a:noFill/>
        </p:spPr>
        <p:txBody>
          <a:bodyPr wrap="square" rtlCol="0">
            <a:spAutoFit/>
          </a:bodyPr>
          <a:lstStyle/>
          <a:p>
            <a:r>
              <a:rPr lang="en-US" sz="1900" dirty="0">
                <a:solidFill>
                  <a:srgbClr val="FF0000"/>
                </a:solidFill>
                <a:latin typeface="Arial" panose="020B0604020202020204" pitchFamily="34" charset="0"/>
                <a:cs typeface="Arial" panose="020B0604020202020204" pitchFamily="34" charset="0"/>
              </a:rPr>
              <a:t>Z peak, central</a:t>
            </a:r>
          </a:p>
        </p:txBody>
      </p:sp>
      <p:sp>
        <p:nvSpPr>
          <p:cNvPr id="9" name="Rectangle 8">
            <a:extLst>
              <a:ext uri="{FF2B5EF4-FFF2-40B4-BE49-F238E27FC236}">
                <a16:creationId xmlns:a16="http://schemas.microsoft.com/office/drawing/2014/main" id="{F1672BC9-5281-3D42-BF06-BFAD3E906BF6}"/>
              </a:ext>
            </a:extLst>
          </p:cNvPr>
          <p:cNvSpPr/>
          <p:nvPr/>
        </p:nvSpPr>
        <p:spPr>
          <a:xfrm>
            <a:off x="5571927" y="393700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4" name="Picture 3">
            <a:extLst>
              <a:ext uri="{FF2B5EF4-FFF2-40B4-BE49-F238E27FC236}">
                <a16:creationId xmlns:a16="http://schemas.microsoft.com/office/drawing/2014/main" id="{F41FB768-AF0D-EE48-B689-944B9B504FFF}"/>
              </a:ext>
            </a:extLst>
          </p:cNvPr>
          <p:cNvPicPr>
            <a:picLocks noChangeAspect="1"/>
          </p:cNvPicPr>
          <p:nvPr/>
        </p:nvPicPr>
        <p:blipFill>
          <a:blip r:embed="rId4"/>
          <a:stretch>
            <a:fillRect/>
          </a:stretch>
        </p:blipFill>
        <p:spPr>
          <a:xfrm rot="5400000">
            <a:off x="4819126" y="1789962"/>
            <a:ext cx="3766755" cy="3869112"/>
          </a:xfrm>
          <a:prstGeom prst="rect">
            <a:avLst/>
          </a:prstGeom>
        </p:spPr>
      </p:pic>
      <p:sp>
        <p:nvSpPr>
          <p:cNvPr id="17" name="TextBox 16">
            <a:extLst>
              <a:ext uri="{FF2B5EF4-FFF2-40B4-BE49-F238E27FC236}">
                <a16:creationId xmlns:a16="http://schemas.microsoft.com/office/drawing/2014/main" id="{8054678F-828B-7942-8711-B3D1BC174AE7}"/>
              </a:ext>
            </a:extLst>
          </p:cNvPr>
          <p:cNvSpPr txBox="1"/>
          <p:nvPr/>
        </p:nvSpPr>
        <p:spPr>
          <a:xfrm>
            <a:off x="6112328" y="3412688"/>
            <a:ext cx="1914687" cy="384721"/>
          </a:xfrm>
          <a:prstGeom prst="rect">
            <a:avLst/>
          </a:prstGeom>
          <a:noFill/>
        </p:spPr>
        <p:txBody>
          <a:bodyPr wrap="square" rtlCol="0">
            <a:spAutoFit/>
          </a:bodyPr>
          <a:lstStyle/>
          <a:p>
            <a:r>
              <a:rPr lang="en-US" sz="1900" dirty="0">
                <a:solidFill>
                  <a:srgbClr val="FF0000"/>
                </a:solidFill>
                <a:latin typeface="Arial" panose="020B0604020202020204" pitchFamily="34" charset="0"/>
                <a:cs typeface="Arial" panose="020B0604020202020204" pitchFamily="34" charset="0"/>
              </a:rPr>
              <a:t>W</a:t>
            </a:r>
            <a:r>
              <a:rPr lang="en-US" sz="1900" baseline="30000" dirty="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FF97ED0C-692C-2242-AF09-B2A77CA2D0EC}"/>
              </a:ext>
            </a:extLst>
          </p:cNvPr>
          <p:cNvSpPr/>
          <p:nvPr/>
        </p:nvSpPr>
        <p:spPr>
          <a:xfrm>
            <a:off x="6456808" y="5561409"/>
            <a:ext cx="2094899"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Tree>
    <p:extLst>
      <p:ext uri="{BB962C8B-B14F-4D97-AF65-F5344CB8AC3E}">
        <p14:creationId xmlns:p14="http://schemas.microsoft.com/office/powerpoint/2010/main" val="2611123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38C1BE-331C-5042-881D-2C2CBE2BFAE6}"/>
              </a:ext>
            </a:extLst>
          </p:cNvPr>
          <p:cNvSpPr/>
          <p:nvPr/>
        </p:nvSpPr>
        <p:spPr>
          <a:xfrm>
            <a:off x="790414" y="1534332"/>
            <a:ext cx="7718155" cy="4277532"/>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97FAA4-299E-E54C-A633-0A7FCE003FA1}"/>
              </a:ext>
            </a:extLst>
          </p:cNvPr>
          <p:cNvSpPr/>
          <p:nvPr/>
        </p:nvSpPr>
        <p:spPr>
          <a:xfrm>
            <a:off x="1079932" y="1769744"/>
            <a:ext cx="7201357" cy="37185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LHC measurements sensitive to pdfs</a:t>
            </a:r>
          </a:p>
        </p:txBody>
      </p:sp>
      <p:sp>
        <p:nvSpPr>
          <p:cNvPr id="2" name="Slide Number Placeholder 1">
            <a:extLst>
              <a:ext uri="{FF2B5EF4-FFF2-40B4-BE49-F238E27FC236}">
                <a16:creationId xmlns:a16="http://schemas.microsoft.com/office/drawing/2014/main" id="{650D57F5-E456-484F-868A-900B5BD156F3}"/>
              </a:ext>
            </a:extLst>
          </p:cNvPr>
          <p:cNvSpPr>
            <a:spLocks noGrp="1"/>
          </p:cNvSpPr>
          <p:nvPr>
            <p:ph type="sldNum" sz="quarter" idx="12"/>
          </p:nvPr>
        </p:nvSpPr>
        <p:spPr/>
        <p:txBody>
          <a:bodyPr/>
          <a:lstStyle/>
          <a:p>
            <a:fld id="{D7F80D46-5143-2240-826D-BEEE171844D3}" type="slidenum">
              <a:rPr lang="en-US" smtClean="0"/>
              <a:pPr/>
              <a:t>60</a:t>
            </a:fld>
            <a:endParaRPr lang="en-US"/>
          </a:p>
        </p:txBody>
      </p:sp>
      <p:graphicFrame>
        <p:nvGraphicFramePr>
          <p:cNvPr id="5" name="Table 4">
            <a:extLst>
              <a:ext uri="{FF2B5EF4-FFF2-40B4-BE49-F238E27FC236}">
                <a16:creationId xmlns:a16="http://schemas.microsoft.com/office/drawing/2014/main" id="{2E395566-8B7C-2540-9E28-426F785062B0}"/>
              </a:ext>
            </a:extLst>
          </p:cNvPr>
          <p:cNvGraphicFramePr>
            <a:graphicFrameLocks noGrp="1"/>
          </p:cNvGraphicFramePr>
          <p:nvPr/>
        </p:nvGraphicFramePr>
        <p:xfrm>
          <a:off x="1079933" y="1769744"/>
          <a:ext cx="7201356" cy="3718560"/>
        </p:xfrm>
        <a:graphic>
          <a:graphicData uri="http://schemas.openxmlformats.org/drawingml/2006/table">
            <a:tbl>
              <a:tblPr firstRow="1" bandRow="1">
                <a:tableStyleId>{5C22544A-7EE6-4342-B048-85BDC9FD1C3A}</a:tableStyleId>
              </a:tblPr>
              <a:tblGrid>
                <a:gridCol w="3432016">
                  <a:extLst>
                    <a:ext uri="{9D8B030D-6E8A-4147-A177-3AD203B41FA5}">
                      <a16:colId xmlns:a16="http://schemas.microsoft.com/office/drawing/2014/main" val="1309638147"/>
                    </a:ext>
                  </a:extLst>
                </a:gridCol>
                <a:gridCol w="3769340">
                  <a:extLst>
                    <a:ext uri="{9D8B030D-6E8A-4147-A177-3AD203B41FA5}">
                      <a16:colId xmlns:a16="http://schemas.microsoft.com/office/drawing/2014/main" val="3611163198"/>
                    </a:ext>
                  </a:extLst>
                </a:gridCol>
              </a:tblGrid>
              <a:tr h="269534">
                <a:tc>
                  <a:txBody>
                    <a:bodyPr/>
                    <a:lstStyle/>
                    <a:p>
                      <a:r>
                        <a:rPr lang="en-US" dirty="0">
                          <a:solidFill>
                            <a:schemeClr val="tx1"/>
                          </a:solidFill>
                        </a:rPr>
                        <a:t>Measurement</a:t>
                      </a:r>
                    </a:p>
                  </a:txBody>
                  <a:tcPr>
                    <a:solidFill>
                      <a:schemeClr val="accent1">
                        <a:lumMod val="60000"/>
                        <a:lumOff val="40000"/>
                      </a:schemeClr>
                    </a:solidFill>
                  </a:tcPr>
                </a:tc>
                <a:tc>
                  <a:txBody>
                    <a:bodyPr/>
                    <a:lstStyle/>
                    <a:p>
                      <a:r>
                        <a:rPr lang="en-US" dirty="0">
                          <a:solidFill>
                            <a:schemeClr val="tx1"/>
                          </a:solidFill>
                        </a:rPr>
                        <a:t>pdf sensitivity</a:t>
                      </a:r>
                    </a:p>
                  </a:txBody>
                  <a:tcPr>
                    <a:solidFill>
                      <a:schemeClr val="accent1">
                        <a:lumMod val="60000"/>
                        <a:lumOff val="40000"/>
                      </a:schemeClr>
                    </a:solidFill>
                  </a:tcPr>
                </a:tc>
                <a:extLst>
                  <a:ext uri="{0D108BD9-81ED-4DB2-BD59-A6C34878D82A}">
                    <a16:rowId xmlns:a16="http://schemas.microsoft.com/office/drawing/2014/main" val="1731506600"/>
                  </a:ext>
                </a:extLst>
              </a:tr>
              <a:tr h="247073">
                <a:tc>
                  <a:txBody>
                    <a:bodyPr/>
                    <a:lstStyle/>
                    <a:p>
                      <a:pPr>
                        <a:lnSpc>
                          <a:spcPct val="100000"/>
                        </a:lnSpc>
                      </a:pPr>
                      <a:r>
                        <a:rPr lang="en-US" sz="1600" dirty="0">
                          <a:solidFill>
                            <a:srgbClr val="172AB4"/>
                          </a:solidFill>
                        </a:rPr>
                        <a:t>Inclusive W, Z and asymmetries</a:t>
                      </a:r>
                    </a:p>
                  </a:txBody>
                  <a:tcPr>
                    <a:solidFill>
                      <a:srgbClr val="F2CDD6">
                        <a:alpha val="30000"/>
                      </a:srgbClr>
                    </a:solidFill>
                  </a:tcPr>
                </a:tc>
                <a:tc>
                  <a:txBody>
                    <a:bodyPr/>
                    <a:lstStyle/>
                    <a:p>
                      <a:pPr>
                        <a:lnSpc>
                          <a:spcPct val="100000"/>
                        </a:lnSpc>
                      </a:pPr>
                      <a:r>
                        <a:rPr lang="en-US" sz="1600" dirty="0"/>
                        <a:t>Quark flavor separation (</a:t>
                      </a:r>
                      <a:r>
                        <a:rPr lang="en-US" sz="1600" dirty="0" err="1"/>
                        <a:t>u,d,s</a:t>
                      </a:r>
                      <a:r>
                        <a:rPr lang="en-US" sz="1600" dirty="0"/>
                        <a:t>)</a:t>
                      </a:r>
                    </a:p>
                  </a:txBody>
                  <a:tcPr>
                    <a:solidFill>
                      <a:schemeClr val="bg1"/>
                    </a:solidFill>
                  </a:tcPr>
                </a:tc>
                <a:extLst>
                  <a:ext uri="{0D108BD9-81ED-4DB2-BD59-A6C34878D82A}">
                    <a16:rowId xmlns:a16="http://schemas.microsoft.com/office/drawing/2014/main" val="3083282670"/>
                  </a:ext>
                </a:extLst>
              </a:tr>
              <a:tr h="247073">
                <a:tc>
                  <a:txBody>
                    <a:bodyPr/>
                    <a:lstStyle/>
                    <a:p>
                      <a:pPr>
                        <a:lnSpc>
                          <a:spcPct val="100000"/>
                        </a:lnSpc>
                      </a:pPr>
                      <a:r>
                        <a:rPr lang="en-US" sz="1600" dirty="0">
                          <a:solidFill>
                            <a:schemeClr val="bg1">
                              <a:lumMod val="65000"/>
                            </a:schemeClr>
                          </a:solidFill>
                        </a:rPr>
                        <a:t>W with charm quarks</a:t>
                      </a:r>
                    </a:p>
                  </a:txBody>
                  <a:tcPr>
                    <a:solidFill>
                      <a:srgbClr val="F2CDD6">
                        <a:alpha val="30000"/>
                      </a:srgbClr>
                    </a:solidFill>
                  </a:tcPr>
                </a:tc>
                <a:tc>
                  <a:txBody>
                    <a:bodyPr/>
                    <a:lstStyle/>
                    <a:p>
                      <a:pPr>
                        <a:lnSpc>
                          <a:spcPct val="100000"/>
                        </a:lnSpc>
                      </a:pPr>
                      <a:r>
                        <a:rPr lang="en-US" sz="1600" dirty="0">
                          <a:solidFill>
                            <a:schemeClr val="bg1">
                              <a:lumMod val="65000"/>
                            </a:schemeClr>
                          </a:solidFill>
                        </a:rPr>
                        <a:t>Direct sensitivity to s-quark</a:t>
                      </a:r>
                    </a:p>
                  </a:txBody>
                  <a:tcPr>
                    <a:solidFill>
                      <a:schemeClr val="bg1"/>
                    </a:solidFill>
                  </a:tcPr>
                </a:tc>
                <a:extLst>
                  <a:ext uri="{0D108BD9-81ED-4DB2-BD59-A6C34878D82A}">
                    <a16:rowId xmlns:a16="http://schemas.microsoft.com/office/drawing/2014/main" val="2228299018"/>
                  </a:ext>
                </a:extLst>
              </a:tr>
              <a:tr h="247073">
                <a:tc>
                  <a:txBody>
                    <a:bodyPr/>
                    <a:lstStyle/>
                    <a:p>
                      <a:pPr>
                        <a:lnSpc>
                          <a:spcPct val="100000"/>
                        </a:lnSpc>
                      </a:pPr>
                      <a:r>
                        <a:rPr lang="en-US" sz="1600" dirty="0">
                          <a:solidFill>
                            <a:schemeClr val="bg1">
                              <a:lumMod val="65000"/>
                            </a:schemeClr>
                          </a:solidFill>
                        </a:rPr>
                        <a:t>Off peak </a:t>
                      </a:r>
                      <a:r>
                        <a:rPr lang="en-US" sz="1600" dirty="0" err="1">
                          <a:solidFill>
                            <a:schemeClr val="bg1">
                              <a:lumMod val="65000"/>
                            </a:schemeClr>
                          </a:solidFill>
                        </a:rPr>
                        <a:t>Drell</a:t>
                      </a:r>
                      <a:r>
                        <a:rPr lang="en-US" sz="1600" dirty="0">
                          <a:solidFill>
                            <a:schemeClr val="bg1">
                              <a:lumMod val="65000"/>
                            </a:schemeClr>
                          </a:solidFill>
                        </a:rPr>
                        <a:t>-Yan at low and high mass</a:t>
                      </a:r>
                    </a:p>
                  </a:txBody>
                  <a:tcPr>
                    <a:solidFill>
                      <a:srgbClr val="F2CDD6">
                        <a:alpha val="30000"/>
                      </a:srgbClr>
                    </a:solidFill>
                  </a:tcPr>
                </a:tc>
                <a:tc>
                  <a:txBody>
                    <a:bodyPr/>
                    <a:lstStyle/>
                    <a:p>
                      <a:pPr>
                        <a:lnSpc>
                          <a:spcPct val="100000"/>
                        </a:lnSpc>
                      </a:pPr>
                      <a:r>
                        <a:rPr lang="en-US" sz="1600" dirty="0">
                          <a:solidFill>
                            <a:schemeClr val="bg1">
                              <a:lumMod val="65000"/>
                            </a:schemeClr>
                          </a:solidFill>
                        </a:rPr>
                        <a:t>Quarks at low and high x (</a:t>
                      </a:r>
                      <a:r>
                        <a:rPr lang="en-US" sz="1600" dirty="0" err="1">
                          <a:solidFill>
                            <a:schemeClr val="bg1">
                              <a:lumMod val="65000"/>
                            </a:schemeClr>
                          </a:solidFill>
                        </a:rPr>
                        <a:t>u,d</a:t>
                      </a:r>
                      <a:r>
                        <a:rPr lang="en-US" sz="1600" dirty="0">
                          <a:solidFill>
                            <a:schemeClr val="bg1">
                              <a:lumMod val="65000"/>
                            </a:schemeClr>
                          </a:solidFill>
                        </a:rPr>
                        <a:t>), photon pdf </a:t>
                      </a:r>
                    </a:p>
                  </a:txBody>
                  <a:tcPr>
                    <a:solidFill>
                      <a:schemeClr val="bg1"/>
                    </a:solidFill>
                  </a:tcPr>
                </a:tc>
                <a:extLst>
                  <a:ext uri="{0D108BD9-81ED-4DB2-BD59-A6C34878D82A}">
                    <a16:rowId xmlns:a16="http://schemas.microsoft.com/office/drawing/2014/main" val="1845078310"/>
                  </a:ext>
                </a:extLst>
              </a:tr>
              <a:tr h="247073">
                <a:tc>
                  <a:txBody>
                    <a:bodyPr/>
                    <a:lstStyle/>
                    <a:p>
                      <a:pPr>
                        <a:lnSpc>
                          <a:spcPct val="100000"/>
                        </a:lnSpc>
                      </a:pPr>
                      <a:r>
                        <a:rPr lang="en-US" sz="1600" dirty="0">
                          <a:solidFill>
                            <a:srgbClr val="172AB4"/>
                          </a:solidFill>
                        </a:rPr>
                        <a:t>𝝲 or </a:t>
                      </a:r>
                      <a:r>
                        <a:rPr lang="en-US" sz="1600" dirty="0" err="1">
                          <a:solidFill>
                            <a:srgbClr val="172AB4"/>
                          </a:solidFill>
                        </a:rPr>
                        <a:t>Z+c,b</a:t>
                      </a:r>
                      <a:r>
                        <a:rPr lang="en-US" sz="1600" dirty="0">
                          <a:solidFill>
                            <a:srgbClr val="172AB4"/>
                          </a:solidFill>
                        </a:rPr>
                        <a:t> production</a:t>
                      </a:r>
                    </a:p>
                  </a:txBody>
                  <a:tcPr>
                    <a:solidFill>
                      <a:schemeClr val="accent3">
                        <a:lumMod val="40000"/>
                        <a:lumOff val="60000"/>
                        <a:alpha val="30000"/>
                      </a:schemeClr>
                    </a:solidFill>
                  </a:tcPr>
                </a:tc>
                <a:tc>
                  <a:txBody>
                    <a:bodyPr/>
                    <a:lstStyle/>
                    <a:p>
                      <a:pPr>
                        <a:lnSpc>
                          <a:spcPct val="100000"/>
                        </a:lnSpc>
                      </a:pPr>
                      <a:r>
                        <a:rPr lang="en-US" sz="1600" dirty="0"/>
                        <a:t>c, b quarks, intrinsic charm</a:t>
                      </a:r>
                    </a:p>
                  </a:txBody>
                  <a:tcPr>
                    <a:solidFill>
                      <a:schemeClr val="bg1"/>
                    </a:solidFill>
                  </a:tcPr>
                </a:tc>
                <a:extLst>
                  <a:ext uri="{0D108BD9-81ED-4DB2-BD59-A6C34878D82A}">
                    <a16:rowId xmlns:a16="http://schemas.microsoft.com/office/drawing/2014/main" val="2945137221"/>
                  </a:ext>
                </a:extLst>
              </a:tr>
              <a:tr h="247073">
                <a:tc>
                  <a:txBody>
                    <a:bodyPr/>
                    <a:lstStyle/>
                    <a:p>
                      <a:pPr>
                        <a:lnSpc>
                          <a:spcPct val="100000"/>
                        </a:lnSpc>
                      </a:pPr>
                      <a:r>
                        <a:rPr lang="en-US" sz="1600" dirty="0">
                          <a:solidFill>
                            <a:srgbClr val="172AB4"/>
                          </a:solidFill>
                        </a:rPr>
                        <a:t>Inclusive jet, </a:t>
                      </a:r>
                      <a:r>
                        <a:rPr lang="en-US" sz="1600" dirty="0" err="1">
                          <a:solidFill>
                            <a:srgbClr val="172AB4"/>
                          </a:solidFill>
                        </a:rPr>
                        <a:t>dijets</a:t>
                      </a:r>
                      <a:r>
                        <a:rPr lang="en-US" sz="1600" dirty="0">
                          <a:solidFill>
                            <a:srgbClr val="172AB4"/>
                          </a:solidFill>
                        </a:rPr>
                        <a:t>, </a:t>
                      </a:r>
                      <a:r>
                        <a:rPr lang="en-US" sz="1600" dirty="0" err="1">
                          <a:solidFill>
                            <a:srgbClr val="172AB4"/>
                          </a:solidFill>
                        </a:rPr>
                        <a:t>trijets</a:t>
                      </a:r>
                      <a:endParaRPr lang="en-US" sz="1600" dirty="0">
                        <a:solidFill>
                          <a:srgbClr val="172AB4"/>
                        </a:solidFill>
                      </a:endParaRPr>
                    </a:p>
                  </a:txBody>
                  <a:tcPr>
                    <a:solidFill>
                      <a:srgbClr val="E4F7FF">
                        <a:alpha val="30000"/>
                      </a:srgbClr>
                    </a:solidFill>
                  </a:tcPr>
                </a:tc>
                <a:tc>
                  <a:txBody>
                    <a:bodyPr/>
                    <a:lstStyle/>
                    <a:p>
                      <a:pPr>
                        <a:lnSpc>
                          <a:spcPct val="100000"/>
                        </a:lnSpc>
                      </a:pPr>
                      <a:r>
                        <a:rPr lang="en-US" sz="1600" dirty="0"/>
                        <a:t>High x quarks and gluon (alphas)</a:t>
                      </a:r>
                    </a:p>
                  </a:txBody>
                  <a:tcPr>
                    <a:solidFill>
                      <a:schemeClr val="bg1"/>
                    </a:solidFill>
                  </a:tcPr>
                </a:tc>
                <a:extLst>
                  <a:ext uri="{0D108BD9-81ED-4DB2-BD59-A6C34878D82A}">
                    <a16:rowId xmlns:a16="http://schemas.microsoft.com/office/drawing/2014/main" val="478716811"/>
                  </a:ext>
                </a:extLst>
              </a:tr>
              <a:tr h="247073">
                <a:tc>
                  <a:txBody>
                    <a:bodyPr/>
                    <a:lstStyle/>
                    <a:p>
                      <a:pPr>
                        <a:lnSpc>
                          <a:spcPct val="100000"/>
                        </a:lnSpc>
                      </a:pPr>
                      <a:r>
                        <a:rPr lang="en-US" sz="1600" dirty="0">
                          <a:solidFill>
                            <a:srgbClr val="172AB4"/>
                          </a:solidFill>
                        </a:rPr>
                        <a:t>Isolated photons</a:t>
                      </a:r>
                    </a:p>
                  </a:txBody>
                  <a:tcPr>
                    <a:solidFill>
                      <a:schemeClr val="accent6">
                        <a:lumMod val="20000"/>
                        <a:lumOff val="80000"/>
                        <a:alpha val="30000"/>
                      </a:schemeClr>
                    </a:solidFill>
                  </a:tcPr>
                </a:tc>
                <a:tc>
                  <a:txBody>
                    <a:bodyPr/>
                    <a:lstStyle/>
                    <a:p>
                      <a:pPr>
                        <a:lnSpc>
                          <a:spcPct val="100000"/>
                        </a:lnSpc>
                      </a:pPr>
                      <a:r>
                        <a:rPr lang="en-US" sz="1600" dirty="0"/>
                        <a:t>Medium and high x gluon</a:t>
                      </a:r>
                    </a:p>
                  </a:txBody>
                  <a:tcPr>
                    <a:solidFill>
                      <a:schemeClr val="bg1"/>
                    </a:solidFill>
                  </a:tcPr>
                </a:tc>
                <a:extLst>
                  <a:ext uri="{0D108BD9-81ED-4DB2-BD59-A6C34878D82A}">
                    <a16:rowId xmlns:a16="http://schemas.microsoft.com/office/drawing/2014/main" val="3720768817"/>
                  </a:ext>
                </a:extLst>
              </a:tr>
              <a:tr h="247073">
                <a:tc>
                  <a:txBody>
                    <a:bodyPr/>
                    <a:lstStyle/>
                    <a:p>
                      <a:pPr>
                        <a:lnSpc>
                          <a:spcPct val="100000"/>
                        </a:lnSpc>
                      </a:pPr>
                      <a:r>
                        <a:rPr lang="en-US" sz="1600" dirty="0">
                          <a:solidFill>
                            <a:srgbClr val="172AB4"/>
                          </a:solidFill>
                        </a:rPr>
                        <a:t>ttbar production (total, differential)</a:t>
                      </a:r>
                    </a:p>
                  </a:txBody>
                  <a:tcPr>
                    <a:solidFill>
                      <a:srgbClr val="F4FFAE">
                        <a:alpha val="30000"/>
                      </a:srgbClr>
                    </a:solidFill>
                  </a:tcPr>
                </a:tc>
                <a:tc>
                  <a:txBody>
                    <a:bodyPr/>
                    <a:lstStyle/>
                    <a:p>
                      <a:pPr>
                        <a:lnSpc>
                          <a:spcPct val="100000"/>
                        </a:lnSpc>
                      </a:pPr>
                      <a:r>
                        <a:rPr lang="en-US" sz="1600" dirty="0"/>
                        <a:t>Gluon (alphas)</a:t>
                      </a:r>
                    </a:p>
                  </a:txBody>
                  <a:tcPr>
                    <a:solidFill>
                      <a:schemeClr val="bg1"/>
                    </a:solidFill>
                  </a:tcPr>
                </a:tc>
                <a:extLst>
                  <a:ext uri="{0D108BD9-81ED-4DB2-BD59-A6C34878D82A}">
                    <a16:rowId xmlns:a16="http://schemas.microsoft.com/office/drawing/2014/main" val="3795793303"/>
                  </a:ext>
                </a:extLst>
              </a:tr>
              <a:tr h="247073">
                <a:tc>
                  <a:txBody>
                    <a:bodyPr/>
                    <a:lstStyle/>
                    <a:p>
                      <a:pPr>
                        <a:lnSpc>
                          <a:spcPct val="100000"/>
                        </a:lnSpc>
                      </a:pPr>
                      <a:r>
                        <a:rPr lang="en-US" sz="1600" dirty="0">
                          <a:solidFill>
                            <a:srgbClr val="172AB4"/>
                          </a:solidFill>
                        </a:rPr>
                        <a:t>Single top production</a:t>
                      </a:r>
                    </a:p>
                  </a:txBody>
                  <a:tcPr>
                    <a:solidFill>
                      <a:srgbClr val="F4FFAE">
                        <a:alpha val="30000"/>
                      </a:srgbClr>
                    </a:solidFill>
                  </a:tcPr>
                </a:tc>
                <a:tc>
                  <a:txBody>
                    <a:bodyPr/>
                    <a:lstStyle/>
                    <a:p>
                      <a:pPr>
                        <a:lnSpc>
                          <a:spcPct val="100000"/>
                        </a:lnSpc>
                      </a:pPr>
                      <a:r>
                        <a:rPr lang="en-US" sz="1600" dirty="0"/>
                        <a:t>Gluon and b quark</a:t>
                      </a:r>
                    </a:p>
                  </a:txBody>
                  <a:tcPr>
                    <a:solidFill>
                      <a:schemeClr val="bg1"/>
                    </a:solidFill>
                  </a:tcPr>
                </a:tc>
                <a:extLst>
                  <a:ext uri="{0D108BD9-81ED-4DB2-BD59-A6C34878D82A}">
                    <a16:rowId xmlns:a16="http://schemas.microsoft.com/office/drawing/2014/main" val="2417645914"/>
                  </a:ext>
                </a:extLst>
              </a:tr>
              <a:tr h="247073">
                <a:tc>
                  <a:txBody>
                    <a:bodyPr/>
                    <a:lstStyle/>
                    <a:p>
                      <a:pPr>
                        <a:lnSpc>
                          <a:spcPct val="100000"/>
                        </a:lnSpc>
                      </a:pPr>
                      <a:r>
                        <a:rPr lang="en-US" sz="1600" dirty="0">
                          <a:solidFill>
                            <a:schemeClr val="bg1">
                              <a:lumMod val="65000"/>
                            </a:schemeClr>
                          </a:solidFill>
                        </a:rPr>
                        <a:t>W,Z, W/Z production with jets</a:t>
                      </a:r>
                    </a:p>
                  </a:txBody>
                  <a:tcPr>
                    <a:solidFill>
                      <a:schemeClr val="bg1">
                        <a:alpha val="30000"/>
                      </a:schemeClr>
                    </a:solidFill>
                  </a:tcPr>
                </a:tc>
                <a:tc>
                  <a:txBody>
                    <a:bodyPr/>
                    <a:lstStyle/>
                    <a:p>
                      <a:pPr>
                        <a:lnSpc>
                          <a:spcPct val="100000"/>
                        </a:lnSpc>
                      </a:pPr>
                      <a:r>
                        <a:rPr lang="en-US" sz="1600" dirty="0">
                          <a:solidFill>
                            <a:schemeClr val="bg1">
                              <a:lumMod val="65000"/>
                            </a:schemeClr>
                          </a:solidFill>
                        </a:rPr>
                        <a:t>Medium x gluon</a:t>
                      </a:r>
                    </a:p>
                  </a:txBody>
                  <a:tcPr>
                    <a:solidFill>
                      <a:schemeClr val="bg1"/>
                    </a:solidFill>
                  </a:tcPr>
                </a:tc>
                <a:extLst>
                  <a:ext uri="{0D108BD9-81ED-4DB2-BD59-A6C34878D82A}">
                    <a16:rowId xmlns:a16="http://schemas.microsoft.com/office/drawing/2014/main" val="565285331"/>
                  </a:ext>
                </a:extLst>
              </a:tr>
              <a:tr h="247073">
                <a:tc>
                  <a:txBody>
                    <a:bodyPr/>
                    <a:lstStyle/>
                    <a:p>
                      <a:pPr>
                        <a:lnSpc>
                          <a:spcPct val="100000"/>
                        </a:lnSpc>
                      </a:pPr>
                      <a:r>
                        <a:rPr lang="en-US" sz="1600" dirty="0" err="1">
                          <a:solidFill>
                            <a:srgbClr val="172AB4"/>
                          </a:solidFill>
                        </a:rPr>
                        <a:t>Zpt</a:t>
                      </a:r>
                      <a:endParaRPr lang="en-US" sz="1600" dirty="0">
                        <a:solidFill>
                          <a:srgbClr val="172AB4"/>
                        </a:solidFill>
                      </a:endParaRPr>
                    </a:p>
                  </a:txBody>
                  <a:tcPr>
                    <a:solidFill>
                      <a:schemeClr val="bg1">
                        <a:alpha val="30000"/>
                      </a:schemeClr>
                    </a:solidFill>
                  </a:tcPr>
                </a:tc>
                <a:tc>
                  <a:txBody>
                    <a:bodyPr/>
                    <a:lstStyle/>
                    <a:p>
                      <a:pPr>
                        <a:lnSpc>
                          <a:spcPct val="100000"/>
                        </a:lnSpc>
                      </a:pPr>
                      <a:r>
                        <a:rPr lang="en-US" sz="1600" dirty="0"/>
                        <a:t>Gluon sensitivity</a:t>
                      </a:r>
                    </a:p>
                  </a:txBody>
                  <a:tcPr>
                    <a:solidFill>
                      <a:schemeClr val="bg1"/>
                    </a:solidFill>
                  </a:tcPr>
                </a:tc>
                <a:extLst>
                  <a:ext uri="{0D108BD9-81ED-4DB2-BD59-A6C34878D82A}">
                    <a16:rowId xmlns:a16="http://schemas.microsoft.com/office/drawing/2014/main" val="2492460309"/>
                  </a:ext>
                </a:extLst>
              </a:tr>
            </a:tbl>
          </a:graphicData>
        </a:graphic>
      </p:graphicFrame>
      <p:sp>
        <p:nvSpPr>
          <p:cNvPr id="7" name="Rectangle 6">
            <a:extLst>
              <a:ext uri="{FF2B5EF4-FFF2-40B4-BE49-F238E27FC236}">
                <a16:creationId xmlns:a16="http://schemas.microsoft.com/office/drawing/2014/main" id="{61F1E6B4-0AAA-6B45-A7CC-4BD8B511CE50}"/>
              </a:ext>
            </a:extLst>
          </p:cNvPr>
          <p:cNvSpPr/>
          <p:nvPr/>
        </p:nvSpPr>
        <p:spPr>
          <a:xfrm>
            <a:off x="960892" y="1658319"/>
            <a:ext cx="7490875" cy="3998562"/>
          </a:xfrm>
          <a:prstGeom prst="rect">
            <a:avLst/>
          </a:prstGeom>
          <a:noFill/>
          <a:ln w="28575">
            <a:solidFill>
              <a:srgbClr val="172A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642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LHC measurements sensitive to pdfs</a:t>
            </a:r>
          </a:p>
        </p:txBody>
      </p:sp>
      <p:pic>
        <p:nvPicPr>
          <p:cNvPr id="8" name="Picture 7">
            <a:extLst>
              <a:ext uri="{FF2B5EF4-FFF2-40B4-BE49-F238E27FC236}">
                <a16:creationId xmlns:a16="http://schemas.microsoft.com/office/drawing/2014/main" id="{AC50F411-6E2B-5E4E-9C53-7F9138515E2E}"/>
              </a:ext>
            </a:extLst>
          </p:cNvPr>
          <p:cNvPicPr>
            <a:picLocks noChangeAspect="1"/>
          </p:cNvPicPr>
          <p:nvPr/>
        </p:nvPicPr>
        <p:blipFill>
          <a:blip r:embed="rId3"/>
          <a:stretch>
            <a:fillRect/>
          </a:stretch>
        </p:blipFill>
        <p:spPr>
          <a:xfrm>
            <a:off x="687955" y="2396305"/>
            <a:ext cx="7387090" cy="3818194"/>
          </a:xfrm>
          <a:prstGeom prst="rect">
            <a:avLst/>
          </a:prstGeom>
        </p:spPr>
      </p:pic>
      <p:sp>
        <p:nvSpPr>
          <p:cNvPr id="9" name="TextBox 8">
            <a:extLst>
              <a:ext uri="{FF2B5EF4-FFF2-40B4-BE49-F238E27FC236}">
                <a16:creationId xmlns:a16="http://schemas.microsoft.com/office/drawing/2014/main" id="{C7F74A97-590F-3B4D-B87C-0C61D439A2DB}"/>
              </a:ext>
            </a:extLst>
          </p:cNvPr>
          <p:cNvSpPr txBox="1"/>
          <p:nvPr/>
        </p:nvSpPr>
        <p:spPr>
          <a:xfrm>
            <a:off x="186931" y="1057216"/>
            <a:ext cx="9077719" cy="1188018"/>
          </a:xfrm>
          <a:prstGeom prst="rect">
            <a:avLst/>
          </a:prstGeom>
          <a:noFill/>
        </p:spPr>
        <p:txBody>
          <a:bodyPr wrap="square" rtlCol="0">
            <a:spAutoFit/>
          </a:bodyPr>
          <a:lstStyle/>
          <a:p>
            <a:pPr marL="800100" lvl="1" indent="-342900">
              <a:lnSpc>
                <a:spcPct val="120000"/>
              </a:lnSpc>
              <a:buFont typeface="Arial" charset="0"/>
              <a:buChar char="•"/>
            </a:pPr>
            <a:r>
              <a:rPr lang="en-US" sz="2000" dirty="0">
                <a:latin typeface="Arial" panose="020B0604020202020204" pitchFamily="34" charset="0"/>
                <a:ea typeface="Tahoma" charset="0"/>
                <a:cs typeface="Arial" panose="020B0604020202020204" pitchFamily="34" charset="0"/>
              </a:rPr>
              <a:t>wealth of SM measurements from ATLAS, </a:t>
            </a:r>
            <a:r>
              <a:rPr lang="en-US" sz="2000" dirty="0">
                <a:solidFill>
                  <a:srgbClr val="009944"/>
                </a:solidFill>
                <a:latin typeface="Arial" panose="020B0604020202020204" pitchFamily="34" charset="0"/>
                <a:ea typeface="Tahoma" charset="0"/>
                <a:cs typeface="Arial" panose="020B0604020202020204" pitchFamily="34" charset="0"/>
              </a:rPr>
              <a:t>sensitive to </a:t>
            </a:r>
            <a:r>
              <a:rPr lang="en-US" sz="2000" b="1" dirty="0">
                <a:solidFill>
                  <a:srgbClr val="009944"/>
                </a:solidFill>
                <a:latin typeface="Arial" panose="020B0604020202020204" pitchFamily="34" charset="0"/>
                <a:ea typeface="Tahoma" charset="0"/>
                <a:cs typeface="Arial" panose="020B0604020202020204" pitchFamily="34" charset="0"/>
              </a:rPr>
              <a:t>pdfs</a:t>
            </a:r>
            <a:r>
              <a:rPr lang="en-US" sz="2000" dirty="0">
                <a:latin typeface="Arial" panose="020B0604020202020204" pitchFamily="34" charset="0"/>
                <a:ea typeface="Tahoma" charset="0"/>
                <a:cs typeface="Arial" panose="020B0604020202020204" pitchFamily="34" charset="0"/>
              </a:rPr>
              <a:t>, provide:</a:t>
            </a:r>
          </a:p>
          <a:p>
            <a:pPr marL="342900" indent="-342900">
              <a:lnSpc>
                <a:spcPct val="20000"/>
              </a:lnSpc>
              <a:buFont typeface="Arial" charset="0"/>
              <a:buChar char="•"/>
            </a:pPr>
            <a:endParaRPr lang="en-US" sz="2000" dirty="0">
              <a:latin typeface="Arial" panose="020B0604020202020204" pitchFamily="34" charset="0"/>
              <a:ea typeface="Tahoma" charset="0"/>
              <a:cs typeface="Arial" panose="020B0604020202020204" pitchFamily="34" charset="0"/>
            </a:endParaRPr>
          </a:p>
          <a:p>
            <a:pPr marL="800100" lvl="1" indent="-342900">
              <a:lnSpc>
                <a:spcPct val="120000"/>
              </a:lnSpc>
              <a:buFont typeface="+mj-lt"/>
              <a:buAutoNum type="arabicPeriod"/>
            </a:pPr>
            <a:r>
              <a:rPr lang="en-US" b="1" dirty="0">
                <a:solidFill>
                  <a:srgbClr val="FF0000"/>
                </a:solidFill>
                <a:latin typeface="Arial" panose="020B0604020202020204" pitchFamily="34" charset="0"/>
                <a:ea typeface="Tahoma" charset="0"/>
                <a:cs typeface="Arial" panose="020B0604020202020204" pitchFamily="34" charset="0"/>
              </a:rPr>
              <a:t>pdf</a:t>
            </a:r>
            <a:r>
              <a:rPr lang="en-US" dirty="0">
                <a:solidFill>
                  <a:srgbClr val="0633C0"/>
                </a:solidFill>
                <a:latin typeface="Arial" panose="020B0604020202020204" pitchFamily="34" charset="0"/>
                <a:ea typeface="Tahoma" charset="0"/>
                <a:cs typeface="Arial" panose="020B0604020202020204" pitchFamily="34" charset="0"/>
              </a:rPr>
              <a:t> </a:t>
            </a:r>
            <a:r>
              <a:rPr lang="en-US" dirty="0">
                <a:solidFill>
                  <a:srgbClr val="FF0000"/>
                </a:solidFill>
                <a:latin typeface="Arial" panose="020B0604020202020204" pitchFamily="34" charset="0"/>
                <a:ea typeface="Tahoma" charset="0"/>
                <a:cs typeface="Arial" panose="020B0604020202020204" pitchFamily="34" charset="0"/>
              </a:rPr>
              <a:t>discrimination</a:t>
            </a:r>
            <a:r>
              <a:rPr lang="en-US" dirty="0">
                <a:latin typeface="Arial" panose="020B0604020202020204" pitchFamily="34" charset="0"/>
                <a:ea typeface="Tahoma" charset="0"/>
                <a:cs typeface="Arial" panose="020B0604020202020204" pitchFamily="34" charset="0"/>
              </a:rPr>
              <a:t>, by confronting data with theory</a:t>
            </a:r>
          </a:p>
          <a:p>
            <a:pPr marL="800100" lvl="1" indent="-342900">
              <a:lnSpc>
                <a:spcPct val="120000"/>
              </a:lnSpc>
              <a:buFont typeface="+mj-lt"/>
              <a:buAutoNum type="arabicPeriod"/>
            </a:pPr>
            <a:r>
              <a:rPr lang="en-US" b="1" dirty="0">
                <a:solidFill>
                  <a:srgbClr val="FF0000"/>
                </a:solidFill>
                <a:latin typeface="Arial" panose="020B0604020202020204" pitchFamily="34" charset="0"/>
                <a:ea typeface="Tahoma" charset="0"/>
                <a:cs typeface="Arial" panose="020B0604020202020204" pitchFamily="34" charset="0"/>
              </a:rPr>
              <a:t>pdf </a:t>
            </a:r>
            <a:r>
              <a:rPr lang="en-US" dirty="0">
                <a:solidFill>
                  <a:srgbClr val="FF0000"/>
                </a:solidFill>
                <a:latin typeface="Arial" panose="020B0604020202020204" pitchFamily="34" charset="0"/>
                <a:ea typeface="Tahoma" charset="0"/>
                <a:cs typeface="Arial" panose="020B0604020202020204" pitchFamily="34" charset="0"/>
              </a:rPr>
              <a:t>improvements</a:t>
            </a:r>
            <a:r>
              <a:rPr lang="en-US" dirty="0">
                <a:latin typeface="Arial" panose="020B0604020202020204" pitchFamily="34" charset="0"/>
                <a:ea typeface="Tahoma" charset="0"/>
                <a:cs typeface="Arial" panose="020B0604020202020204" pitchFamily="34" charset="0"/>
              </a:rPr>
              <a:t>, by </a:t>
            </a:r>
            <a:r>
              <a:rPr lang="en-US" dirty="0">
                <a:solidFill>
                  <a:srgbClr val="0633C0"/>
                </a:solidFill>
                <a:latin typeface="Arial" panose="020B0604020202020204" pitchFamily="34" charset="0"/>
                <a:ea typeface="Tahoma" charset="0"/>
                <a:cs typeface="Arial" panose="020B0604020202020204" pitchFamily="34" charset="0"/>
              </a:rPr>
              <a:t>including LHC data in QCD fits </a:t>
            </a:r>
          </a:p>
        </p:txBody>
      </p:sp>
      <p:sp>
        <p:nvSpPr>
          <p:cNvPr id="2" name="Slide Number Placeholder 1">
            <a:extLst>
              <a:ext uri="{FF2B5EF4-FFF2-40B4-BE49-F238E27FC236}">
                <a16:creationId xmlns:a16="http://schemas.microsoft.com/office/drawing/2014/main" id="{650D57F5-E456-484F-868A-900B5BD156F3}"/>
              </a:ext>
            </a:extLst>
          </p:cNvPr>
          <p:cNvSpPr>
            <a:spLocks noGrp="1"/>
          </p:cNvSpPr>
          <p:nvPr>
            <p:ph type="sldNum" sz="quarter" idx="12"/>
          </p:nvPr>
        </p:nvSpPr>
        <p:spPr/>
        <p:txBody>
          <a:bodyPr/>
          <a:lstStyle/>
          <a:p>
            <a:fld id="{D7F80D46-5143-2240-826D-BEEE171844D3}" type="slidenum">
              <a:rPr lang="en-US" smtClean="0"/>
              <a:pPr/>
              <a:t>61</a:t>
            </a:fld>
            <a:endParaRPr lang="en-US"/>
          </a:p>
        </p:txBody>
      </p:sp>
      <p:sp>
        <p:nvSpPr>
          <p:cNvPr id="3" name="TextBox 2">
            <a:extLst>
              <a:ext uri="{FF2B5EF4-FFF2-40B4-BE49-F238E27FC236}">
                <a16:creationId xmlns:a16="http://schemas.microsoft.com/office/drawing/2014/main" id="{3E009C77-ECE1-A248-AF4D-19B28C66090E}"/>
              </a:ext>
            </a:extLst>
          </p:cNvPr>
          <p:cNvSpPr txBox="1"/>
          <p:nvPr/>
        </p:nvSpPr>
        <p:spPr>
          <a:xfrm>
            <a:off x="6578221" y="4905239"/>
            <a:ext cx="2324479" cy="646331"/>
          </a:xfrm>
          <a:prstGeom prst="rect">
            <a:avLst/>
          </a:prstGeom>
          <a:solidFill>
            <a:srgbClr val="FFFF00"/>
          </a:solidFill>
        </p:spPr>
        <p:txBody>
          <a:bodyPr wrap="square" rtlCol="0">
            <a:spAutoFit/>
          </a:bodyPr>
          <a:lstStyle/>
          <a:p>
            <a:pPr algn="r"/>
            <a:r>
              <a:rPr lang="en-US" dirty="0"/>
              <a:t>CG: update to a newer version of table</a:t>
            </a:r>
          </a:p>
        </p:txBody>
      </p:sp>
      <p:sp>
        <p:nvSpPr>
          <p:cNvPr id="10" name="Rectangle 9">
            <a:extLst>
              <a:ext uri="{FF2B5EF4-FFF2-40B4-BE49-F238E27FC236}">
                <a16:creationId xmlns:a16="http://schemas.microsoft.com/office/drawing/2014/main" id="{62216C93-6CDF-9046-A798-2B38E066BBCD}"/>
              </a:ext>
            </a:extLst>
          </p:cNvPr>
          <p:cNvSpPr/>
          <p:nvPr/>
        </p:nvSpPr>
        <p:spPr>
          <a:xfrm>
            <a:off x="655871" y="6196875"/>
            <a:ext cx="8456045" cy="456472"/>
          </a:xfrm>
          <a:prstGeom prst="rect">
            <a:avLst/>
          </a:prstGeom>
          <a:noFill/>
        </p:spPr>
        <p:txBody>
          <a:bodyPr wrap="square">
            <a:spAutoFit/>
          </a:bodyPr>
          <a:lstStyle/>
          <a:p>
            <a:pPr>
              <a:lnSpc>
                <a:spcPct val="150000"/>
              </a:lnSpc>
            </a:pPr>
            <a:r>
              <a:rPr lang="en-US" dirty="0">
                <a:solidFill>
                  <a:srgbClr val="FF0000"/>
                </a:solidFill>
                <a:latin typeface="Arial" panose="020B0604020202020204" pitchFamily="34" charset="0"/>
                <a:ea typeface="Tahoma" charset="0"/>
                <a:cs typeface="Arial" panose="020B0604020202020204" pitchFamily="34" charset="0"/>
              </a:rPr>
              <a:t>extraction of precision </a:t>
            </a:r>
            <a:r>
              <a:rPr lang="en-US" b="1" dirty="0">
                <a:solidFill>
                  <a:srgbClr val="FF0000"/>
                </a:solidFill>
                <a:latin typeface="Arial" panose="020B0604020202020204" pitchFamily="34" charset="0"/>
                <a:ea typeface="Tahoma" charset="0"/>
                <a:cs typeface="Arial" panose="020B0604020202020204" pitchFamily="34" charset="0"/>
              </a:rPr>
              <a:t>pdfs</a:t>
            </a:r>
            <a:r>
              <a:rPr lang="en-US" sz="1200" dirty="0">
                <a:solidFill>
                  <a:srgbClr val="FF0000"/>
                </a:solidFill>
                <a:latin typeface="Arial" panose="020B0604020202020204" pitchFamily="34" charset="0"/>
                <a:ea typeface="Tahoma" charset="0"/>
                <a:cs typeface="Arial" panose="020B0604020202020204" pitchFamily="34" charset="0"/>
              </a:rPr>
              <a:t> </a:t>
            </a:r>
            <a:r>
              <a:rPr lang="en-US" dirty="0">
                <a:solidFill>
                  <a:srgbClr val="FF0000"/>
                </a:solidFill>
                <a:latin typeface="Arial" panose="020B0604020202020204" pitchFamily="34" charset="0"/>
                <a:ea typeface="Tahoma" charset="0"/>
                <a:cs typeface="Arial" panose="020B0604020202020204" pitchFamily="34" charset="0"/>
              </a:rPr>
              <a:t>requires both precise data </a:t>
            </a:r>
            <a:r>
              <a:rPr lang="en-US" u="sng" dirty="0">
                <a:solidFill>
                  <a:srgbClr val="FF0000"/>
                </a:solidFill>
                <a:latin typeface="Arial" panose="020B0604020202020204" pitchFamily="34" charset="0"/>
                <a:ea typeface="Tahoma" charset="0"/>
                <a:cs typeface="Arial" panose="020B0604020202020204" pitchFamily="34" charset="0"/>
              </a:rPr>
              <a:t>and</a:t>
            </a:r>
            <a:r>
              <a:rPr lang="en-US" dirty="0">
                <a:solidFill>
                  <a:srgbClr val="FF0000"/>
                </a:solidFill>
                <a:latin typeface="Arial" panose="020B0604020202020204" pitchFamily="34" charset="0"/>
                <a:ea typeface="Tahoma" charset="0"/>
                <a:cs typeface="Arial" panose="020B0604020202020204" pitchFamily="34" charset="0"/>
              </a:rPr>
              <a:t> theory calculations</a:t>
            </a:r>
          </a:p>
        </p:txBody>
      </p:sp>
    </p:spTree>
    <p:extLst>
      <p:ext uri="{BB962C8B-B14F-4D97-AF65-F5344CB8AC3E}">
        <p14:creationId xmlns:p14="http://schemas.microsoft.com/office/powerpoint/2010/main" val="657356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56FE9-D172-954B-A3CD-21C9EE81C3B7}"/>
              </a:ext>
            </a:extLst>
          </p:cNvPr>
          <p:cNvPicPr>
            <a:picLocks noChangeAspect="1"/>
          </p:cNvPicPr>
          <p:nvPr/>
        </p:nvPicPr>
        <p:blipFill>
          <a:blip r:embed="rId3"/>
          <a:stretch>
            <a:fillRect/>
          </a:stretch>
        </p:blipFill>
        <p:spPr>
          <a:xfrm>
            <a:off x="4032251" y="1030314"/>
            <a:ext cx="4523920" cy="4396035"/>
          </a:xfrm>
          <a:prstGeom prst="rect">
            <a:avLst/>
          </a:prstGeom>
        </p:spPr>
      </p:pic>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on modern global pdfs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62</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6130921" y="873842"/>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7" name="Picture 6">
            <a:extLst>
              <a:ext uri="{FF2B5EF4-FFF2-40B4-BE49-F238E27FC236}">
                <a16:creationId xmlns:a16="http://schemas.microsoft.com/office/drawing/2014/main" id="{1CE81BF6-0777-0447-A4FB-049159DB94EF}"/>
              </a:ext>
            </a:extLst>
          </p:cNvPr>
          <p:cNvPicPr>
            <a:picLocks noChangeAspect="1"/>
          </p:cNvPicPr>
          <p:nvPr/>
        </p:nvPicPr>
        <p:blipFill>
          <a:blip r:embed="rId4"/>
          <a:stretch>
            <a:fillRect/>
          </a:stretch>
        </p:blipFill>
        <p:spPr>
          <a:xfrm>
            <a:off x="787979" y="1095631"/>
            <a:ext cx="2762759" cy="2684660"/>
          </a:xfrm>
          <a:prstGeom prst="rect">
            <a:avLst/>
          </a:prstGeom>
        </p:spPr>
      </p:pic>
      <p:pic>
        <p:nvPicPr>
          <p:cNvPr id="11" name="Picture 10">
            <a:extLst>
              <a:ext uri="{FF2B5EF4-FFF2-40B4-BE49-F238E27FC236}">
                <a16:creationId xmlns:a16="http://schemas.microsoft.com/office/drawing/2014/main" id="{E0A46E24-4681-384A-815F-68219D707D6E}"/>
              </a:ext>
            </a:extLst>
          </p:cNvPr>
          <p:cNvPicPr>
            <a:picLocks noChangeAspect="1"/>
          </p:cNvPicPr>
          <p:nvPr/>
        </p:nvPicPr>
        <p:blipFill>
          <a:blip r:embed="rId5"/>
          <a:stretch>
            <a:fillRect/>
          </a:stretch>
        </p:blipFill>
        <p:spPr>
          <a:xfrm>
            <a:off x="755321" y="3796621"/>
            <a:ext cx="2762759" cy="2684660"/>
          </a:xfrm>
          <a:prstGeom prst="rect">
            <a:avLst/>
          </a:prstGeom>
        </p:spPr>
      </p:pic>
      <p:sp>
        <p:nvSpPr>
          <p:cNvPr id="12" name="TextBox 11">
            <a:extLst>
              <a:ext uri="{FF2B5EF4-FFF2-40B4-BE49-F238E27FC236}">
                <a16:creationId xmlns:a16="http://schemas.microsoft.com/office/drawing/2014/main" id="{3BC84D4F-0EDC-954F-8A07-D945F88093AB}"/>
              </a:ext>
            </a:extLst>
          </p:cNvPr>
          <p:cNvSpPr txBox="1"/>
          <p:nvPr/>
        </p:nvSpPr>
        <p:spPr>
          <a:xfrm>
            <a:off x="3741923" y="5575212"/>
            <a:ext cx="5147129" cy="5856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400" dirty="0">
                <a:latin typeface="Arial" panose="020B0604020202020204" pitchFamily="34" charset="0"/>
                <a:ea typeface="Tahoma" charset="0"/>
                <a:cs typeface="Arial" panose="020B0604020202020204" pitchFamily="34" charset="0"/>
              </a:rPr>
              <a:t>profiling exercise to study impact of ATLAS inclusive W,Z (4.6 pb</a:t>
            </a:r>
            <a:r>
              <a:rPr lang="en-US" sz="1400" baseline="30000" dirty="0">
                <a:latin typeface="Arial" panose="020B0604020202020204" pitchFamily="34" charset="0"/>
                <a:ea typeface="Tahoma" charset="0"/>
                <a:cs typeface="Arial" panose="020B0604020202020204" pitchFamily="34" charset="0"/>
              </a:rPr>
              <a:t>-1</a:t>
            </a:r>
            <a:r>
              <a:rPr lang="en-US" sz="1400" dirty="0">
                <a:latin typeface="Arial" panose="020B0604020202020204" pitchFamily="34" charset="0"/>
                <a:ea typeface="Tahoma" charset="0"/>
                <a:cs typeface="Arial" panose="020B0604020202020204" pitchFamily="34" charset="0"/>
              </a:rPr>
              <a:t>) differential cross sections on global pdf fits</a:t>
            </a:r>
            <a:endParaRPr lang="en-US" sz="1400" b="1" dirty="0">
              <a:solidFill>
                <a:srgbClr val="0633C0"/>
              </a:solidFill>
              <a:latin typeface="Arial" panose="020B0604020202020204" pitchFamily="34" charset="0"/>
              <a:ea typeface="Tahoma" charset="0"/>
              <a:cs typeface="Arial" panose="020B0604020202020204" pitchFamily="34" charset="0"/>
            </a:endParaRPr>
          </a:p>
        </p:txBody>
      </p:sp>
      <p:sp>
        <p:nvSpPr>
          <p:cNvPr id="13" name="TextBox 12">
            <a:extLst>
              <a:ext uri="{FF2B5EF4-FFF2-40B4-BE49-F238E27FC236}">
                <a16:creationId xmlns:a16="http://schemas.microsoft.com/office/drawing/2014/main" id="{EE9DEC71-318A-0545-B3E6-FDFF914B8718}"/>
              </a:ext>
            </a:extLst>
          </p:cNvPr>
          <p:cNvSpPr txBox="1"/>
          <p:nvPr/>
        </p:nvSpPr>
        <p:spPr>
          <a:xfrm>
            <a:off x="6424662" y="3028276"/>
            <a:ext cx="1625146" cy="400110"/>
          </a:xfrm>
          <a:prstGeom prst="rect">
            <a:avLst/>
          </a:prstGeom>
          <a:noFill/>
        </p:spPr>
        <p:txBody>
          <a:bodyPr wrap="square" rtlCol="0">
            <a:spAutoFit/>
          </a:bodyPr>
          <a:lstStyle/>
          <a:p>
            <a:pPr algn="r"/>
            <a:r>
              <a:rPr lang="en-US" sz="2000" dirty="0">
                <a:solidFill>
                  <a:srgbClr val="FF0000"/>
                </a:solidFill>
                <a:latin typeface="Arial" panose="020B0604020202020204" pitchFamily="34" charset="0"/>
                <a:cs typeface="Arial" panose="020B0604020202020204" pitchFamily="34" charset="0"/>
              </a:rPr>
              <a:t>strange pdf</a:t>
            </a:r>
          </a:p>
        </p:txBody>
      </p:sp>
      <p:sp>
        <p:nvSpPr>
          <p:cNvPr id="14" name="TextBox 13">
            <a:extLst>
              <a:ext uri="{FF2B5EF4-FFF2-40B4-BE49-F238E27FC236}">
                <a16:creationId xmlns:a16="http://schemas.microsoft.com/office/drawing/2014/main" id="{DE570D4F-E7C5-9242-A210-424BAB1184A7}"/>
              </a:ext>
            </a:extLst>
          </p:cNvPr>
          <p:cNvSpPr txBox="1"/>
          <p:nvPr/>
        </p:nvSpPr>
        <p:spPr>
          <a:xfrm>
            <a:off x="1892934" y="2828221"/>
            <a:ext cx="1259699" cy="400110"/>
          </a:xfrm>
          <a:prstGeom prst="rect">
            <a:avLst/>
          </a:prstGeom>
          <a:noFill/>
        </p:spPr>
        <p:txBody>
          <a:bodyPr wrap="square" rtlCol="0">
            <a:spAutoFit/>
          </a:bodyPr>
          <a:lstStyle/>
          <a:p>
            <a:pPr algn="r"/>
            <a:r>
              <a:rPr lang="en-US" sz="2000" dirty="0" err="1">
                <a:solidFill>
                  <a:srgbClr val="FF0000"/>
                </a:solidFill>
                <a:latin typeface="Arial" panose="020B0604020202020204" pitchFamily="34" charset="0"/>
                <a:cs typeface="Arial" panose="020B0604020202020204" pitchFamily="34" charset="0"/>
              </a:rPr>
              <a:t>uv</a:t>
            </a:r>
            <a:endParaRPr lang="en-US" sz="2000"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AED2453-1F92-6B41-A997-5BA17A8FE684}"/>
              </a:ext>
            </a:extLst>
          </p:cNvPr>
          <p:cNvSpPr txBox="1"/>
          <p:nvPr/>
        </p:nvSpPr>
        <p:spPr>
          <a:xfrm>
            <a:off x="1856460" y="5534005"/>
            <a:ext cx="1259699" cy="400110"/>
          </a:xfrm>
          <a:prstGeom prst="rect">
            <a:avLst/>
          </a:prstGeom>
          <a:noFill/>
        </p:spPr>
        <p:txBody>
          <a:bodyPr wrap="square" rtlCol="0">
            <a:spAutoFit/>
          </a:bodyPr>
          <a:lstStyle/>
          <a:p>
            <a:pPr algn="r"/>
            <a:r>
              <a:rPr lang="en-US" sz="2000" dirty="0">
                <a:solidFill>
                  <a:srgbClr val="FF0000"/>
                </a:solidFill>
                <a:latin typeface="Arial" panose="020B0604020202020204" pitchFamily="34" charset="0"/>
                <a:cs typeface="Arial" panose="020B0604020202020204" pitchFamily="34" charset="0"/>
              </a:rPr>
              <a:t>dv</a:t>
            </a:r>
          </a:p>
        </p:txBody>
      </p:sp>
      <p:sp>
        <p:nvSpPr>
          <p:cNvPr id="16" name="TextBox 15">
            <a:extLst>
              <a:ext uri="{FF2B5EF4-FFF2-40B4-BE49-F238E27FC236}">
                <a16:creationId xmlns:a16="http://schemas.microsoft.com/office/drawing/2014/main" id="{536063CC-A445-B043-860E-139B510AD0E9}"/>
              </a:ext>
            </a:extLst>
          </p:cNvPr>
          <p:cNvSpPr txBox="1"/>
          <p:nvPr/>
        </p:nvSpPr>
        <p:spPr>
          <a:xfrm>
            <a:off x="3741923" y="6203052"/>
            <a:ext cx="4955738" cy="414922"/>
          </a:xfrm>
          <a:prstGeom prst="rect">
            <a:avLst/>
          </a:prstGeom>
          <a:noFill/>
        </p:spPr>
        <p:txBody>
          <a:bodyPr wrap="square" rtlCol="0">
            <a:spAutoFit/>
          </a:bodyPr>
          <a:lstStyle/>
          <a:p>
            <a:pPr>
              <a:lnSpc>
                <a:spcPct val="130000"/>
              </a:lnSpc>
            </a:pPr>
            <a:r>
              <a:rPr lang="en-US" dirty="0">
                <a:solidFill>
                  <a:srgbClr val="FF0000"/>
                </a:solidFill>
                <a:latin typeface="Arial" panose="020B0604020202020204" pitchFamily="34" charset="0"/>
                <a:ea typeface="Tahoma" charset="0"/>
                <a:cs typeface="Arial" panose="020B0604020202020204" pitchFamily="34" charset="0"/>
              </a:rPr>
              <a:t>reduced valence </a:t>
            </a:r>
            <a:r>
              <a:rPr lang="en-US" dirty="0" err="1">
                <a:solidFill>
                  <a:srgbClr val="FF0000"/>
                </a:solidFill>
                <a:latin typeface="Arial" panose="020B0604020202020204" pitchFamily="34" charset="0"/>
                <a:ea typeface="Tahoma" charset="0"/>
                <a:cs typeface="Arial" panose="020B0604020202020204" pitchFamily="34" charset="0"/>
              </a:rPr>
              <a:t>uncerts</a:t>
            </a:r>
            <a:r>
              <a:rPr lang="en-US" dirty="0">
                <a:solidFill>
                  <a:srgbClr val="FF0000"/>
                </a:solidFill>
                <a:latin typeface="Arial" panose="020B0604020202020204" pitchFamily="34" charset="0"/>
                <a:ea typeface="Tahoma" charset="0"/>
                <a:cs typeface="Arial" panose="020B0604020202020204" pitchFamily="34" charset="0"/>
              </a:rPr>
              <a:t>., enhanced strange</a:t>
            </a:r>
            <a:endParaRPr lang="en-US" b="1" dirty="0">
              <a:solidFill>
                <a:srgbClr val="FF0000"/>
              </a:solidFill>
              <a:latin typeface="Arial" panose="020B0604020202020204" pitchFamily="34" charset="0"/>
              <a:ea typeface="Tahoma" charset="0"/>
              <a:cs typeface="Arial" panose="020B0604020202020204" pitchFamily="34" charset="0"/>
            </a:endParaRPr>
          </a:p>
        </p:txBody>
      </p:sp>
    </p:spTree>
    <p:extLst>
      <p:ext uri="{BB962C8B-B14F-4D97-AF65-F5344CB8AC3E}">
        <p14:creationId xmlns:p14="http://schemas.microsoft.com/office/powerpoint/2010/main" val="2641618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E3119BF-B7C7-E34B-898C-196D9BD36E60}"/>
              </a:ext>
            </a:extLst>
          </p:cNvPr>
          <p:cNvSpPr/>
          <p:nvPr/>
        </p:nvSpPr>
        <p:spPr>
          <a:xfrm>
            <a:off x="600942" y="5854433"/>
            <a:ext cx="8263057" cy="726546"/>
          </a:xfrm>
          <a:prstGeom prst="rect">
            <a:avLst/>
          </a:prstGeom>
        </p:spPr>
        <p:txBody>
          <a:bodyPr wrap="square">
            <a:spAutoFit/>
          </a:bodyPr>
          <a:lstStyle/>
          <a:p>
            <a:pPr>
              <a:lnSpc>
                <a:spcPct val="120000"/>
              </a:lnSpc>
            </a:pPr>
            <a:r>
              <a:rPr lang="en-US" dirty="0">
                <a:solidFill>
                  <a:srgbClr val="172AB4"/>
                </a:solidFill>
                <a:latin typeface="Arial" panose="020B0604020202020204" pitchFamily="34" charset="0"/>
                <a:cs typeface="Arial" panose="020B0604020202020204" pitchFamily="34" charset="0"/>
              </a:rPr>
              <a:t>4.6 fb</a:t>
            </a:r>
            <a:r>
              <a:rPr lang="en-US" baseline="30000" dirty="0">
                <a:solidFill>
                  <a:srgbClr val="172AB4"/>
                </a:solidFill>
                <a:latin typeface="Arial" panose="020B0604020202020204" pitchFamily="34" charset="0"/>
                <a:cs typeface="Arial" panose="020B0604020202020204" pitchFamily="34" charset="0"/>
              </a:rPr>
              <a:t>-1</a:t>
            </a:r>
            <a:r>
              <a:rPr lang="en-US" dirty="0">
                <a:solidFill>
                  <a:srgbClr val="172AB4"/>
                </a:solidFill>
                <a:latin typeface="Arial" panose="020B0604020202020204" pitchFamily="34" charset="0"/>
                <a:cs typeface="Arial" panose="020B0604020202020204" pitchFamily="34" charset="0"/>
              </a:rPr>
              <a:t>; extraordinary total exp. precision (</a:t>
            </a:r>
            <a:r>
              <a:rPr lang="en-US" b="1" dirty="0">
                <a:solidFill>
                  <a:srgbClr val="172AB4"/>
                </a:solidFill>
                <a:latin typeface="Arial" panose="020B0604020202020204" pitchFamily="34" charset="0"/>
                <a:cs typeface="Arial" panose="020B0604020202020204" pitchFamily="34" charset="0"/>
              </a:rPr>
              <a:t>&lt; 1% </a:t>
            </a:r>
            <a:r>
              <a:rPr lang="en-US" b="1" dirty="0" err="1">
                <a:solidFill>
                  <a:srgbClr val="172AB4"/>
                </a:solidFill>
                <a:latin typeface="Arial" panose="020B0604020202020204" pitchFamily="34" charset="0"/>
                <a:cs typeface="Arial" panose="020B0604020202020204" pitchFamily="34" charset="0"/>
              </a:rPr>
              <a:t>uncert</a:t>
            </a:r>
            <a:r>
              <a:rPr lang="en-US" b="1" dirty="0">
                <a:solidFill>
                  <a:srgbClr val="172AB4"/>
                </a:solidFill>
                <a:latin typeface="Arial" panose="020B0604020202020204" pitchFamily="34" charset="0"/>
                <a:cs typeface="Arial" panose="020B0604020202020204" pitchFamily="34" charset="0"/>
              </a:rPr>
              <a:t>.)</a:t>
            </a:r>
          </a:p>
          <a:p>
            <a:pPr>
              <a:lnSpc>
                <a:spcPct val="120000"/>
              </a:lnSpc>
            </a:pPr>
            <a:r>
              <a:rPr lang="en-US" b="1" dirty="0">
                <a:solidFill>
                  <a:srgbClr val="FF0000"/>
                </a:solidFill>
                <a:latin typeface="Arial" panose="020B0604020202020204" pitchFamily="34" charset="0"/>
                <a:cs typeface="Arial" panose="020B0604020202020204" pitchFamily="34" charset="0"/>
              </a:rPr>
              <a:t>light quark pdf constraints</a:t>
            </a:r>
            <a:r>
              <a:rPr lang="en-US" dirty="0">
                <a:solidFill>
                  <a:srgbClr val="FF0000"/>
                </a:solidFill>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enhanced from provision of both W,Z with full syst. correlations</a:t>
            </a:r>
            <a:endParaRPr lang="en-US" sz="1300" dirty="0"/>
          </a:p>
        </p:txBody>
      </p:sp>
      <p:sp>
        <p:nvSpPr>
          <p:cNvPr id="15" name="TextBox 14">
            <a:extLst>
              <a:ext uri="{FF2B5EF4-FFF2-40B4-BE49-F238E27FC236}">
                <a16:creationId xmlns:a16="http://schemas.microsoft.com/office/drawing/2014/main" id="{3B816E63-03D6-094A-A11A-4C90C416987E}"/>
              </a:ext>
            </a:extLst>
          </p:cNvPr>
          <p:cNvSpPr txBox="1"/>
          <p:nvPr/>
        </p:nvSpPr>
        <p:spPr>
          <a:xfrm>
            <a:off x="551044" y="1066549"/>
            <a:ext cx="8592955" cy="691343"/>
          </a:xfrm>
          <a:prstGeom prst="rect">
            <a:avLst/>
          </a:prstGeom>
          <a:noFill/>
        </p:spPr>
        <p:txBody>
          <a:bodyPr wrap="square" rtlCol="0">
            <a:spAutoFit/>
          </a:bodyPr>
          <a:lstStyle/>
          <a:p>
            <a:pPr>
              <a:lnSpc>
                <a:spcPct val="120000"/>
              </a:lnSpc>
            </a:pPr>
            <a:r>
              <a:rPr lang="en-US" sz="1700" dirty="0">
                <a:solidFill>
                  <a:srgbClr val="FF0000"/>
                </a:solidFill>
                <a:latin typeface="Arial" panose="020B0604020202020204" pitchFamily="34" charset="0"/>
                <a:cs typeface="Arial" panose="020B0604020202020204" pitchFamily="34" charset="0"/>
              </a:rPr>
              <a:t>ATLAS incl. W,Z differential cross sections: </a:t>
            </a:r>
            <a:r>
              <a:rPr lang="en-US" sz="1700" dirty="0">
                <a:latin typeface="Arial" panose="020B0604020202020204" pitchFamily="34" charset="0"/>
                <a:cs typeface="Arial" panose="020B0604020202020204" pitchFamily="34" charset="0"/>
              </a:rPr>
              <a:t>W</a:t>
            </a:r>
            <a:r>
              <a:rPr lang="en-US" sz="1700" baseline="30000"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η</a:t>
            </a:r>
            <a:r>
              <a:rPr lang="en-US" sz="1200" dirty="0" err="1">
                <a:latin typeface="Arial" panose="020B0604020202020204" pitchFamily="34" charset="0"/>
                <a:cs typeface="Arial" panose="020B0604020202020204" pitchFamily="34" charset="0"/>
              </a:rPr>
              <a:t>l</a:t>
            </a:r>
            <a:r>
              <a:rPr lang="en-US" sz="1700" dirty="0">
                <a:latin typeface="Arial" panose="020B0604020202020204" pitchFamily="34" charset="0"/>
                <a:cs typeface="Arial" panose="020B0604020202020204" pitchFamily="34" charset="0"/>
              </a:rPr>
              <a:t>|, Z |</a:t>
            </a:r>
            <a:r>
              <a:rPr lang="en-US" sz="1700" dirty="0" err="1">
                <a:latin typeface="Arial" panose="020B0604020202020204" pitchFamily="34" charset="0"/>
                <a:cs typeface="Arial" panose="020B0604020202020204" pitchFamily="34" charset="0"/>
              </a:rPr>
              <a:t>y</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(3 </a:t>
            </a:r>
            <a:r>
              <a:rPr lang="en-US" sz="17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central, 2 </a:t>
            </a:r>
            <a:r>
              <a:rPr lang="en-US" sz="17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700" dirty="0">
                <a:latin typeface="Arial" panose="020B0604020202020204" pitchFamily="34" charset="0"/>
                <a:cs typeface="Arial" panose="020B0604020202020204" pitchFamily="34" charset="0"/>
              </a:rPr>
              <a:t> forward)</a:t>
            </a:r>
          </a:p>
          <a:p>
            <a:pPr>
              <a:lnSpc>
                <a:spcPct val="120000"/>
              </a:lnSpc>
            </a:pPr>
            <a:r>
              <a:rPr lang="en-US" sz="17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LM and HM </a:t>
            </a:r>
            <a:r>
              <a:rPr lang="en-US" sz="1100" dirty="0" err="1">
                <a:latin typeface="Arial" panose="020B0604020202020204" pitchFamily="34" charset="0"/>
                <a:cs typeface="Arial" panose="020B0604020202020204" pitchFamily="34" charset="0"/>
              </a:rPr>
              <a:t>drell-yan</a:t>
            </a:r>
            <a:r>
              <a:rPr lang="en-US" sz="1100" dirty="0">
                <a:latin typeface="Arial" panose="020B0604020202020204" pitchFamily="34" charset="0"/>
                <a:cs typeface="Arial" panose="020B0604020202020204" pitchFamily="34" charset="0"/>
              </a:rPr>
              <a:t> also available: LM: JHEP06 (2014) 112; HM: JHEP08 (2016) 009, PLB 725 (2013) 223</a:t>
            </a:r>
            <a:r>
              <a:rPr lang="en-US" sz="17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A4EA54B-A11D-8147-B590-D8D3500E659D}"/>
              </a:ext>
            </a:extLst>
          </p:cNvPr>
          <p:cNvSpPr>
            <a:spLocks noGrp="1"/>
          </p:cNvSpPr>
          <p:nvPr>
            <p:ph type="sldNum" sz="quarter" idx="12"/>
          </p:nvPr>
        </p:nvSpPr>
        <p:spPr/>
        <p:txBody>
          <a:bodyPr/>
          <a:lstStyle/>
          <a:p>
            <a:fld id="{D7F80D46-5143-2240-826D-BEEE171844D3}" type="slidenum">
              <a:rPr lang="en-US" smtClean="0"/>
              <a:pPr/>
              <a:t>63</a:t>
            </a:fld>
            <a:endParaRPr lang="en-US" dirty="0"/>
          </a:p>
        </p:txBody>
      </p:sp>
      <p:sp>
        <p:nvSpPr>
          <p:cNvPr id="11" name="TextBox 10">
            <a:extLst>
              <a:ext uri="{FF2B5EF4-FFF2-40B4-BE49-F238E27FC236}">
                <a16:creationId xmlns:a16="http://schemas.microsoft.com/office/drawing/2014/main" id="{FDA6A516-7295-7E41-9964-43EEA2F7A092}"/>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ultimate precision W,Z differential cross sections</a:t>
            </a:r>
            <a:endParaRPr lang="en-US" sz="2000" dirty="0">
              <a:solidFill>
                <a:srgbClr val="FF0000"/>
              </a:solidFill>
              <a:latin typeface="Arial"/>
              <a:cs typeface="Arial"/>
            </a:endParaRPr>
          </a:p>
        </p:txBody>
      </p:sp>
      <p:pic>
        <p:nvPicPr>
          <p:cNvPr id="14" name="Picture 13">
            <a:extLst>
              <a:ext uri="{FF2B5EF4-FFF2-40B4-BE49-F238E27FC236}">
                <a16:creationId xmlns:a16="http://schemas.microsoft.com/office/drawing/2014/main" id="{0C258F58-0510-A442-A023-A0400A2B38EB}"/>
              </a:ext>
            </a:extLst>
          </p:cNvPr>
          <p:cNvPicPr>
            <a:picLocks noChangeAspect="1"/>
          </p:cNvPicPr>
          <p:nvPr/>
        </p:nvPicPr>
        <p:blipFill>
          <a:blip r:embed="rId3"/>
          <a:stretch>
            <a:fillRect/>
          </a:stretch>
        </p:blipFill>
        <p:spPr>
          <a:xfrm rot="5400000">
            <a:off x="652357" y="1837619"/>
            <a:ext cx="3784175" cy="3887006"/>
          </a:xfrm>
          <a:prstGeom prst="rect">
            <a:avLst/>
          </a:prstGeom>
        </p:spPr>
      </p:pic>
      <p:sp>
        <p:nvSpPr>
          <p:cNvPr id="20" name="TextBox 19">
            <a:extLst>
              <a:ext uri="{FF2B5EF4-FFF2-40B4-BE49-F238E27FC236}">
                <a16:creationId xmlns:a16="http://schemas.microsoft.com/office/drawing/2014/main" id="{FA582A02-3D07-7241-985F-6BBFC42EBE16}"/>
              </a:ext>
            </a:extLst>
          </p:cNvPr>
          <p:cNvSpPr txBox="1"/>
          <p:nvPr/>
        </p:nvSpPr>
        <p:spPr>
          <a:xfrm>
            <a:off x="1285714" y="3126587"/>
            <a:ext cx="1914687" cy="384721"/>
          </a:xfrm>
          <a:prstGeom prst="rect">
            <a:avLst/>
          </a:prstGeom>
          <a:noFill/>
        </p:spPr>
        <p:txBody>
          <a:bodyPr wrap="square" rtlCol="0">
            <a:spAutoFit/>
          </a:bodyPr>
          <a:lstStyle/>
          <a:p>
            <a:r>
              <a:rPr lang="en-US" sz="1900" dirty="0">
                <a:solidFill>
                  <a:srgbClr val="FF0000"/>
                </a:solidFill>
                <a:latin typeface="Arial" panose="020B0604020202020204" pitchFamily="34" charset="0"/>
                <a:cs typeface="Arial" panose="020B0604020202020204" pitchFamily="34" charset="0"/>
              </a:rPr>
              <a:t>Z peak, central</a:t>
            </a:r>
          </a:p>
        </p:txBody>
      </p:sp>
      <p:sp>
        <p:nvSpPr>
          <p:cNvPr id="9" name="Rectangle 8">
            <a:extLst>
              <a:ext uri="{FF2B5EF4-FFF2-40B4-BE49-F238E27FC236}">
                <a16:creationId xmlns:a16="http://schemas.microsoft.com/office/drawing/2014/main" id="{F1672BC9-5281-3D42-BF06-BFAD3E906BF6}"/>
              </a:ext>
            </a:extLst>
          </p:cNvPr>
          <p:cNvSpPr/>
          <p:nvPr/>
        </p:nvSpPr>
        <p:spPr>
          <a:xfrm>
            <a:off x="5571927" y="393700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4" name="Picture 3">
            <a:extLst>
              <a:ext uri="{FF2B5EF4-FFF2-40B4-BE49-F238E27FC236}">
                <a16:creationId xmlns:a16="http://schemas.microsoft.com/office/drawing/2014/main" id="{F41FB768-AF0D-EE48-B689-944B9B504FFF}"/>
              </a:ext>
            </a:extLst>
          </p:cNvPr>
          <p:cNvPicPr>
            <a:picLocks noChangeAspect="1"/>
          </p:cNvPicPr>
          <p:nvPr/>
        </p:nvPicPr>
        <p:blipFill>
          <a:blip r:embed="rId4"/>
          <a:stretch>
            <a:fillRect/>
          </a:stretch>
        </p:blipFill>
        <p:spPr>
          <a:xfrm rot="5400000">
            <a:off x="4819126" y="1838949"/>
            <a:ext cx="3766755" cy="3869112"/>
          </a:xfrm>
          <a:prstGeom prst="rect">
            <a:avLst/>
          </a:prstGeom>
        </p:spPr>
      </p:pic>
      <p:sp>
        <p:nvSpPr>
          <p:cNvPr id="17" name="TextBox 16">
            <a:extLst>
              <a:ext uri="{FF2B5EF4-FFF2-40B4-BE49-F238E27FC236}">
                <a16:creationId xmlns:a16="http://schemas.microsoft.com/office/drawing/2014/main" id="{8054678F-828B-7942-8711-B3D1BC174AE7}"/>
              </a:ext>
            </a:extLst>
          </p:cNvPr>
          <p:cNvSpPr txBox="1"/>
          <p:nvPr/>
        </p:nvSpPr>
        <p:spPr>
          <a:xfrm>
            <a:off x="6112328" y="3461675"/>
            <a:ext cx="1914687" cy="384721"/>
          </a:xfrm>
          <a:prstGeom prst="rect">
            <a:avLst/>
          </a:prstGeom>
          <a:noFill/>
        </p:spPr>
        <p:txBody>
          <a:bodyPr wrap="square" rtlCol="0">
            <a:spAutoFit/>
          </a:bodyPr>
          <a:lstStyle/>
          <a:p>
            <a:r>
              <a:rPr lang="en-US" sz="1900" dirty="0">
                <a:solidFill>
                  <a:srgbClr val="FF0000"/>
                </a:solidFill>
                <a:latin typeface="Arial" panose="020B0604020202020204" pitchFamily="34" charset="0"/>
                <a:cs typeface="Arial" panose="020B0604020202020204" pitchFamily="34" charset="0"/>
              </a:rPr>
              <a:t>W</a:t>
            </a:r>
            <a:r>
              <a:rPr lang="en-US" sz="1900" baseline="30000" dirty="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FF97ED0C-692C-2242-AF09-B2A77CA2D0EC}"/>
              </a:ext>
            </a:extLst>
          </p:cNvPr>
          <p:cNvSpPr/>
          <p:nvPr/>
        </p:nvSpPr>
        <p:spPr>
          <a:xfrm>
            <a:off x="6456808" y="5718545"/>
            <a:ext cx="2094899"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Tree>
    <p:extLst>
      <p:ext uri="{BB962C8B-B14F-4D97-AF65-F5344CB8AC3E}">
        <p14:creationId xmlns:p14="http://schemas.microsoft.com/office/powerpoint/2010/main" val="3632906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jets in detail</a:t>
            </a:r>
            <a:endParaRPr lang="en-US" sz="2000" dirty="0">
              <a:solidFill>
                <a:srgbClr val="FF0000"/>
              </a:solidFill>
              <a:latin typeface="Arial"/>
              <a:cs typeface="Arial"/>
            </a:endParaRPr>
          </a:p>
        </p:txBody>
      </p:sp>
      <p:sp>
        <p:nvSpPr>
          <p:cNvPr id="8" name="Rectangle 7">
            <a:extLst>
              <a:ext uri="{FF2B5EF4-FFF2-40B4-BE49-F238E27FC236}">
                <a16:creationId xmlns:a16="http://schemas.microsoft.com/office/drawing/2014/main" id="{ECCDEC22-F57B-7642-B846-44933B7C1120}"/>
              </a:ext>
            </a:extLst>
          </p:cNvPr>
          <p:cNvSpPr/>
          <p:nvPr/>
        </p:nvSpPr>
        <p:spPr>
          <a:xfrm>
            <a:off x="6040841" y="997950"/>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JHEP05 (2018) 195</a:t>
            </a:r>
          </a:p>
        </p:txBody>
      </p:sp>
      <p:sp>
        <p:nvSpPr>
          <p:cNvPr id="2" name="Slide Number Placeholder 1">
            <a:extLst>
              <a:ext uri="{FF2B5EF4-FFF2-40B4-BE49-F238E27FC236}">
                <a16:creationId xmlns:a16="http://schemas.microsoft.com/office/drawing/2014/main" id="{9A5803FD-B3F1-C04F-8A9E-09B8E462BC83}"/>
              </a:ext>
            </a:extLst>
          </p:cNvPr>
          <p:cNvSpPr>
            <a:spLocks noGrp="1"/>
          </p:cNvSpPr>
          <p:nvPr>
            <p:ph type="sldNum" sz="quarter" idx="12"/>
          </p:nvPr>
        </p:nvSpPr>
        <p:spPr/>
        <p:txBody>
          <a:bodyPr/>
          <a:lstStyle/>
          <a:p>
            <a:fld id="{D7F80D46-5143-2240-826D-BEEE171844D3}" type="slidenum">
              <a:rPr lang="en-US" smtClean="0"/>
              <a:pPr/>
              <a:t>64</a:t>
            </a:fld>
            <a:endParaRPr lang="en-US"/>
          </a:p>
        </p:txBody>
      </p:sp>
      <p:pic>
        <p:nvPicPr>
          <p:cNvPr id="5" name="Picture 4">
            <a:extLst>
              <a:ext uri="{FF2B5EF4-FFF2-40B4-BE49-F238E27FC236}">
                <a16:creationId xmlns:a16="http://schemas.microsoft.com/office/drawing/2014/main" id="{FECCC14E-55B6-9D4A-AF04-406FF13929EA}"/>
              </a:ext>
            </a:extLst>
          </p:cNvPr>
          <p:cNvPicPr>
            <a:picLocks noChangeAspect="1"/>
          </p:cNvPicPr>
          <p:nvPr/>
        </p:nvPicPr>
        <p:blipFill>
          <a:blip r:embed="rId3"/>
          <a:stretch>
            <a:fillRect/>
          </a:stretch>
        </p:blipFill>
        <p:spPr>
          <a:xfrm rot="5400000">
            <a:off x="2783349" y="-296805"/>
            <a:ext cx="4236091" cy="7747947"/>
          </a:xfrm>
          <a:prstGeom prst="rect">
            <a:avLst/>
          </a:prstGeom>
        </p:spPr>
      </p:pic>
      <p:sp>
        <p:nvSpPr>
          <p:cNvPr id="3" name="TextBox 2">
            <a:extLst>
              <a:ext uri="{FF2B5EF4-FFF2-40B4-BE49-F238E27FC236}">
                <a16:creationId xmlns:a16="http://schemas.microsoft.com/office/drawing/2014/main" id="{DFDBC19F-A9EA-1E4A-B5CC-67C94B7B7762}"/>
              </a:ext>
            </a:extLst>
          </p:cNvPr>
          <p:cNvSpPr txBox="1"/>
          <p:nvPr/>
        </p:nvSpPr>
        <p:spPr>
          <a:xfrm>
            <a:off x="311415" y="5892817"/>
            <a:ext cx="8685624" cy="394147"/>
          </a:xfrm>
          <a:prstGeom prst="rect">
            <a:avLst/>
          </a:prstGeom>
          <a:noFill/>
        </p:spPr>
        <p:txBody>
          <a:bodyPr wrap="square" rtlCol="0">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cf. </a:t>
            </a:r>
            <a:r>
              <a:rPr lang="en-US" b="1" dirty="0">
                <a:solidFill>
                  <a:srgbClr val="FF0000"/>
                </a:solidFill>
                <a:latin typeface="Arial" panose="020B0604020202020204" pitchFamily="34" charset="0"/>
                <a:cs typeface="Arial" panose="020B0604020202020204" pitchFamily="34" charset="0"/>
              </a:rPr>
              <a:t>NLO QCD </a:t>
            </a:r>
            <a:r>
              <a:rPr lang="en-US" sz="150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quantitative comparisons performed for CT14, MMHT14, NNPDF3.0, ABMP16, HERAPDF2.0</a:t>
            </a:r>
          </a:p>
        </p:txBody>
      </p:sp>
      <p:sp>
        <p:nvSpPr>
          <p:cNvPr id="6" name="Rectangle 5">
            <a:extLst>
              <a:ext uri="{FF2B5EF4-FFF2-40B4-BE49-F238E27FC236}">
                <a16:creationId xmlns:a16="http://schemas.microsoft.com/office/drawing/2014/main" id="{14D89FF0-6D53-6143-9EF7-A6764B900AF0}"/>
              </a:ext>
            </a:extLst>
          </p:cNvPr>
          <p:cNvSpPr/>
          <p:nvPr/>
        </p:nvSpPr>
        <p:spPr>
          <a:xfrm>
            <a:off x="303212" y="6299664"/>
            <a:ext cx="8497556" cy="327077"/>
          </a:xfrm>
          <a:prstGeom prst="rect">
            <a:avLst/>
          </a:prstGeom>
        </p:spPr>
        <p:txBody>
          <a:bodyPr wrap="square">
            <a:spAutoFit/>
          </a:bodyPr>
          <a:lstStyle/>
          <a:p>
            <a:pPr>
              <a:lnSpc>
                <a:spcPct val="120000"/>
              </a:lnSpc>
            </a:pPr>
            <a:r>
              <a:rPr lang="en-US" sz="1400" dirty="0">
                <a:latin typeface="Arial" panose="020B0604020202020204" pitchFamily="34" charset="0"/>
                <a:cs typeface="Arial" panose="020B0604020202020204" pitchFamily="34" charset="0"/>
              </a:rPr>
              <a:t>(tension when considering all rapidity bins together; also seen previously with 7,8 </a:t>
            </a:r>
            <a:r>
              <a:rPr lang="en-US" sz="1400" dirty="0" err="1">
                <a:latin typeface="Arial" panose="020B0604020202020204" pitchFamily="34" charset="0"/>
                <a:cs typeface="Arial" panose="020B0604020202020204" pitchFamily="34" charset="0"/>
              </a:rPr>
              <a:t>TeV</a:t>
            </a:r>
            <a:r>
              <a:rPr lang="en-US" sz="1400" dirty="0">
                <a:latin typeface="Arial" panose="020B0604020202020204" pitchFamily="34" charset="0"/>
                <a:cs typeface="Arial" panose="020B0604020202020204" pitchFamily="34" charset="0"/>
              </a:rPr>
              <a:t> measurements) </a:t>
            </a:r>
          </a:p>
        </p:txBody>
      </p:sp>
    </p:spTree>
    <p:extLst>
      <p:ext uri="{BB962C8B-B14F-4D97-AF65-F5344CB8AC3E}">
        <p14:creationId xmlns:p14="http://schemas.microsoft.com/office/powerpoint/2010/main" val="380270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 strange story</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7</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6029528" y="111443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sp>
        <p:nvSpPr>
          <p:cNvPr id="9" name="Rectangle 8">
            <a:extLst>
              <a:ext uri="{FF2B5EF4-FFF2-40B4-BE49-F238E27FC236}">
                <a16:creationId xmlns:a16="http://schemas.microsoft.com/office/drawing/2014/main" id="{A4BAAFA0-A97F-364E-9DF6-1780D20DDF5C}"/>
              </a:ext>
            </a:extLst>
          </p:cNvPr>
          <p:cNvSpPr/>
          <p:nvPr/>
        </p:nvSpPr>
        <p:spPr>
          <a:xfrm>
            <a:off x="4795224" y="5211252"/>
            <a:ext cx="4147257" cy="1080809"/>
          </a:xfrm>
          <a:prstGeom prst="rect">
            <a:avLst/>
          </a:prstGeom>
          <a:solidFill>
            <a:schemeClr val="bg1"/>
          </a:solidFill>
          <a:ln w="12700">
            <a:noFill/>
          </a:ln>
        </p:spPr>
        <p:txBody>
          <a:bodyPr wrap="square">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consistent with previous ATLAS results</a:t>
            </a:r>
          </a:p>
          <a:p>
            <a:pPr>
              <a:lnSpc>
                <a:spcPct val="20000"/>
              </a:lnSpc>
            </a:pPr>
            <a:endParaRPr lang="en-US" sz="14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PRL 109 (2012) 012001 </a:t>
            </a:r>
            <a:r>
              <a:rPr lang="en-US" sz="1200" dirty="0">
                <a:latin typeface="Arial" panose="020B0604020202020204" pitchFamily="34" charset="0"/>
                <a:cs typeface="Arial" panose="020B0604020202020204" pitchFamily="34" charset="0"/>
              </a:rPr>
              <a:t>(W,Z inclusive, 36 pb</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p>
          <a:p>
            <a:pPr>
              <a:lnSpc>
                <a:spcPct val="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JHEP05 (2014) 068 </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W+c</a:t>
            </a:r>
            <a:r>
              <a:rPr lang="en-US" sz="1200" dirty="0">
                <a:latin typeface="Arial" panose="020B0604020202020204" pitchFamily="34" charset="0"/>
                <a:cs typeface="Arial" panose="020B0604020202020204" pitchFamily="34" charset="0"/>
              </a:rPr>
              <a:t> analysis)</a:t>
            </a:r>
          </a:p>
        </p:txBody>
      </p:sp>
      <p:pic>
        <p:nvPicPr>
          <p:cNvPr id="10" name="Picture 9">
            <a:extLst>
              <a:ext uri="{FF2B5EF4-FFF2-40B4-BE49-F238E27FC236}">
                <a16:creationId xmlns:a16="http://schemas.microsoft.com/office/drawing/2014/main" id="{B5B3BE58-DC02-3143-B6DC-67143CA0C86A}"/>
              </a:ext>
            </a:extLst>
          </p:cNvPr>
          <p:cNvPicPr>
            <a:picLocks noChangeAspect="1"/>
          </p:cNvPicPr>
          <p:nvPr/>
        </p:nvPicPr>
        <p:blipFill>
          <a:blip r:embed="rId3"/>
          <a:stretch>
            <a:fillRect/>
          </a:stretch>
        </p:blipFill>
        <p:spPr>
          <a:xfrm>
            <a:off x="436385" y="3919687"/>
            <a:ext cx="4225247" cy="2836391"/>
          </a:xfrm>
          <a:prstGeom prst="rect">
            <a:avLst/>
          </a:prstGeom>
        </p:spPr>
      </p:pic>
      <p:pic>
        <p:nvPicPr>
          <p:cNvPr id="11" name="Picture 10">
            <a:extLst>
              <a:ext uri="{FF2B5EF4-FFF2-40B4-BE49-F238E27FC236}">
                <a16:creationId xmlns:a16="http://schemas.microsoft.com/office/drawing/2014/main" id="{9C8644CD-9D1C-FA48-9FE3-20819479D1E9}"/>
              </a:ext>
            </a:extLst>
          </p:cNvPr>
          <p:cNvPicPr>
            <a:picLocks noChangeAspect="1"/>
          </p:cNvPicPr>
          <p:nvPr/>
        </p:nvPicPr>
        <p:blipFill>
          <a:blip r:embed="rId4"/>
          <a:stretch>
            <a:fillRect/>
          </a:stretch>
        </p:blipFill>
        <p:spPr>
          <a:xfrm>
            <a:off x="5230991" y="1458032"/>
            <a:ext cx="3594100" cy="3492500"/>
          </a:xfrm>
          <a:prstGeom prst="rect">
            <a:avLst/>
          </a:prstGeom>
        </p:spPr>
      </p:pic>
      <p:sp>
        <p:nvSpPr>
          <p:cNvPr id="12" name="TextBox 11">
            <a:extLst>
              <a:ext uri="{FF2B5EF4-FFF2-40B4-BE49-F238E27FC236}">
                <a16:creationId xmlns:a16="http://schemas.microsoft.com/office/drawing/2014/main" id="{C9E4BE29-364F-7B49-9968-7AFACB46B60A}"/>
              </a:ext>
            </a:extLst>
          </p:cNvPr>
          <p:cNvSpPr txBox="1"/>
          <p:nvPr/>
        </p:nvSpPr>
        <p:spPr>
          <a:xfrm>
            <a:off x="481696" y="1054626"/>
            <a:ext cx="4430487" cy="1997663"/>
          </a:xfrm>
          <a:prstGeom prst="rect">
            <a:avLst/>
          </a:prstGeom>
          <a:noFill/>
        </p:spPr>
        <p:txBody>
          <a:bodyPr wrap="square" rtlCol="0">
            <a:spAutoFit/>
          </a:bodyPr>
          <a:lstStyle/>
          <a:p>
            <a:pPr>
              <a:lnSpc>
                <a:spcPct val="120000"/>
              </a:lnSpc>
            </a:pPr>
            <a:r>
              <a:rPr lang="en-US" dirty="0">
                <a:solidFill>
                  <a:srgbClr val="FF0000"/>
                </a:solidFill>
                <a:latin typeface="Arial" panose="020B0604020202020204" pitchFamily="34" charset="0"/>
                <a:cs typeface="Arial" panose="020B0604020202020204" pitchFamily="34" charset="0"/>
              </a:rPr>
              <a:t>NNLO QCD analysis</a:t>
            </a:r>
            <a:endParaRPr lang="en-US" dirty="0">
              <a:latin typeface="Arial" panose="020B0604020202020204" pitchFamily="34" charset="0"/>
              <a:cs typeface="Arial" panose="020B0604020202020204" pitchFamily="34" charset="0"/>
            </a:endParaRPr>
          </a:p>
          <a:p>
            <a:pPr>
              <a:lnSpc>
                <a:spcPct val="20000"/>
              </a:lnSpc>
            </a:pPr>
            <a:endParaRPr lang="en-US" sz="1600" dirty="0">
              <a:latin typeface="Arial" panose="020B0604020202020204" pitchFamily="34" charset="0"/>
              <a:cs typeface="Arial" panose="020B0604020202020204" pitchFamily="34" charset="0"/>
            </a:endParaRPr>
          </a:p>
          <a:p>
            <a:pPr>
              <a:lnSpc>
                <a:spcPct val="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HERA I+II plus ATLAS (4.6 pb</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W</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η</a:t>
            </a:r>
            <a:r>
              <a:rPr lang="en-US" sz="1200" dirty="0" err="1">
                <a:latin typeface="Arial" panose="020B0604020202020204" pitchFamily="34" charset="0"/>
                <a:cs typeface="Arial" panose="020B0604020202020204" pitchFamily="34" charset="0"/>
              </a:rPr>
              <a:t>l</a:t>
            </a:r>
            <a:r>
              <a:rPr lang="en-US" sz="1600" dirty="0">
                <a:latin typeface="Arial" panose="020B0604020202020204" pitchFamily="34" charset="0"/>
                <a:cs typeface="Arial" panose="020B0604020202020204" pitchFamily="34" charset="0"/>
              </a:rPr>
              <a:t>|, Z |</a:t>
            </a:r>
            <a:r>
              <a:rPr lang="en-US" sz="1600" dirty="0" err="1">
                <a:latin typeface="Arial" panose="020B0604020202020204" pitchFamily="34" charset="0"/>
                <a:cs typeface="Arial" panose="020B0604020202020204" pitchFamily="34" charset="0"/>
              </a:rPr>
              <a:t>y</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(3 </a:t>
            </a:r>
            <a:r>
              <a:rPr lang="en-US" sz="16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central, 2 </a:t>
            </a:r>
            <a:r>
              <a:rPr lang="en-US" sz="1600" dirty="0" err="1">
                <a:latin typeface="Arial" panose="020B0604020202020204" pitchFamily="34" charset="0"/>
                <a:cs typeface="Arial" panose="020B0604020202020204" pitchFamily="34" charset="0"/>
              </a:rPr>
              <a:t>m</a:t>
            </a:r>
            <a:r>
              <a:rPr lang="en-US" sz="1200" dirty="0" err="1">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forward)</a:t>
            </a:r>
          </a:p>
          <a:p>
            <a:pPr>
              <a:lnSpc>
                <a:spcPct val="20000"/>
              </a:lnSpc>
            </a:pPr>
            <a:endParaRPr lang="en-US" sz="1600" dirty="0">
              <a:latin typeface="Arial" panose="020B0604020202020204" pitchFamily="34" charset="0"/>
              <a:cs typeface="Arial" panose="020B0604020202020204" pitchFamily="34" charset="0"/>
            </a:endParaRPr>
          </a:p>
          <a:p>
            <a:pPr>
              <a:lnSpc>
                <a:spcPct val="130000"/>
              </a:lnSpc>
            </a:pPr>
            <a:r>
              <a:rPr lang="en-US" sz="1100" dirty="0">
                <a:latin typeface="Arial" panose="020B0604020202020204" pitchFamily="34" charset="0"/>
                <a:cs typeface="Arial" panose="020B0604020202020204" pitchFamily="34" charset="0"/>
              </a:rPr>
              <a:t>NLO (MCFM interfaced to APPLGRID) plus k-factors, NNLO QCD (DYNNLO) + NLO EW (MCSANC)</a:t>
            </a:r>
          </a:p>
          <a:p>
            <a:pPr>
              <a:lnSpc>
                <a:spcPct val="20000"/>
              </a:lnSpc>
            </a:pPr>
            <a:endParaRPr lang="en-US" sz="1600" dirty="0">
              <a:latin typeface="Arial" panose="020B0604020202020204" pitchFamily="34" charset="0"/>
              <a:cs typeface="Arial" panose="020B0604020202020204" pitchFamily="34" charset="0"/>
            </a:endParaRPr>
          </a:p>
          <a:p>
            <a:pPr>
              <a:lnSpc>
                <a:spcPct val="20000"/>
              </a:lnSpc>
            </a:pPr>
            <a:endParaRPr lang="en-US" sz="1400" dirty="0">
              <a:solidFill>
                <a:srgbClr val="FF0000"/>
              </a:solidFill>
              <a:latin typeface="Arial" panose="020B0604020202020204" pitchFamily="34" charset="0"/>
              <a:cs typeface="Arial" panose="020B0604020202020204" pitchFamily="34" charset="0"/>
            </a:endParaRPr>
          </a:p>
          <a:p>
            <a:pPr>
              <a:lnSpc>
                <a:spcPct val="120000"/>
              </a:lnSpc>
            </a:pPr>
            <a:r>
              <a:rPr lang="en-US" sz="1400" dirty="0">
                <a:solidFill>
                  <a:srgbClr val="FF0000"/>
                </a:solidFill>
                <a:latin typeface="Arial" panose="020B0604020202020204" pitchFamily="34" charset="0"/>
                <a:cs typeface="Arial" panose="020B0604020202020204" pitchFamily="34" charset="0"/>
              </a:rPr>
              <a:t>→</a:t>
            </a:r>
            <a:r>
              <a:rPr lang="en-US" dirty="0">
                <a:solidFill>
                  <a:srgbClr val="FF0000"/>
                </a:solidFill>
                <a:latin typeface="Arial" panose="020B0604020202020204" pitchFamily="34" charset="0"/>
                <a:cs typeface="Arial" panose="020B0604020202020204" pitchFamily="34" charset="0"/>
              </a:rPr>
              <a:t> ATLAS-epWZ16 pdf (</a:t>
            </a:r>
            <a:r>
              <a:rPr lang="en-US" sz="1600" dirty="0">
                <a:solidFill>
                  <a:srgbClr val="FF0000"/>
                </a:solidFill>
                <a:latin typeface="Arial" panose="020B0604020202020204" pitchFamily="34" charset="0"/>
                <a:cs typeface="Arial" panose="020B0604020202020204" pitchFamily="34" charset="0"/>
              </a:rPr>
              <a:t>available on </a:t>
            </a:r>
            <a:r>
              <a:rPr lang="en-US" sz="1600" dirty="0" err="1">
                <a:solidFill>
                  <a:srgbClr val="FF0000"/>
                </a:solidFill>
                <a:latin typeface="Arial" panose="020B0604020202020204" pitchFamily="34" charset="0"/>
                <a:cs typeface="Arial" panose="020B0604020202020204" pitchFamily="34" charset="0"/>
              </a:rPr>
              <a:t>lhapdf</a:t>
            </a:r>
            <a:r>
              <a:rPr lang="en-US" dirty="0">
                <a:solidFill>
                  <a:srgbClr val="FF0000"/>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E86C45D-AB5C-6C4F-B6FE-0E6BEFD56A68}"/>
              </a:ext>
            </a:extLst>
          </p:cNvPr>
          <p:cNvGrpSpPr/>
          <p:nvPr/>
        </p:nvGrpSpPr>
        <p:grpSpPr>
          <a:xfrm>
            <a:off x="670947" y="3357146"/>
            <a:ext cx="4241236" cy="507266"/>
            <a:chOff x="839327" y="3509953"/>
            <a:chExt cx="4241236" cy="507266"/>
          </a:xfrm>
        </p:grpSpPr>
        <p:pic>
          <p:nvPicPr>
            <p:cNvPr id="14" name="Picture 13">
              <a:extLst>
                <a:ext uri="{FF2B5EF4-FFF2-40B4-BE49-F238E27FC236}">
                  <a16:creationId xmlns:a16="http://schemas.microsoft.com/office/drawing/2014/main" id="{517CC698-4A36-3E41-96B1-28E0B831E632}"/>
                </a:ext>
              </a:extLst>
            </p:cNvPr>
            <p:cNvPicPr>
              <a:picLocks noChangeAspect="1"/>
            </p:cNvPicPr>
            <p:nvPr/>
          </p:nvPicPr>
          <p:blipFill>
            <a:blip r:embed="rId5"/>
            <a:stretch>
              <a:fillRect/>
            </a:stretch>
          </p:blipFill>
          <p:spPr>
            <a:xfrm>
              <a:off x="839327" y="3509953"/>
              <a:ext cx="2757143" cy="507266"/>
            </a:xfrm>
            <a:prstGeom prst="rect">
              <a:avLst/>
            </a:prstGeom>
          </p:spPr>
        </p:pic>
        <p:pic>
          <p:nvPicPr>
            <p:cNvPr id="15" name="Picture 14">
              <a:extLst>
                <a:ext uri="{FF2B5EF4-FFF2-40B4-BE49-F238E27FC236}">
                  <a16:creationId xmlns:a16="http://schemas.microsoft.com/office/drawing/2014/main" id="{C11262EC-1901-1544-B597-A9C365223F9A}"/>
                </a:ext>
              </a:extLst>
            </p:cNvPr>
            <p:cNvPicPr>
              <a:picLocks noChangeAspect="1"/>
            </p:cNvPicPr>
            <p:nvPr/>
          </p:nvPicPr>
          <p:blipFill>
            <a:blip r:embed="rId6"/>
            <a:stretch>
              <a:fillRect/>
            </a:stretch>
          </p:blipFill>
          <p:spPr>
            <a:xfrm>
              <a:off x="3548576" y="3558105"/>
              <a:ext cx="1531987" cy="395531"/>
            </a:xfrm>
            <a:prstGeom prst="rect">
              <a:avLst/>
            </a:prstGeom>
          </p:spPr>
        </p:pic>
        <p:sp>
          <p:nvSpPr>
            <p:cNvPr id="16" name="Rectangle 15">
              <a:extLst>
                <a:ext uri="{FF2B5EF4-FFF2-40B4-BE49-F238E27FC236}">
                  <a16:creationId xmlns:a16="http://schemas.microsoft.com/office/drawing/2014/main" id="{180F567B-8319-3E4C-ADA0-7BC5C7C32938}"/>
                </a:ext>
              </a:extLst>
            </p:cNvPr>
            <p:cNvSpPr/>
            <p:nvPr/>
          </p:nvSpPr>
          <p:spPr>
            <a:xfrm>
              <a:off x="4535303" y="3511853"/>
              <a:ext cx="540767" cy="210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AB93B4-5CB6-AF48-9A70-56ACE31501DB}"/>
                </a:ext>
              </a:extLst>
            </p:cNvPr>
            <p:cNvPicPr>
              <a:picLocks noChangeAspect="1"/>
            </p:cNvPicPr>
            <p:nvPr/>
          </p:nvPicPr>
          <p:blipFill rotWithShape="1">
            <a:blip r:embed="rId6"/>
            <a:srcRect l="96364" r="1024" b="64208"/>
            <a:stretch/>
          </p:blipFill>
          <p:spPr>
            <a:xfrm>
              <a:off x="4483100" y="3546904"/>
              <a:ext cx="48522" cy="171656"/>
            </a:xfrm>
            <a:prstGeom prst="rect">
              <a:avLst/>
            </a:prstGeom>
          </p:spPr>
        </p:pic>
      </p:grpSp>
      <p:sp>
        <p:nvSpPr>
          <p:cNvPr id="19" name="TextBox 18">
            <a:extLst>
              <a:ext uri="{FF2B5EF4-FFF2-40B4-BE49-F238E27FC236}">
                <a16:creationId xmlns:a16="http://schemas.microsoft.com/office/drawing/2014/main" id="{9BBB92C9-4593-A24B-B8CC-0101AA8A4064}"/>
              </a:ext>
            </a:extLst>
          </p:cNvPr>
          <p:cNvSpPr txBox="1"/>
          <p:nvPr/>
        </p:nvSpPr>
        <p:spPr>
          <a:xfrm>
            <a:off x="5937049" y="3712370"/>
            <a:ext cx="2131185"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strange quark</a:t>
            </a:r>
          </a:p>
        </p:txBody>
      </p:sp>
      <p:sp>
        <p:nvSpPr>
          <p:cNvPr id="3" name="Rectangle 2">
            <a:extLst>
              <a:ext uri="{FF2B5EF4-FFF2-40B4-BE49-F238E27FC236}">
                <a16:creationId xmlns:a16="http://schemas.microsoft.com/office/drawing/2014/main" id="{BC080268-8BBD-3542-9E8F-4327D186058E}"/>
              </a:ext>
            </a:extLst>
          </p:cNvPr>
          <p:cNvSpPr/>
          <p:nvPr/>
        </p:nvSpPr>
        <p:spPr>
          <a:xfrm>
            <a:off x="485372" y="2661557"/>
            <a:ext cx="4358839" cy="37440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BFD38E-34CA-DD41-8494-D917B9705091}"/>
              </a:ext>
            </a:extLst>
          </p:cNvPr>
          <p:cNvSpPr/>
          <p:nvPr/>
        </p:nvSpPr>
        <p:spPr>
          <a:xfrm>
            <a:off x="2696939" y="1090713"/>
            <a:ext cx="348044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following HERAPDF ansatz; </a:t>
            </a:r>
            <a:r>
              <a:rPr lang="en-US" sz="1200" dirty="0" err="1">
                <a:latin typeface="Arial" panose="020B0604020202020204" pitchFamily="34" charset="0"/>
                <a:cs typeface="Arial" panose="020B0604020202020204" pitchFamily="34" charset="0"/>
              </a:rPr>
              <a:t>xFitter</a:t>
            </a:r>
            <a:r>
              <a:rPr lang="en-US" sz="1200" dirty="0">
                <a:latin typeface="Arial" panose="020B0604020202020204" pitchFamily="34" charset="0"/>
                <a:cs typeface="Arial" panose="020B0604020202020204" pitchFamily="34" charset="0"/>
              </a:rPr>
              <a:t> framework</a:t>
            </a:r>
            <a:r>
              <a:rPr lang="en-US"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69872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E81BF6-0777-0447-A4FB-049159DB94EF}"/>
              </a:ext>
            </a:extLst>
          </p:cNvPr>
          <p:cNvPicPr>
            <a:picLocks noChangeAspect="1"/>
          </p:cNvPicPr>
          <p:nvPr/>
        </p:nvPicPr>
        <p:blipFill>
          <a:blip r:embed="rId3"/>
          <a:stretch>
            <a:fillRect/>
          </a:stretch>
        </p:blipFill>
        <p:spPr>
          <a:xfrm>
            <a:off x="787979" y="1052798"/>
            <a:ext cx="2762759" cy="2684660"/>
          </a:xfrm>
          <a:prstGeom prst="rect">
            <a:avLst/>
          </a:prstGeom>
        </p:spPr>
      </p:pic>
      <p:pic>
        <p:nvPicPr>
          <p:cNvPr id="4" name="Picture 3">
            <a:extLst>
              <a:ext uri="{FF2B5EF4-FFF2-40B4-BE49-F238E27FC236}">
                <a16:creationId xmlns:a16="http://schemas.microsoft.com/office/drawing/2014/main" id="{5FA56FE9-D172-954B-A3CD-21C9EE81C3B7}"/>
              </a:ext>
            </a:extLst>
          </p:cNvPr>
          <p:cNvPicPr>
            <a:picLocks noChangeAspect="1"/>
          </p:cNvPicPr>
          <p:nvPr/>
        </p:nvPicPr>
        <p:blipFill>
          <a:blip r:embed="rId4"/>
          <a:stretch>
            <a:fillRect/>
          </a:stretch>
        </p:blipFill>
        <p:spPr>
          <a:xfrm>
            <a:off x="4032251" y="1003810"/>
            <a:ext cx="4523920" cy="4396035"/>
          </a:xfrm>
          <a:prstGeom prst="rect">
            <a:avLst/>
          </a:prstGeom>
        </p:spPr>
      </p:pic>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impact on modern global pdfs</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A5C497B3-2873-3041-A7A4-158E7C7CDD75}"/>
              </a:ext>
            </a:extLst>
          </p:cNvPr>
          <p:cNvSpPr>
            <a:spLocks noGrp="1"/>
          </p:cNvSpPr>
          <p:nvPr>
            <p:ph type="sldNum" sz="quarter" idx="12"/>
          </p:nvPr>
        </p:nvSpPr>
        <p:spPr/>
        <p:txBody>
          <a:bodyPr/>
          <a:lstStyle/>
          <a:p>
            <a:fld id="{D7F80D46-5143-2240-826D-BEEE171844D3}" type="slidenum">
              <a:rPr lang="en-US" smtClean="0"/>
              <a:pPr/>
              <a:t>8</a:t>
            </a:fld>
            <a:endParaRPr lang="en-US"/>
          </a:p>
        </p:txBody>
      </p:sp>
      <p:sp>
        <p:nvSpPr>
          <p:cNvPr id="6" name="Rectangle 5">
            <a:extLst>
              <a:ext uri="{FF2B5EF4-FFF2-40B4-BE49-F238E27FC236}">
                <a16:creationId xmlns:a16="http://schemas.microsoft.com/office/drawing/2014/main" id="{6BC7E045-1FC2-544A-90ED-9AB0D8E822E5}"/>
              </a:ext>
            </a:extLst>
          </p:cNvPr>
          <p:cNvSpPr/>
          <p:nvPr/>
        </p:nvSpPr>
        <p:spPr>
          <a:xfrm>
            <a:off x="6130921" y="847338"/>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EPJ C77 (2017) 367</a:t>
            </a:r>
          </a:p>
        </p:txBody>
      </p:sp>
      <p:pic>
        <p:nvPicPr>
          <p:cNvPr id="11" name="Picture 10">
            <a:extLst>
              <a:ext uri="{FF2B5EF4-FFF2-40B4-BE49-F238E27FC236}">
                <a16:creationId xmlns:a16="http://schemas.microsoft.com/office/drawing/2014/main" id="{E0A46E24-4681-384A-815F-68219D707D6E}"/>
              </a:ext>
            </a:extLst>
          </p:cNvPr>
          <p:cNvPicPr>
            <a:picLocks noChangeAspect="1"/>
          </p:cNvPicPr>
          <p:nvPr/>
        </p:nvPicPr>
        <p:blipFill>
          <a:blip r:embed="rId5"/>
          <a:stretch>
            <a:fillRect/>
          </a:stretch>
        </p:blipFill>
        <p:spPr>
          <a:xfrm>
            <a:off x="755321" y="3614871"/>
            <a:ext cx="2762759" cy="2684660"/>
          </a:xfrm>
          <a:prstGeom prst="rect">
            <a:avLst/>
          </a:prstGeom>
        </p:spPr>
      </p:pic>
      <p:sp>
        <p:nvSpPr>
          <p:cNvPr id="12" name="TextBox 11">
            <a:extLst>
              <a:ext uri="{FF2B5EF4-FFF2-40B4-BE49-F238E27FC236}">
                <a16:creationId xmlns:a16="http://schemas.microsoft.com/office/drawing/2014/main" id="{3BC84D4F-0EDC-954F-8A07-D945F88093AB}"/>
              </a:ext>
            </a:extLst>
          </p:cNvPr>
          <p:cNvSpPr txBox="1"/>
          <p:nvPr/>
        </p:nvSpPr>
        <p:spPr>
          <a:xfrm>
            <a:off x="3741923" y="5548708"/>
            <a:ext cx="5147129" cy="5856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400" dirty="0">
                <a:latin typeface="Arial" panose="020B0604020202020204" pitchFamily="34" charset="0"/>
                <a:ea typeface="Tahoma" charset="0"/>
                <a:cs typeface="Arial" panose="020B0604020202020204" pitchFamily="34" charset="0"/>
              </a:rPr>
              <a:t>profiling exercise to study impact of ATLAS inclusive W,Z (4.6 pb</a:t>
            </a:r>
            <a:r>
              <a:rPr lang="en-US" sz="1400" baseline="30000" dirty="0">
                <a:latin typeface="Arial" panose="020B0604020202020204" pitchFamily="34" charset="0"/>
                <a:ea typeface="Tahoma" charset="0"/>
                <a:cs typeface="Arial" panose="020B0604020202020204" pitchFamily="34" charset="0"/>
              </a:rPr>
              <a:t>-1</a:t>
            </a:r>
            <a:r>
              <a:rPr lang="en-US" sz="1400" dirty="0">
                <a:latin typeface="Arial" panose="020B0604020202020204" pitchFamily="34" charset="0"/>
                <a:ea typeface="Tahoma" charset="0"/>
                <a:cs typeface="Arial" panose="020B0604020202020204" pitchFamily="34" charset="0"/>
              </a:rPr>
              <a:t>) differential cross sections on global pdf fits</a:t>
            </a:r>
            <a:endParaRPr lang="en-US" sz="1400" b="1" dirty="0">
              <a:solidFill>
                <a:srgbClr val="0633C0"/>
              </a:solidFill>
              <a:latin typeface="Arial" panose="020B0604020202020204" pitchFamily="34" charset="0"/>
              <a:ea typeface="Tahoma" charset="0"/>
              <a:cs typeface="Arial" panose="020B0604020202020204" pitchFamily="34" charset="0"/>
            </a:endParaRPr>
          </a:p>
        </p:txBody>
      </p:sp>
      <p:sp>
        <p:nvSpPr>
          <p:cNvPr id="13" name="TextBox 12">
            <a:extLst>
              <a:ext uri="{FF2B5EF4-FFF2-40B4-BE49-F238E27FC236}">
                <a16:creationId xmlns:a16="http://schemas.microsoft.com/office/drawing/2014/main" id="{EE9DEC71-318A-0545-B3E6-FDFF914B8718}"/>
              </a:ext>
            </a:extLst>
          </p:cNvPr>
          <p:cNvSpPr txBox="1"/>
          <p:nvPr/>
        </p:nvSpPr>
        <p:spPr>
          <a:xfrm>
            <a:off x="6424662" y="3001772"/>
            <a:ext cx="1625146" cy="400110"/>
          </a:xfrm>
          <a:prstGeom prst="rect">
            <a:avLst/>
          </a:prstGeom>
          <a:noFill/>
        </p:spPr>
        <p:txBody>
          <a:bodyPr wrap="square" rtlCol="0">
            <a:spAutoFit/>
          </a:bodyPr>
          <a:lstStyle/>
          <a:p>
            <a:pPr algn="r"/>
            <a:r>
              <a:rPr lang="en-US" sz="2000" dirty="0">
                <a:solidFill>
                  <a:srgbClr val="FF0000"/>
                </a:solidFill>
                <a:latin typeface="Arial" panose="020B0604020202020204" pitchFamily="34" charset="0"/>
                <a:cs typeface="Arial" panose="020B0604020202020204" pitchFamily="34" charset="0"/>
              </a:rPr>
              <a:t>strange pdf</a:t>
            </a:r>
          </a:p>
        </p:txBody>
      </p:sp>
      <p:sp>
        <p:nvSpPr>
          <p:cNvPr id="15" name="TextBox 14">
            <a:extLst>
              <a:ext uri="{FF2B5EF4-FFF2-40B4-BE49-F238E27FC236}">
                <a16:creationId xmlns:a16="http://schemas.microsoft.com/office/drawing/2014/main" id="{5AED2453-1F92-6B41-A997-5BA17A8FE684}"/>
              </a:ext>
            </a:extLst>
          </p:cNvPr>
          <p:cNvSpPr txBox="1"/>
          <p:nvPr/>
        </p:nvSpPr>
        <p:spPr>
          <a:xfrm>
            <a:off x="1856460" y="5475787"/>
            <a:ext cx="1259699" cy="400110"/>
          </a:xfrm>
          <a:prstGeom prst="rect">
            <a:avLst/>
          </a:prstGeom>
          <a:noFill/>
        </p:spPr>
        <p:txBody>
          <a:bodyPr wrap="square" rtlCol="0">
            <a:spAutoFit/>
          </a:bodyPr>
          <a:lstStyle/>
          <a:p>
            <a:pPr algn="r"/>
            <a:r>
              <a:rPr lang="en-US" sz="2000" dirty="0">
                <a:solidFill>
                  <a:srgbClr val="FF0000"/>
                </a:solidFill>
                <a:latin typeface="Arial" panose="020B0604020202020204" pitchFamily="34" charset="0"/>
                <a:cs typeface="Arial" panose="020B0604020202020204" pitchFamily="34" charset="0"/>
              </a:rPr>
              <a:t>dv</a:t>
            </a:r>
          </a:p>
        </p:txBody>
      </p:sp>
      <p:sp>
        <p:nvSpPr>
          <p:cNvPr id="16" name="TextBox 15">
            <a:extLst>
              <a:ext uri="{FF2B5EF4-FFF2-40B4-BE49-F238E27FC236}">
                <a16:creationId xmlns:a16="http://schemas.microsoft.com/office/drawing/2014/main" id="{536063CC-A445-B043-860E-139B510AD0E9}"/>
              </a:ext>
            </a:extLst>
          </p:cNvPr>
          <p:cNvSpPr txBox="1"/>
          <p:nvPr/>
        </p:nvSpPr>
        <p:spPr>
          <a:xfrm>
            <a:off x="993634" y="6260698"/>
            <a:ext cx="8558580" cy="414922"/>
          </a:xfrm>
          <a:prstGeom prst="rect">
            <a:avLst/>
          </a:prstGeom>
          <a:noFill/>
        </p:spPr>
        <p:txBody>
          <a:bodyPr wrap="square" rtlCol="0">
            <a:spAutoFit/>
          </a:bodyPr>
          <a:lstStyle/>
          <a:p>
            <a:pPr>
              <a:lnSpc>
                <a:spcPct val="130000"/>
              </a:lnSpc>
            </a:pPr>
            <a:r>
              <a:rPr lang="en-US" dirty="0">
                <a:solidFill>
                  <a:srgbClr val="FF0000"/>
                </a:solidFill>
                <a:latin typeface="Arial" panose="020B0604020202020204" pitchFamily="34" charset="0"/>
                <a:ea typeface="Tahoma" charset="0"/>
                <a:cs typeface="Arial" panose="020B0604020202020204" pitchFamily="34" charset="0"/>
              </a:rPr>
              <a:t>improved valence; enhanced strange, consistent with ATLAS QCD fit</a:t>
            </a:r>
            <a:endParaRPr lang="en-US" b="1" dirty="0">
              <a:solidFill>
                <a:srgbClr val="FF0000"/>
              </a:solidFill>
              <a:latin typeface="Arial" panose="020B0604020202020204" pitchFamily="34" charset="0"/>
              <a:ea typeface="Tahoma" charset="0"/>
              <a:cs typeface="Arial" panose="020B0604020202020204" pitchFamily="34" charset="0"/>
            </a:endParaRPr>
          </a:p>
        </p:txBody>
      </p:sp>
      <p:sp>
        <p:nvSpPr>
          <p:cNvPr id="14" name="TextBox 13">
            <a:extLst>
              <a:ext uri="{FF2B5EF4-FFF2-40B4-BE49-F238E27FC236}">
                <a16:creationId xmlns:a16="http://schemas.microsoft.com/office/drawing/2014/main" id="{DE570D4F-E7C5-9242-A210-424BAB1184A7}"/>
              </a:ext>
            </a:extLst>
          </p:cNvPr>
          <p:cNvSpPr txBox="1"/>
          <p:nvPr/>
        </p:nvSpPr>
        <p:spPr>
          <a:xfrm>
            <a:off x="1882964" y="2862062"/>
            <a:ext cx="1259699" cy="400110"/>
          </a:xfrm>
          <a:prstGeom prst="rect">
            <a:avLst/>
          </a:prstGeom>
          <a:noFill/>
        </p:spPr>
        <p:txBody>
          <a:bodyPr wrap="square" rtlCol="0">
            <a:spAutoFit/>
          </a:bodyPr>
          <a:lstStyle/>
          <a:p>
            <a:pPr algn="r"/>
            <a:r>
              <a:rPr lang="en-US" sz="2000" dirty="0" err="1">
                <a:solidFill>
                  <a:srgbClr val="FF0000"/>
                </a:solidFill>
                <a:latin typeface="Arial" panose="020B0604020202020204" pitchFamily="34" charset="0"/>
                <a:cs typeface="Arial" panose="020B0604020202020204" pitchFamily="34" charset="0"/>
              </a:rPr>
              <a:t>uv</a:t>
            </a:r>
            <a:endParaRPr 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27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4F3B44-29FD-0046-8693-5F4A9B9D4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5" y="1530350"/>
            <a:ext cx="8530150" cy="3353142"/>
          </a:xfrm>
          <a:prstGeom prst="rect">
            <a:avLst/>
          </a:prstGeom>
          <a:ln>
            <a:noFill/>
          </a:ln>
        </p:spPr>
      </p:pic>
      <p:pic>
        <p:nvPicPr>
          <p:cNvPr id="5" name="Picture 4">
            <a:extLst>
              <a:ext uri="{FF2B5EF4-FFF2-40B4-BE49-F238E27FC236}">
                <a16:creationId xmlns:a16="http://schemas.microsoft.com/office/drawing/2014/main" id="{4177F3C1-DB15-C44C-AC37-749A9849E469}"/>
              </a:ext>
            </a:extLst>
          </p:cNvPr>
          <p:cNvPicPr>
            <a:picLocks noChangeAspect="1"/>
          </p:cNvPicPr>
          <p:nvPr/>
        </p:nvPicPr>
        <p:blipFill>
          <a:blip r:embed="rId4"/>
          <a:stretch>
            <a:fillRect/>
          </a:stretch>
        </p:blipFill>
        <p:spPr>
          <a:xfrm>
            <a:off x="192625" y="1539317"/>
            <a:ext cx="8530150" cy="3354891"/>
          </a:xfrm>
          <a:prstGeom prst="rect">
            <a:avLst/>
          </a:prstGeom>
        </p:spPr>
      </p:pic>
      <p:sp>
        <p:nvSpPr>
          <p:cNvPr id="8" name="TextBox 7">
            <a:extLst>
              <a:ext uri="{FF2B5EF4-FFF2-40B4-BE49-F238E27FC236}">
                <a16:creationId xmlns:a16="http://schemas.microsoft.com/office/drawing/2014/main" id="{E1AD62B5-1D72-DB45-90ED-FE93B7508534}"/>
              </a:ext>
            </a:extLst>
          </p:cNvPr>
          <p:cNvSpPr txBox="1"/>
          <p:nvPr/>
        </p:nvSpPr>
        <p:spPr>
          <a:xfrm>
            <a:off x="0" y="356549"/>
            <a:ext cx="9144000" cy="545149"/>
          </a:xfrm>
          <a:prstGeom prst="rect">
            <a:avLst/>
          </a:prstGeom>
          <a:noFill/>
        </p:spPr>
        <p:txBody>
          <a:bodyPr wrap="square" rtlCol="0">
            <a:spAutoFit/>
          </a:bodyPr>
          <a:lstStyle/>
          <a:p>
            <a:pPr algn="ctr">
              <a:lnSpc>
                <a:spcPct val="110000"/>
              </a:lnSpc>
            </a:pPr>
            <a:r>
              <a:rPr lang="en-US" sz="2900" dirty="0">
                <a:solidFill>
                  <a:srgbClr val="FF0000"/>
                </a:solidFill>
                <a:latin typeface="Arial"/>
                <a:cs typeface="Arial"/>
              </a:rPr>
              <a:t>ATLAS inclusive W,Z @ 13 </a:t>
            </a:r>
            <a:r>
              <a:rPr lang="en-US" sz="2900" dirty="0" err="1">
                <a:solidFill>
                  <a:srgbClr val="FF0000"/>
                </a:solidFill>
                <a:latin typeface="Arial"/>
                <a:cs typeface="Arial"/>
              </a:rPr>
              <a:t>TeV</a:t>
            </a:r>
            <a:endParaRPr lang="en-US" sz="2000" dirty="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E75D20FA-46C7-024B-96EC-1943ED533B83}"/>
              </a:ext>
            </a:extLst>
          </p:cNvPr>
          <p:cNvSpPr>
            <a:spLocks noGrp="1"/>
          </p:cNvSpPr>
          <p:nvPr>
            <p:ph type="sldNum" sz="quarter" idx="12"/>
          </p:nvPr>
        </p:nvSpPr>
        <p:spPr/>
        <p:txBody>
          <a:bodyPr/>
          <a:lstStyle/>
          <a:p>
            <a:fld id="{D7F80D46-5143-2240-826D-BEEE171844D3}" type="slidenum">
              <a:rPr lang="en-US" smtClean="0"/>
              <a:pPr/>
              <a:t>9</a:t>
            </a:fld>
            <a:endParaRPr lang="en-US"/>
          </a:p>
        </p:txBody>
      </p:sp>
      <p:sp>
        <p:nvSpPr>
          <p:cNvPr id="9" name="TextBox 8">
            <a:extLst>
              <a:ext uri="{FF2B5EF4-FFF2-40B4-BE49-F238E27FC236}">
                <a16:creationId xmlns:a16="http://schemas.microsoft.com/office/drawing/2014/main" id="{B139E31D-4FA5-6848-B696-59D56526540E}"/>
              </a:ext>
            </a:extLst>
          </p:cNvPr>
          <p:cNvSpPr txBox="1"/>
          <p:nvPr/>
        </p:nvSpPr>
        <p:spPr>
          <a:xfrm>
            <a:off x="287875" y="5082793"/>
            <a:ext cx="8075075" cy="726546"/>
          </a:xfrm>
          <a:prstGeom prst="rect">
            <a:avLst/>
          </a:prstGeom>
          <a:noFill/>
        </p:spPr>
        <p:txBody>
          <a:bodyPr wrap="square" rtlCol="0">
            <a:spAutoFit/>
          </a:bodyPr>
          <a:lstStyle/>
          <a:p>
            <a:pPr marL="800100" lvl="1" indent="-342900">
              <a:lnSpc>
                <a:spcPct val="120000"/>
              </a:lnSpc>
              <a:buFont typeface="Arial" charset="0"/>
              <a:buChar char="•"/>
            </a:pPr>
            <a:r>
              <a:rPr lang="en-US" dirty="0">
                <a:latin typeface="Arial" panose="020B0604020202020204" pitchFamily="34" charset="0"/>
                <a:ea typeface="Tahoma" charset="0"/>
                <a:cs typeface="Arial" panose="020B0604020202020204" pitchFamily="34" charset="0"/>
              </a:rPr>
              <a:t>measurements at higher CM energy give access to different kinematic region in x, providing new and complementary </a:t>
            </a:r>
            <a:r>
              <a:rPr lang="en-US" b="1" dirty="0">
                <a:latin typeface="Arial" panose="020B0604020202020204" pitchFamily="34" charset="0"/>
                <a:ea typeface="Tahoma" charset="0"/>
                <a:cs typeface="Arial" panose="020B0604020202020204" pitchFamily="34" charset="0"/>
              </a:rPr>
              <a:t>pdf sensitivity</a:t>
            </a:r>
            <a:endParaRPr lang="en-US" b="1" dirty="0">
              <a:solidFill>
                <a:srgbClr val="0633C0"/>
              </a:solidFill>
              <a:latin typeface="Arial" panose="020B0604020202020204" pitchFamily="34" charset="0"/>
              <a:ea typeface="Tahoma" charset="0"/>
              <a:cs typeface="Arial" panose="020B0604020202020204" pitchFamily="34" charset="0"/>
            </a:endParaRPr>
          </a:p>
        </p:txBody>
      </p:sp>
      <p:sp>
        <p:nvSpPr>
          <p:cNvPr id="10" name="Rectangle 9">
            <a:extLst>
              <a:ext uri="{FF2B5EF4-FFF2-40B4-BE49-F238E27FC236}">
                <a16:creationId xmlns:a16="http://schemas.microsoft.com/office/drawing/2014/main" id="{F4DB4E57-D140-F244-9B94-0326C8DF005D}"/>
              </a:ext>
            </a:extLst>
          </p:cNvPr>
          <p:cNvSpPr/>
          <p:nvPr/>
        </p:nvSpPr>
        <p:spPr>
          <a:xfrm>
            <a:off x="5582458" y="1258283"/>
            <a:ext cx="2799542" cy="326500"/>
          </a:xfrm>
          <a:prstGeom prst="rect">
            <a:avLst/>
          </a:prstGeom>
          <a:solidFill>
            <a:schemeClr val="bg1"/>
          </a:solidFill>
          <a:ln w="12700">
            <a:noFill/>
          </a:ln>
        </p:spPr>
        <p:txBody>
          <a:bodyPr wrap="square">
            <a:spAutoFit/>
          </a:bodyPr>
          <a:lstStyle/>
          <a:p>
            <a:pPr algn="r">
              <a:lnSpc>
                <a:spcPct val="110000"/>
              </a:lnSpc>
            </a:pPr>
            <a:r>
              <a:rPr lang="en-US" sz="1500" dirty="0">
                <a:latin typeface="Arial" panose="020B0604020202020204" pitchFamily="34" charset="0"/>
                <a:cs typeface="Arial" panose="020B0604020202020204" pitchFamily="34" charset="0"/>
              </a:rPr>
              <a:t>PLB 759 (2016) 601</a:t>
            </a:r>
          </a:p>
        </p:txBody>
      </p:sp>
      <p:sp>
        <p:nvSpPr>
          <p:cNvPr id="11" name="TextBox 10">
            <a:extLst>
              <a:ext uri="{FF2B5EF4-FFF2-40B4-BE49-F238E27FC236}">
                <a16:creationId xmlns:a16="http://schemas.microsoft.com/office/drawing/2014/main" id="{7E62F074-3226-FF4F-A6DE-B5AB1A6981DF}"/>
              </a:ext>
            </a:extLst>
          </p:cNvPr>
          <p:cNvSpPr txBox="1"/>
          <p:nvPr/>
        </p:nvSpPr>
        <p:spPr>
          <a:xfrm>
            <a:off x="459325" y="5920917"/>
            <a:ext cx="8603729" cy="432875"/>
          </a:xfrm>
          <a:prstGeom prst="rect">
            <a:avLst/>
          </a:prstGeom>
          <a:noFill/>
        </p:spPr>
        <p:txBody>
          <a:bodyPr wrap="square" rtlCol="0">
            <a:spAutoFit/>
          </a:bodyPr>
          <a:lstStyle/>
          <a:p>
            <a:pPr>
              <a:lnSpc>
                <a:spcPct val="130000"/>
              </a:lnSpc>
            </a:pPr>
            <a:r>
              <a:rPr lang="en-US" sz="1900" dirty="0">
                <a:solidFill>
                  <a:srgbClr val="FF0000"/>
                </a:solidFill>
                <a:latin typeface="Arial" panose="020B0604020202020204" pitchFamily="34" charset="0"/>
                <a:ea typeface="Tahoma" charset="0"/>
                <a:cs typeface="Arial" panose="020B0604020202020204" pitchFamily="34" charset="0"/>
              </a:rPr>
              <a:t>consistent with LHC Run 1 results and provides extra handle to constrain </a:t>
            </a:r>
            <a:r>
              <a:rPr lang="en-US" sz="1900" b="1" dirty="0">
                <a:solidFill>
                  <a:srgbClr val="FF0000"/>
                </a:solidFill>
                <a:latin typeface="Arial" panose="020B0604020202020204" pitchFamily="34" charset="0"/>
                <a:ea typeface="Tahoma" charset="0"/>
                <a:cs typeface="Arial" panose="020B0604020202020204" pitchFamily="34" charset="0"/>
              </a:rPr>
              <a:t>pdfs</a:t>
            </a:r>
          </a:p>
        </p:txBody>
      </p:sp>
      <p:sp>
        <p:nvSpPr>
          <p:cNvPr id="12" name="Rectangle 11">
            <a:extLst>
              <a:ext uri="{FF2B5EF4-FFF2-40B4-BE49-F238E27FC236}">
                <a16:creationId xmlns:a16="http://schemas.microsoft.com/office/drawing/2014/main" id="{9CAFE9F7-7AAF-9640-B08D-4D03150A6444}"/>
              </a:ext>
            </a:extLst>
          </p:cNvPr>
          <p:cNvSpPr/>
          <p:nvPr/>
        </p:nvSpPr>
        <p:spPr>
          <a:xfrm>
            <a:off x="1373467" y="1260512"/>
            <a:ext cx="4815062" cy="326500"/>
          </a:xfrm>
          <a:prstGeom prst="rect">
            <a:avLst/>
          </a:prstGeom>
          <a:solidFill>
            <a:schemeClr val="bg1"/>
          </a:solidFill>
          <a:ln w="12700">
            <a:noFill/>
          </a:ln>
        </p:spPr>
        <p:txBody>
          <a:bodyPr wrap="square">
            <a:spAutoFit/>
          </a:bodyPr>
          <a:lstStyle/>
          <a:p>
            <a:pPr>
              <a:lnSpc>
                <a:spcPct val="110000"/>
              </a:lnSpc>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syst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uncerts</a:t>
            </a:r>
            <a:r>
              <a:rPr lang="en-US" sz="1500" dirty="0">
                <a:latin typeface="Arial" panose="020B0604020202020204" pitchFamily="34" charset="0"/>
                <a:cs typeface="Arial" panose="020B0604020202020204" pitchFamily="34" charset="0"/>
              </a:rPr>
              <a:t>: 2% (W), 1% (Z); </a:t>
            </a:r>
            <a:r>
              <a:rPr lang="en-US" sz="1500" dirty="0" err="1">
                <a:latin typeface="Arial" panose="020B0604020202020204" pitchFamily="34" charset="0"/>
                <a:cs typeface="Arial" panose="020B0604020202020204" pitchFamily="34" charset="0"/>
              </a:rPr>
              <a:t>lumi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uncert</a:t>
            </a:r>
            <a:r>
              <a:rPr lang="en-US" sz="1500" dirty="0">
                <a:latin typeface="Arial" panose="020B0604020202020204" pitchFamily="34" charset="0"/>
                <a:cs typeface="Arial" panose="020B0604020202020204" pitchFamily="34" charset="0"/>
              </a:rPr>
              <a:t>: 2.1%)</a:t>
            </a:r>
          </a:p>
        </p:txBody>
      </p:sp>
      <p:sp>
        <p:nvSpPr>
          <p:cNvPr id="3" name="TextBox 2">
            <a:extLst>
              <a:ext uri="{FF2B5EF4-FFF2-40B4-BE49-F238E27FC236}">
                <a16:creationId xmlns:a16="http://schemas.microsoft.com/office/drawing/2014/main" id="{A31BDF5B-CA94-F34F-A17E-81F8A876CDA6}"/>
              </a:ext>
            </a:extLst>
          </p:cNvPr>
          <p:cNvSpPr txBox="1"/>
          <p:nvPr/>
        </p:nvSpPr>
        <p:spPr>
          <a:xfrm>
            <a:off x="1960931" y="4441378"/>
            <a:ext cx="6678386"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(pdfs shown use different combinations of HERA, </a:t>
            </a:r>
            <a:r>
              <a:rPr lang="en-US" sz="1500" dirty="0" err="1">
                <a:latin typeface="Arial" panose="020B0604020202020204" pitchFamily="34" charset="0"/>
                <a:cs typeface="Arial" panose="020B0604020202020204" pitchFamily="34" charset="0"/>
              </a:rPr>
              <a:t>Tevatron</a:t>
            </a:r>
            <a:r>
              <a:rPr lang="en-US" sz="1500" dirty="0">
                <a:latin typeface="Arial" panose="020B0604020202020204" pitchFamily="34" charset="0"/>
                <a:cs typeface="Arial" panose="020B0604020202020204" pitchFamily="34" charset="0"/>
              </a:rPr>
              <a:t> and LHC data)</a:t>
            </a:r>
          </a:p>
        </p:txBody>
      </p:sp>
    </p:spTree>
    <p:extLst>
      <p:ext uri="{BB962C8B-B14F-4D97-AF65-F5344CB8AC3E}">
        <p14:creationId xmlns:p14="http://schemas.microsoft.com/office/powerpoint/2010/main" val="3249307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28932</TotalTime>
  <Words>4062</Words>
  <Application>Microsoft Macintosh PowerPoint</Application>
  <PresentationFormat>On-screen Show (4:3)</PresentationFormat>
  <Paragraphs>633</Paragraphs>
  <Slides>64</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Abadi MT Condensed Light</vt:lpstr>
      <vt:lpstr>Arial</vt:lpstr>
      <vt:lpstr>Arial Narrow</vt:lpstr>
      <vt:lpstr>Avenir Next</vt:lpstr>
      <vt:lpstr>Calibri</vt:lpstr>
      <vt:lpstr>Palatino</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Oxford University</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dc:creator>
  <cp:lastModifiedBy>Microsoft Office User</cp:lastModifiedBy>
  <cp:revision>683</cp:revision>
  <cp:lastPrinted>2018-07-01T14:12:53Z</cp:lastPrinted>
  <dcterms:created xsi:type="dcterms:W3CDTF">2016-10-29T14:09:18Z</dcterms:created>
  <dcterms:modified xsi:type="dcterms:W3CDTF">2018-07-01T21:29:34Z</dcterms:modified>
</cp:coreProperties>
</file>