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sldIdLst>
    <p:sldId id="285" r:id="rId2"/>
    <p:sldId id="972" r:id="rId3"/>
    <p:sldId id="791" r:id="rId4"/>
    <p:sldId id="891" r:id="rId5"/>
    <p:sldId id="1041" r:id="rId6"/>
    <p:sldId id="1033" r:id="rId7"/>
    <p:sldId id="1031" r:id="rId8"/>
    <p:sldId id="792" r:id="rId9"/>
    <p:sldId id="762" r:id="rId10"/>
    <p:sldId id="1016" r:id="rId11"/>
    <p:sldId id="909" r:id="rId12"/>
    <p:sldId id="1011" r:id="rId13"/>
    <p:sldId id="941" r:id="rId14"/>
    <p:sldId id="769" r:id="rId15"/>
    <p:sldId id="864" r:id="rId16"/>
    <p:sldId id="1003" r:id="rId17"/>
    <p:sldId id="1040" r:id="rId18"/>
    <p:sldId id="1026" r:id="rId19"/>
    <p:sldId id="1029" r:id="rId20"/>
    <p:sldId id="1032" r:id="rId21"/>
    <p:sldId id="1023" r:id="rId22"/>
    <p:sldId id="469" r:id="rId23"/>
    <p:sldId id="944" r:id="rId24"/>
    <p:sldId id="856" r:id="rId25"/>
    <p:sldId id="842" r:id="rId26"/>
    <p:sldId id="1024" r:id="rId27"/>
    <p:sldId id="1025" r:id="rId28"/>
    <p:sldId id="1012" r:id="rId29"/>
    <p:sldId id="783" r:id="rId30"/>
    <p:sldId id="1022" r:id="rId31"/>
    <p:sldId id="1027" r:id="rId32"/>
    <p:sldId id="1020" r:id="rId33"/>
    <p:sldId id="1018" r:id="rId34"/>
    <p:sldId id="1030" r:id="rId35"/>
    <p:sldId id="1014" r:id="rId36"/>
    <p:sldId id="1034" r:id="rId37"/>
    <p:sldId id="1035" r:id="rId38"/>
    <p:sldId id="1036" r:id="rId39"/>
    <p:sldId id="1037" r:id="rId40"/>
    <p:sldId id="1038" r:id="rId41"/>
    <p:sldId id="1039" r:id="rId42"/>
    <p:sldId id="102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FAE"/>
    <a:srgbClr val="FFAB18"/>
    <a:srgbClr val="172FCD"/>
    <a:srgbClr val="172AB4"/>
    <a:srgbClr val="E4F7FF"/>
    <a:srgbClr val="F2CDD6"/>
    <a:srgbClr val="C137C1"/>
    <a:srgbClr val="157708"/>
    <a:srgbClr val="0C5405"/>
    <a:srgbClr val="0C1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056"/>
    <p:restoredTop sz="83772"/>
  </p:normalViewPr>
  <p:slideViewPr>
    <p:cSldViewPr snapToGrid="0" snapToObjects="1">
      <p:cViewPr>
        <p:scale>
          <a:sx n="96" d="100"/>
          <a:sy n="96" d="100"/>
        </p:scale>
        <p:origin x="1256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8" d="100"/>
          <a:sy n="78" d="100"/>
        </p:scale>
        <p:origin x="223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6FF04-0989-3A48-AEF3-76A6142258CA}" type="datetimeFigureOut">
              <a:rPr lang="en-US" smtClean="0"/>
              <a:t>6/27/18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82777-A8CA-1049-8242-5C0DC166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8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68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>
              <a:lnSpc>
                <a:spcPct val="50000"/>
              </a:lnSpc>
            </a:pPr>
            <a:endParaRPr lang="en-US" baseline="30000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59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>
              <a:lnSpc>
                <a:spcPct val="50000"/>
              </a:lnSpc>
            </a:pPr>
            <a:endParaRPr lang="en-US" baseline="30000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21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>
              <a:lnSpc>
                <a:spcPct val="50000"/>
              </a:lnSpc>
            </a:pPr>
            <a:endParaRPr lang="en-US" baseline="30000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44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81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Mixture of old and new </a:t>
            </a:r>
            <a:r>
              <a:rPr lang="en-US" dirty="0" err="1"/>
              <a:t>LHeC</a:t>
            </a:r>
            <a:r>
              <a:rPr lang="en-US" dirty="0"/>
              <a:t> pdfs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24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>
              <a:lnSpc>
                <a:spcPct val="50000"/>
              </a:lnSpc>
            </a:pPr>
            <a:endParaRPr lang="en-US" baseline="30000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dpdfs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describing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content of proton in diffractive final 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‘infinite’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lumi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c.f. 2 fb</a:t>
            </a:r>
            <a:r>
              <a:rPr lang="en-US" sz="1200" baseline="30000" dirty="0">
                <a:latin typeface="Arial" charset="0"/>
                <a:ea typeface="Arial" charset="0"/>
                <a:cs typeface="Arial" charset="0"/>
              </a:rPr>
              <a:t>-1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gives little further 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15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>
              <a:lnSpc>
                <a:spcPct val="50000"/>
              </a:lnSpc>
            </a:pPr>
            <a:endParaRPr lang="en-US" baseline="30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/>
              <a:t>- couplings sensitive to new physics (Z’, leptoquarks, RPV SUSY)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89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Reword this to something else!!! LHC future measurements likely to give incremental rather than dramatic improvements;  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also may have to worry about LHC feedback (BSM?) for SM pdfs</a:t>
            </a:r>
          </a:p>
          <a:p>
            <a:pPr>
              <a:lnSpc>
                <a:spcPct val="120000"/>
              </a:lnSpc>
            </a:pP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more concrete studies being performed in context of HL/HE-LHC workshop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84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8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EIC pdf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programme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for precision LHC being worked out in detail… important 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to establish what it can do…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49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385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>
              <a:lnSpc>
                <a:spcPct val="50000"/>
              </a:lnSpc>
            </a:pPr>
            <a:endParaRPr lang="en-US" baseline="30000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492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38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96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>
              <a:lnSpc>
                <a:spcPct val="50000"/>
              </a:lnSpc>
            </a:pPr>
            <a:endParaRPr lang="en-US" baseline="30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12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+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Au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, but expect similar precision in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e+p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(and additional kin. coverage, √s =141 GeV)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8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>
              <a:lnSpc>
                <a:spcPct val="50000"/>
              </a:lnSpc>
            </a:pPr>
            <a:endParaRPr lang="en-US" baseline="30000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dpdfs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describing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content of proton in diffractive final states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62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>
              <a:lnSpc>
                <a:spcPct val="50000"/>
              </a:lnSpc>
            </a:pPr>
            <a:endParaRPr lang="en-US" baseline="30000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dpdfs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describing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content of proton in diffractive final states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773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>
              <a:lnSpc>
                <a:spcPct val="50000"/>
              </a:lnSpc>
            </a:pPr>
            <a:endParaRPr lang="en-US" baseline="30000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128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knowledge is very limited: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High x: </a:t>
            </a:r>
            <a:r>
              <a:rPr lang="en-US" dirty="0" err="1"/>
              <a:t>lumi</a:t>
            </a:r>
            <a:r>
              <a:rPr lang="en-US" dirty="0"/>
              <a:t>, challenging systematics which go as 1/1-x, nuclear correction uncertainties;</a:t>
            </a:r>
            <a:r>
              <a:rPr lang="en-US" baseline="0" dirty="0"/>
              <a:t> free from higher twist since high x accessed at high Q2 (higher twist is low Q2)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Low x: valence quark smaller</a:t>
            </a:r>
            <a:r>
              <a:rPr lang="en-US" baseline="0" dirty="0"/>
              <a:t> than sea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Valence at high x from NC and CC which tend to 4uv+dv and </a:t>
            </a:r>
            <a:r>
              <a:rPr lang="en-US" baseline="0" dirty="0" err="1"/>
              <a:t>uv</a:t>
            </a:r>
            <a:r>
              <a:rPr lang="en-US" baseline="0" dirty="0"/>
              <a:t> (dv) for e- (e+)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Valence at low x requires e+-p NC differences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- with deuteron running as well, </a:t>
            </a:r>
            <a:r>
              <a:rPr lang="en-US" baseline="0" dirty="0" err="1"/>
              <a:t>symmetrise</a:t>
            </a:r>
            <a:r>
              <a:rPr lang="en-US" baseline="0" dirty="0"/>
              <a:t> knowledge of u and 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306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dirty="0">
                <a:latin typeface="Palatino"/>
                <a:cs typeface="Palatino"/>
              </a:rPr>
              <a:t>gluon and sea evolution intimately related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dirty="0">
                <a:latin typeface="Palatino"/>
                <a:cs typeface="Palatino"/>
              </a:rPr>
              <a:t>important to disentangle sea from valence at large x – can be done with precise </a:t>
            </a:r>
            <a:r>
              <a:rPr lang="en-US" sz="1200" dirty="0" err="1">
                <a:latin typeface="Palatino"/>
                <a:cs typeface="Palatino"/>
              </a:rPr>
              <a:t>LHeC</a:t>
            </a:r>
            <a:r>
              <a:rPr lang="en-US" sz="1200" dirty="0">
                <a:latin typeface="Palatino"/>
                <a:cs typeface="Palatino"/>
              </a:rPr>
              <a:t> measurements of CC cross sections and NC F2</a:t>
            </a:r>
            <a:r>
              <a:rPr lang="en-US" sz="1200" baseline="30000" dirty="0">
                <a:latin typeface="Lucida Grande"/>
                <a:ea typeface="Lucida Grande"/>
                <a:cs typeface="Lucida Grande"/>
              </a:rPr>
              <a:t>γ</a:t>
            </a:r>
            <a:r>
              <a:rPr lang="en-US" sz="1200" baseline="30000" dirty="0">
                <a:latin typeface="Palatino"/>
                <a:cs typeface="Palatino"/>
              </a:rPr>
              <a:t>Z</a:t>
            </a:r>
            <a:r>
              <a:rPr lang="en-US" sz="1200" dirty="0">
                <a:latin typeface="Palatino"/>
                <a:cs typeface="Palatino"/>
              </a:rPr>
              <a:t>, xF3</a:t>
            </a:r>
            <a:r>
              <a:rPr lang="en-US" sz="1200" baseline="30000" dirty="0">
                <a:latin typeface="Lucida Grande"/>
                <a:ea typeface="Lucida Grande"/>
                <a:cs typeface="Lucida Grande"/>
              </a:rPr>
              <a:t>γ</a:t>
            </a:r>
            <a:r>
              <a:rPr lang="en-US" sz="1200" baseline="30000" dirty="0">
                <a:latin typeface="Palatino"/>
                <a:cs typeface="Palatino"/>
              </a:rPr>
              <a:t>Z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aseline="0" dirty="0">
                <a:latin typeface="Palatino"/>
                <a:cs typeface="Palatino"/>
              </a:rPr>
              <a:t>with different beam charge and </a:t>
            </a:r>
            <a:r>
              <a:rPr lang="en-US" sz="1200" baseline="0" dirty="0" err="1">
                <a:latin typeface="Palatino"/>
                <a:cs typeface="Palatino"/>
              </a:rPr>
              <a:t>polarisation</a:t>
            </a:r>
            <a:r>
              <a:rPr lang="en-US" sz="1200" baseline="0" dirty="0">
                <a:latin typeface="Palatino"/>
                <a:cs typeface="Palatino"/>
              </a:rPr>
              <a:t>, can access all quark types</a:t>
            </a:r>
            <a:endParaRPr lang="en-US" sz="1100" baseline="30000" dirty="0">
              <a:latin typeface="Palatino"/>
              <a:cs typeface="Palatin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concentrating</a:t>
            </a:r>
            <a:r>
              <a:rPr lang="en-US" baseline="0" dirty="0"/>
              <a:t> on their prospects for pdfs and </a:t>
            </a:r>
            <a:r>
              <a:rPr lang="en-US" baseline="0" dirty="0" err="1"/>
              <a:t>alpha_s</a:t>
            </a:r>
            <a:r>
              <a:rPr lang="en-US" baseline="0" dirty="0"/>
              <a:t> for LHC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275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dirty="0">
                <a:latin typeface="Palatino"/>
                <a:cs typeface="Palatino"/>
              </a:rPr>
              <a:t>gluon and sea evolution intimately related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dirty="0">
                <a:latin typeface="Palatino"/>
                <a:cs typeface="Palatino"/>
              </a:rPr>
              <a:t>important to disentangle sea from valence at large x – can be done with precise </a:t>
            </a:r>
            <a:r>
              <a:rPr lang="en-US" sz="1200" dirty="0" err="1">
                <a:latin typeface="Palatino"/>
                <a:cs typeface="Palatino"/>
              </a:rPr>
              <a:t>LHeC</a:t>
            </a:r>
            <a:r>
              <a:rPr lang="en-US" sz="1200" dirty="0">
                <a:latin typeface="Palatino"/>
                <a:cs typeface="Palatino"/>
              </a:rPr>
              <a:t> measurements of CC cross sections and NC F2</a:t>
            </a:r>
            <a:r>
              <a:rPr lang="en-US" sz="1200" baseline="30000" dirty="0">
                <a:latin typeface="Lucida Grande"/>
                <a:ea typeface="Lucida Grande"/>
                <a:cs typeface="Lucida Grande"/>
              </a:rPr>
              <a:t>γ</a:t>
            </a:r>
            <a:r>
              <a:rPr lang="en-US" sz="1200" baseline="30000" dirty="0">
                <a:latin typeface="Palatino"/>
                <a:cs typeface="Palatino"/>
              </a:rPr>
              <a:t>Z</a:t>
            </a:r>
            <a:r>
              <a:rPr lang="en-US" sz="1200" dirty="0">
                <a:latin typeface="Palatino"/>
                <a:cs typeface="Palatino"/>
              </a:rPr>
              <a:t>, xF3</a:t>
            </a:r>
            <a:r>
              <a:rPr lang="en-US" sz="1200" baseline="30000" dirty="0">
                <a:latin typeface="Lucida Grande"/>
                <a:ea typeface="Lucida Grande"/>
                <a:cs typeface="Lucida Grande"/>
              </a:rPr>
              <a:t>γ</a:t>
            </a:r>
            <a:r>
              <a:rPr lang="en-US" sz="1200" baseline="30000" dirty="0">
                <a:latin typeface="Palatino"/>
                <a:cs typeface="Palatino"/>
              </a:rPr>
              <a:t>Z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aseline="0" dirty="0">
                <a:latin typeface="Palatino"/>
                <a:cs typeface="Palatino"/>
              </a:rPr>
              <a:t>with different beam charge and </a:t>
            </a:r>
            <a:r>
              <a:rPr lang="en-US" sz="1200" baseline="0" dirty="0" err="1">
                <a:latin typeface="Palatino"/>
                <a:cs typeface="Palatino"/>
              </a:rPr>
              <a:t>polarisation</a:t>
            </a:r>
            <a:r>
              <a:rPr lang="en-US" sz="1200" baseline="0" dirty="0">
                <a:latin typeface="Palatino"/>
                <a:cs typeface="Palatino"/>
              </a:rPr>
              <a:t>, can access all quark types</a:t>
            </a:r>
            <a:endParaRPr lang="en-US" sz="1100" baseline="30000" dirty="0">
              <a:latin typeface="Palatino"/>
              <a:cs typeface="Palatin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545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dirty="0">
                <a:latin typeface="Palatino"/>
                <a:cs typeface="Palatino"/>
              </a:rPr>
              <a:t>gluon and sea evolution intimately related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dirty="0">
                <a:latin typeface="Palatino"/>
                <a:cs typeface="Palatino"/>
              </a:rPr>
              <a:t>important to disentangle sea from valence at large x – can be done with precise </a:t>
            </a:r>
            <a:r>
              <a:rPr lang="en-US" sz="1200" dirty="0" err="1">
                <a:latin typeface="Palatino"/>
                <a:cs typeface="Palatino"/>
              </a:rPr>
              <a:t>LHeC</a:t>
            </a:r>
            <a:r>
              <a:rPr lang="en-US" sz="1200" dirty="0">
                <a:latin typeface="Palatino"/>
                <a:cs typeface="Palatino"/>
              </a:rPr>
              <a:t> measurements of CC cross sections and NC F2</a:t>
            </a:r>
            <a:r>
              <a:rPr lang="en-US" sz="1200" baseline="30000" dirty="0">
                <a:latin typeface="Lucida Grande"/>
                <a:ea typeface="Lucida Grande"/>
                <a:cs typeface="Lucida Grande"/>
              </a:rPr>
              <a:t>γ</a:t>
            </a:r>
            <a:r>
              <a:rPr lang="en-US" sz="1200" baseline="30000" dirty="0">
                <a:latin typeface="Palatino"/>
                <a:cs typeface="Palatino"/>
              </a:rPr>
              <a:t>Z</a:t>
            </a:r>
            <a:r>
              <a:rPr lang="en-US" sz="1200" dirty="0">
                <a:latin typeface="Palatino"/>
                <a:cs typeface="Palatino"/>
              </a:rPr>
              <a:t>, xF3</a:t>
            </a:r>
            <a:r>
              <a:rPr lang="en-US" sz="1200" baseline="30000" dirty="0">
                <a:latin typeface="Lucida Grande"/>
                <a:ea typeface="Lucida Grande"/>
                <a:cs typeface="Lucida Grande"/>
              </a:rPr>
              <a:t>γ</a:t>
            </a:r>
            <a:r>
              <a:rPr lang="en-US" sz="1200" baseline="30000" dirty="0">
                <a:latin typeface="Palatino"/>
                <a:cs typeface="Palatino"/>
              </a:rPr>
              <a:t>Z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aseline="0" dirty="0">
                <a:latin typeface="Palatino"/>
                <a:cs typeface="Palatino"/>
              </a:rPr>
              <a:t>with different beam charge and </a:t>
            </a:r>
            <a:r>
              <a:rPr lang="en-US" sz="1200" baseline="0" dirty="0" err="1">
                <a:latin typeface="Palatino"/>
                <a:cs typeface="Palatino"/>
              </a:rPr>
              <a:t>polarisation</a:t>
            </a:r>
            <a:r>
              <a:rPr lang="en-US" sz="1200" baseline="0" dirty="0">
                <a:latin typeface="Palatino"/>
                <a:cs typeface="Palatino"/>
              </a:rPr>
              <a:t>, can access all quark types</a:t>
            </a:r>
            <a:endParaRPr lang="en-US" sz="1100" baseline="30000" dirty="0">
              <a:latin typeface="Palatino"/>
              <a:cs typeface="Palatin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284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dirty="0">
                <a:latin typeface="Palatino"/>
                <a:cs typeface="Palatino"/>
              </a:rPr>
              <a:t>gluon and sea evolution intimately related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dirty="0">
                <a:latin typeface="Palatino"/>
                <a:cs typeface="Palatino"/>
              </a:rPr>
              <a:t>important to disentangle sea from valence at large x – can be done with precise </a:t>
            </a:r>
            <a:r>
              <a:rPr lang="en-US" sz="1200" dirty="0" err="1">
                <a:latin typeface="Palatino"/>
                <a:cs typeface="Palatino"/>
              </a:rPr>
              <a:t>LHeC</a:t>
            </a:r>
            <a:r>
              <a:rPr lang="en-US" sz="1200" dirty="0">
                <a:latin typeface="Palatino"/>
                <a:cs typeface="Palatino"/>
              </a:rPr>
              <a:t> measurements of CC cross sections and NC F2</a:t>
            </a:r>
            <a:r>
              <a:rPr lang="en-US" sz="1200" baseline="30000" dirty="0">
                <a:latin typeface="Lucida Grande"/>
                <a:ea typeface="Lucida Grande"/>
                <a:cs typeface="Lucida Grande"/>
              </a:rPr>
              <a:t>γ</a:t>
            </a:r>
            <a:r>
              <a:rPr lang="en-US" sz="1200" baseline="30000" dirty="0">
                <a:latin typeface="Palatino"/>
                <a:cs typeface="Palatino"/>
              </a:rPr>
              <a:t>Z</a:t>
            </a:r>
            <a:r>
              <a:rPr lang="en-US" sz="1200" dirty="0">
                <a:latin typeface="Palatino"/>
                <a:cs typeface="Palatino"/>
              </a:rPr>
              <a:t>, xF3</a:t>
            </a:r>
            <a:r>
              <a:rPr lang="en-US" sz="1200" baseline="30000" dirty="0">
                <a:latin typeface="Lucida Grande"/>
                <a:ea typeface="Lucida Grande"/>
                <a:cs typeface="Lucida Grande"/>
              </a:rPr>
              <a:t>γ</a:t>
            </a:r>
            <a:r>
              <a:rPr lang="en-US" sz="1200" baseline="30000" dirty="0">
                <a:latin typeface="Palatino"/>
                <a:cs typeface="Palatino"/>
              </a:rPr>
              <a:t>Z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aseline="0" dirty="0">
                <a:latin typeface="Palatino"/>
                <a:cs typeface="Palatino"/>
              </a:rPr>
              <a:t>with different beam charge and </a:t>
            </a:r>
            <a:r>
              <a:rPr lang="en-US" sz="1200" baseline="0" dirty="0" err="1">
                <a:latin typeface="Palatino"/>
                <a:cs typeface="Palatino"/>
              </a:rPr>
              <a:t>polarisation</a:t>
            </a:r>
            <a:r>
              <a:rPr lang="en-US" sz="1200" baseline="0" dirty="0">
                <a:latin typeface="Palatino"/>
                <a:cs typeface="Palatino"/>
              </a:rPr>
              <a:t>, can access all quark types</a:t>
            </a:r>
            <a:endParaRPr lang="en-US" sz="1100" baseline="30000" dirty="0">
              <a:latin typeface="Palatino"/>
              <a:cs typeface="Palatin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068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dirty="0">
                <a:latin typeface="Palatino"/>
                <a:cs typeface="Palatino"/>
              </a:rPr>
              <a:t>gluon and sea evolution intimately related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dirty="0">
                <a:latin typeface="Palatino"/>
                <a:cs typeface="Palatino"/>
              </a:rPr>
              <a:t>important to disentangle sea from valence at large x – can be done with precise </a:t>
            </a:r>
            <a:r>
              <a:rPr lang="en-US" sz="1200" dirty="0" err="1">
                <a:latin typeface="Palatino"/>
                <a:cs typeface="Palatino"/>
              </a:rPr>
              <a:t>LHeC</a:t>
            </a:r>
            <a:r>
              <a:rPr lang="en-US" sz="1200" dirty="0">
                <a:latin typeface="Palatino"/>
                <a:cs typeface="Palatino"/>
              </a:rPr>
              <a:t> measurements of CC cross sections and NC F2</a:t>
            </a:r>
            <a:r>
              <a:rPr lang="en-US" sz="1200" baseline="30000" dirty="0">
                <a:latin typeface="Lucida Grande"/>
                <a:ea typeface="Lucida Grande"/>
                <a:cs typeface="Lucida Grande"/>
              </a:rPr>
              <a:t>γ</a:t>
            </a:r>
            <a:r>
              <a:rPr lang="en-US" sz="1200" baseline="30000" dirty="0">
                <a:latin typeface="Palatino"/>
                <a:cs typeface="Palatino"/>
              </a:rPr>
              <a:t>Z</a:t>
            </a:r>
            <a:r>
              <a:rPr lang="en-US" sz="1200" dirty="0">
                <a:latin typeface="Palatino"/>
                <a:cs typeface="Palatino"/>
              </a:rPr>
              <a:t>, xF3</a:t>
            </a:r>
            <a:r>
              <a:rPr lang="en-US" sz="1200" baseline="30000" dirty="0">
                <a:latin typeface="Lucida Grande"/>
                <a:ea typeface="Lucida Grande"/>
                <a:cs typeface="Lucida Grande"/>
              </a:rPr>
              <a:t>γ</a:t>
            </a:r>
            <a:r>
              <a:rPr lang="en-US" sz="1200" baseline="30000" dirty="0">
                <a:latin typeface="Palatino"/>
                <a:cs typeface="Palatino"/>
              </a:rPr>
              <a:t>Z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aseline="0" dirty="0">
                <a:latin typeface="Palatino"/>
                <a:cs typeface="Palatino"/>
              </a:rPr>
              <a:t>with different beam charge and </a:t>
            </a:r>
            <a:r>
              <a:rPr lang="en-US" sz="1200" baseline="0" dirty="0" err="1">
                <a:latin typeface="Palatino"/>
                <a:cs typeface="Palatino"/>
              </a:rPr>
              <a:t>polarisation</a:t>
            </a:r>
            <a:r>
              <a:rPr lang="en-US" sz="1200" baseline="0" dirty="0">
                <a:latin typeface="Palatino"/>
                <a:cs typeface="Palatino"/>
              </a:rPr>
              <a:t>, can access all quark types</a:t>
            </a:r>
            <a:endParaRPr lang="en-US" sz="1100" baseline="30000" dirty="0">
              <a:latin typeface="Palatino"/>
              <a:cs typeface="Palatin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339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69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small x: </a:t>
            </a:r>
            <a:r>
              <a:rPr lang="en-US" dirty="0">
                <a:latin typeface="Arial"/>
                <a:cs typeface="Arial"/>
              </a:rPr>
              <a:t>no current data constrain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x ≤ 5</a:t>
            </a:r>
            <a:r>
              <a:rPr lang="en-US" sz="1050" dirty="0">
                <a:latin typeface="Arial" charset="0"/>
                <a:ea typeface="Arial" charset="0"/>
                <a:cs typeface="Arial" charset="0"/>
              </a:rPr>
              <a:t>⨉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-5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… and DGLAP will break down at small x</a:t>
            </a:r>
            <a:r>
              <a:rPr lang="en-US" sz="1200" baseline="0" dirty="0">
                <a:latin typeface="Arial"/>
                <a:cs typeface="Arial"/>
              </a:rPr>
              <a:t> 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(evidence for onset of BFKL dynamics recently demonstrated in HERA inclusive data, </a:t>
            </a:r>
            <a:r>
              <a:rPr lang="en-US" sz="1000" dirty="0">
                <a:latin typeface="American Typewriter" charset="0"/>
                <a:ea typeface="American Typewriter" charset="0"/>
                <a:cs typeface="American Typewriter" charset="0"/>
              </a:rPr>
              <a:t>R. Ball et al. arXiv:1710.05935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FCC: small x becomes relevant even for W, Z, H, t</a:t>
            </a:r>
          </a:p>
          <a:p>
            <a:pPr marL="285750" indent="-285750">
              <a:lnSpc>
                <a:spcPct val="60000"/>
              </a:lnSpc>
              <a:buFont typeface="Arial"/>
              <a:buChar char="•"/>
            </a:pPr>
            <a:endParaRPr lang="en-US" sz="1200" dirty="0">
              <a:solidFill>
                <a:srgbClr val="172FCD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large x: </a:t>
            </a:r>
            <a:r>
              <a:rPr lang="en-US" dirty="0">
                <a:latin typeface="Arial"/>
                <a:cs typeface="Arial"/>
              </a:rPr>
              <a:t>crucial for new physics searches in extended kinematic regime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06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knowledge is very limited: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High x: </a:t>
            </a:r>
            <a:r>
              <a:rPr lang="en-US" dirty="0" err="1"/>
              <a:t>lumi</a:t>
            </a:r>
            <a:r>
              <a:rPr lang="en-US" dirty="0"/>
              <a:t>, challenging systematics which go as 1/1-x, nuclear correction uncertainties;</a:t>
            </a:r>
            <a:r>
              <a:rPr lang="en-US" baseline="0" dirty="0"/>
              <a:t> free from higher twist since high x accessed at high Q2 (higher twist is low Q2)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Low x: valence quark smaller</a:t>
            </a:r>
            <a:r>
              <a:rPr lang="en-US" baseline="0" dirty="0"/>
              <a:t> than sea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Valence at high x from NC and CC which tend to 4uv+dv and </a:t>
            </a:r>
            <a:r>
              <a:rPr lang="en-US" baseline="0" dirty="0" err="1"/>
              <a:t>uv</a:t>
            </a:r>
            <a:r>
              <a:rPr lang="en-US" baseline="0" dirty="0"/>
              <a:t> (dv) for e- (e+)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Valence at low x requires e+-p NC differences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- with deuteron running as well, </a:t>
            </a:r>
            <a:r>
              <a:rPr lang="en-US" baseline="0" dirty="0" err="1"/>
              <a:t>symmetrise</a:t>
            </a:r>
            <a:r>
              <a:rPr lang="en-US" baseline="0" dirty="0"/>
              <a:t> knowledge of u and 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00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dirty="0">
                <a:latin typeface="Palatino"/>
                <a:cs typeface="Palatino"/>
              </a:rPr>
              <a:t>gluon and sea evolution intimately related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dirty="0">
                <a:latin typeface="Palatino"/>
                <a:cs typeface="Palatino"/>
              </a:rPr>
              <a:t>important to disentangle sea from valence at large x – can be done with precise </a:t>
            </a:r>
            <a:r>
              <a:rPr lang="en-US" sz="1200" dirty="0" err="1">
                <a:latin typeface="Palatino"/>
                <a:cs typeface="Palatino"/>
              </a:rPr>
              <a:t>LHeC</a:t>
            </a:r>
            <a:r>
              <a:rPr lang="en-US" sz="1200" dirty="0">
                <a:latin typeface="Palatino"/>
                <a:cs typeface="Palatino"/>
              </a:rPr>
              <a:t> measurements of CC cross sections and NC F2</a:t>
            </a:r>
            <a:r>
              <a:rPr lang="en-US" sz="1200" baseline="30000" dirty="0">
                <a:latin typeface="Lucida Grande"/>
                <a:ea typeface="Lucida Grande"/>
                <a:cs typeface="Lucida Grande"/>
              </a:rPr>
              <a:t>γ</a:t>
            </a:r>
            <a:r>
              <a:rPr lang="en-US" sz="1200" baseline="30000" dirty="0">
                <a:latin typeface="Palatino"/>
                <a:cs typeface="Palatino"/>
              </a:rPr>
              <a:t>Z</a:t>
            </a:r>
            <a:r>
              <a:rPr lang="en-US" sz="1200" dirty="0">
                <a:latin typeface="Palatino"/>
                <a:cs typeface="Palatino"/>
              </a:rPr>
              <a:t>, xF3</a:t>
            </a:r>
            <a:r>
              <a:rPr lang="en-US" sz="1200" baseline="30000" dirty="0">
                <a:latin typeface="Lucida Grande"/>
                <a:ea typeface="Lucida Grande"/>
                <a:cs typeface="Lucida Grande"/>
              </a:rPr>
              <a:t>γ</a:t>
            </a:r>
            <a:r>
              <a:rPr lang="en-US" sz="1200" baseline="30000" dirty="0">
                <a:latin typeface="Palatino"/>
                <a:cs typeface="Palatino"/>
              </a:rPr>
              <a:t>Z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aseline="0" dirty="0">
                <a:latin typeface="Palatino"/>
                <a:cs typeface="Palatino"/>
              </a:rPr>
              <a:t>with different beam charge and </a:t>
            </a:r>
            <a:r>
              <a:rPr lang="en-US" sz="1200" baseline="0" dirty="0" err="1">
                <a:latin typeface="Palatino"/>
                <a:cs typeface="Palatino"/>
              </a:rPr>
              <a:t>polarisation</a:t>
            </a:r>
            <a:r>
              <a:rPr lang="en-US" sz="1200" baseline="0" dirty="0">
                <a:latin typeface="Palatino"/>
                <a:cs typeface="Palatino"/>
              </a:rPr>
              <a:t>, can access all quark types</a:t>
            </a:r>
            <a:endParaRPr lang="en-US" sz="1100" baseline="30000" dirty="0">
              <a:latin typeface="Palatino"/>
              <a:cs typeface="Palatin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2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Reasons for improvement over HERA:</a:t>
            </a:r>
            <a:r>
              <a:rPr lang="en-US" baseline="0" dirty="0"/>
              <a:t> large luminosity, large </a:t>
            </a:r>
            <a:r>
              <a:rPr lang="en-US" baseline="0"/>
              <a:t>cross section, modern Si, excellent charm tagging, 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58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26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20000"/>
              </a:lnSpc>
            </a:pPr>
            <a:r>
              <a:rPr lang="en-US" sz="11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FL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would provide further constraints and discrimination </a:t>
            </a:r>
          </a:p>
          <a:p>
            <a:pPr algn="l">
              <a:lnSpc>
                <a:spcPct val="12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between theoretical frameworks at low x</a:t>
            </a:r>
            <a:r>
              <a:rPr lang="en-US" baseline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not yet included in simulation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algn="r">
              <a:lnSpc>
                <a:spcPct val="50000"/>
              </a:lnSpc>
            </a:pPr>
            <a:endParaRPr lang="en-US" baseline="30000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2777-A8CA-1049-8242-5C0DC166A9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31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7947-2EBF-D34D-B28D-01C13CEB3115}" type="datetime1">
              <a:rPr lang="en-GB" smtClean="0"/>
              <a:t>27/06/2018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0D46-5143-2240-826D-BEEE17184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5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E932-75A1-6842-8B1B-03D1602B8D44}" type="datetime1">
              <a:rPr lang="en-GB" smtClean="0"/>
              <a:t>27/06/2018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0D46-5143-2240-826D-BEEE17184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34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7F7C3-E9A5-A245-81CA-BADD77E38D0E}" type="datetime1">
              <a:rPr lang="en-GB" smtClean="0"/>
              <a:t>27/06/2018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0D46-5143-2240-826D-BEEE17184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88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0BE3C-4F40-6B41-A3AE-F272B65C9063}" type="datetime1">
              <a:rPr lang="en-GB" smtClean="0"/>
              <a:t>27/06/2018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9100" y="6356350"/>
            <a:ext cx="2133600" cy="36512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7F80D46-5143-2240-826D-BEEE17184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37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F6DC-5237-FF4B-9F3A-7477D680B16E}" type="datetime1">
              <a:rPr lang="en-GB" smtClean="0"/>
              <a:t>27/06/2018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0D46-5143-2240-826D-BEEE17184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72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809A-9539-9446-B5CD-295E41D7DF5D}" type="datetime1">
              <a:rPr lang="en-GB" smtClean="0"/>
              <a:t>27/06/2018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0D46-5143-2240-826D-BEEE17184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0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77BD-678E-5140-ACD6-AADCCB442536}" type="datetime1">
              <a:rPr lang="en-GB" smtClean="0"/>
              <a:t>27/06/2018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0D46-5143-2240-826D-BEEE17184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2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21D9-946B-0D4D-86E9-AC59528BDAE2}" type="datetime1">
              <a:rPr lang="en-GB" smtClean="0"/>
              <a:t>27/06/2018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0D46-5143-2240-826D-BEEE17184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2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6D655-5580-5F42-9B47-5D3BAA114D33}" type="datetime1">
              <a:rPr lang="en-GB" smtClean="0"/>
              <a:t>27/06/2018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0D46-5143-2240-826D-BEEE17184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7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BB7F0-0C41-0F45-ACC1-E5D56DB5671D}" type="datetime1">
              <a:rPr lang="en-GB" smtClean="0"/>
              <a:t>27/06/2018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0D46-5143-2240-826D-BEEE17184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7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91EC-8970-F24A-9B25-057993C836F2}" type="datetime1">
              <a:rPr lang="en-GB" smtClean="0"/>
              <a:t>27/06/2018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0D46-5143-2240-826D-BEEE17184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5B2CA-72B0-0B49-A9B6-E4F69D89DBE1}" type="datetime1">
              <a:rPr lang="en-GB" smtClean="0"/>
              <a:t>27/06/2018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80D46-5143-2240-826D-BEEE17184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9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13" Type="http://schemas.openxmlformats.org/officeDocument/2006/relationships/image" Target="../media/image57.emf"/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12" Type="http://schemas.openxmlformats.org/officeDocument/2006/relationships/image" Target="../media/image5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11" Type="http://schemas.openxmlformats.org/officeDocument/2006/relationships/image" Target="../media/image55.emf"/><Relationship Id="rId5" Type="http://schemas.openxmlformats.org/officeDocument/2006/relationships/image" Target="../media/image49.emf"/><Relationship Id="rId10" Type="http://schemas.openxmlformats.org/officeDocument/2006/relationships/image" Target="../media/image54.emf"/><Relationship Id="rId4" Type="http://schemas.openxmlformats.org/officeDocument/2006/relationships/image" Target="../media/image48.emf"/><Relationship Id="rId9" Type="http://schemas.openxmlformats.org/officeDocument/2006/relationships/image" Target="../media/image5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59.emf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tiff"/><Relationship Id="rId4" Type="http://schemas.openxmlformats.org/officeDocument/2006/relationships/image" Target="../media/image70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76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78.emf"/><Relationship Id="rId4" Type="http://schemas.openxmlformats.org/officeDocument/2006/relationships/image" Target="../media/image2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emf"/><Relationship Id="rId4" Type="http://schemas.openxmlformats.org/officeDocument/2006/relationships/image" Target="../media/image3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8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997839-70D6-CA46-B876-A6FCB87D84E6}"/>
              </a:ext>
            </a:extLst>
          </p:cNvPr>
          <p:cNvSpPr/>
          <p:nvPr/>
        </p:nvSpPr>
        <p:spPr>
          <a:xfrm>
            <a:off x="0" y="-19055"/>
            <a:ext cx="9144000" cy="1533530"/>
          </a:xfrm>
          <a:prstGeom prst="rect">
            <a:avLst/>
          </a:prstGeom>
          <a:solidFill>
            <a:srgbClr val="0C16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4375" y="1921822"/>
            <a:ext cx="8188325" cy="19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800" dirty="0">
                <a:solidFill>
                  <a:srgbClr val="FF0000"/>
                </a:solidFill>
                <a:latin typeface="Arial"/>
                <a:cs typeface="Arial"/>
              </a:rPr>
              <a:t>PDFs, QCD and small x physics in energy frontier DIS with the </a:t>
            </a:r>
            <a:r>
              <a:rPr lang="en-US" sz="3800" dirty="0" err="1">
                <a:solidFill>
                  <a:srgbClr val="FF0000"/>
                </a:solidFill>
                <a:latin typeface="Arial"/>
                <a:cs typeface="Arial"/>
              </a:rPr>
              <a:t>LHeC</a:t>
            </a:r>
            <a:r>
              <a:rPr lang="en-US" sz="3800" dirty="0">
                <a:solidFill>
                  <a:srgbClr val="FF0000"/>
                </a:solidFill>
                <a:latin typeface="Arial"/>
                <a:cs typeface="Arial"/>
              </a:rPr>
              <a:t> and FCC-eh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1970" y="4048102"/>
            <a:ext cx="4767936" cy="1050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000" dirty="0">
                <a:latin typeface="Arial"/>
                <a:cs typeface="Arial"/>
              </a:rPr>
              <a:t>Claire </a:t>
            </a:r>
            <a:r>
              <a:rPr lang="en-US" sz="3000" dirty="0" err="1">
                <a:latin typeface="Arial"/>
                <a:cs typeface="Arial"/>
              </a:rPr>
              <a:t>Gwenlan</a:t>
            </a:r>
            <a:r>
              <a:rPr lang="en-US" sz="3000" dirty="0">
                <a:latin typeface="Arial"/>
                <a:cs typeface="Arial"/>
              </a:rPr>
              <a:t>, Oxford</a:t>
            </a:r>
          </a:p>
          <a:p>
            <a:pPr>
              <a:lnSpc>
                <a:spcPct val="30000"/>
              </a:lnSpc>
            </a:pPr>
            <a:endParaRPr lang="en-US" sz="3000" dirty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Arial"/>
                <a:cs typeface="Arial"/>
              </a:rPr>
              <a:t>for the </a:t>
            </a:r>
            <a:r>
              <a:rPr lang="en-US" sz="2000" dirty="0" err="1">
                <a:latin typeface="Arial"/>
                <a:cs typeface="Arial"/>
              </a:rPr>
              <a:t>LHeC</a:t>
            </a:r>
            <a:r>
              <a:rPr lang="en-US" sz="1500" dirty="0">
                <a:latin typeface="Arial"/>
                <a:cs typeface="Arial"/>
              </a:rPr>
              <a:t> and </a:t>
            </a:r>
            <a:r>
              <a:rPr lang="en-US" sz="2000" dirty="0">
                <a:latin typeface="Arial"/>
                <a:cs typeface="Arial"/>
              </a:rPr>
              <a:t>FCC-eh study groups</a:t>
            </a:r>
          </a:p>
        </p:txBody>
      </p:sp>
      <p:sp>
        <p:nvSpPr>
          <p:cNvPr id="5" name="AutoShape 4" descr="EUS"/>
          <p:cNvSpPr>
            <a:spLocks noChangeAspect="1" noChangeArrowheads="1"/>
          </p:cNvSpPr>
          <p:nvPr/>
        </p:nvSpPr>
        <p:spPr bwMode="auto">
          <a:xfrm>
            <a:off x="0" y="0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EUS"/>
          <p:cNvSpPr>
            <a:spLocks noChangeAspect="1" noChangeArrowheads="1"/>
          </p:cNvSpPr>
          <p:nvPr/>
        </p:nvSpPr>
        <p:spPr bwMode="auto">
          <a:xfrm>
            <a:off x="152400" y="152400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http://www2.physics.ox.ac.uk/sites/all/themes/physicsmpw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5409211"/>
            <a:ext cx="1838325" cy="59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ichep2018.org/images/header_bg.png">
            <a:extLst>
              <a:ext uri="{FF2B5EF4-FFF2-40B4-BE49-F238E27FC236}">
                <a16:creationId xmlns:a16="http://schemas.microsoft.com/office/drawing/2014/main" id="{E253AA80-92AA-684A-A235-24996B070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45"/>
            <a:ext cx="9144000" cy="12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5C741A-FF6B-9C4D-9ACD-A6C195F0D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0D46-5143-2240-826D-BEEE171844D3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1" name="Picture 10" descr="dis.tiff">
            <a:extLst>
              <a:ext uri="{FF2B5EF4-FFF2-40B4-BE49-F238E27FC236}">
                <a16:creationId xmlns:a16="http://schemas.microsoft.com/office/drawing/2014/main" id="{55689D74-6AA7-954B-8161-F25CF56A1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240" y="3659352"/>
            <a:ext cx="2402483" cy="25148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860209-0060-6749-B995-8AABCF9A2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4238" y="5169155"/>
            <a:ext cx="1437124" cy="1087576"/>
          </a:xfrm>
          <a:prstGeom prst="rect">
            <a:avLst/>
          </a:prstGeom>
        </p:spPr>
      </p:pic>
      <p:pic>
        <p:nvPicPr>
          <p:cNvPr id="14" name="Picture 13" descr="logo_2.png">
            <a:extLst>
              <a:ext uri="{FF2B5EF4-FFF2-40B4-BE49-F238E27FC236}">
                <a16:creationId xmlns:a16="http://schemas.microsoft.com/office/drawing/2014/main" id="{38692AFD-2878-A04A-9444-F2BE4156B1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5186330"/>
            <a:ext cx="1351917" cy="10165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7A9F5C-934C-9D40-98A3-796867474D90}"/>
              </a:ext>
            </a:extLst>
          </p:cNvPr>
          <p:cNvSpPr txBox="1"/>
          <p:nvPr/>
        </p:nvSpPr>
        <p:spPr>
          <a:xfrm>
            <a:off x="646570" y="6288643"/>
            <a:ext cx="63087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special thanks to Max Klein and Gavin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Pownall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72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29586" y="5453874"/>
            <a:ext cx="803304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enormously extended range and much improved precision c.f. HERA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         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00" y="1252801"/>
            <a:ext cx="4260454" cy="4098536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232" y="1223773"/>
            <a:ext cx="4216511" cy="417577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44776" y="5894685"/>
            <a:ext cx="8535275" cy="572464"/>
            <a:chOff x="419812" y="5681293"/>
            <a:chExt cx="8535275" cy="572464"/>
          </a:xfrm>
        </p:grpSpPr>
        <p:sp>
          <p:nvSpPr>
            <p:cNvPr id="4" name="TextBox 3"/>
            <p:cNvSpPr txBox="1"/>
            <p:nvPr/>
          </p:nvSpPr>
          <p:spPr>
            <a:xfrm>
              <a:off x="419812" y="5681293"/>
              <a:ext cx="8535275" cy="57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Arial"/>
                <a:buChar char="•"/>
              </a:pPr>
              <a:r>
                <a:rPr lang="en-US" sz="1300" b="1" dirty="0" err="1">
                  <a:solidFill>
                    <a:srgbClr val="172AB4"/>
                  </a:solidFill>
                  <a:latin typeface="Arial" charset="0"/>
                  <a:ea typeface="Arial" charset="0"/>
                  <a:cs typeface="Arial" charset="0"/>
                </a:rPr>
                <a:t>δMc</a:t>
              </a:r>
              <a:r>
                <a:rPr lang="en-US" sz="1300" b="1" dirty="0">
                  <a:solidFill>
                    <a:srgbClr val="172AB4"/>
                  </a:solidFill>
                  <a:latin typeface="Arial" charset="0"/>
                  <a:ea typeface="Arial" charset="0"/>
                  <a:cs typeface="Arial" charset="0"/>
                </a:rPr>
                <a:t> = 60 (HERA)  to 3 MeV</a:t>
              </a:r>
              <a:r>
                <a:rPr lang="en-US" sz="1300" dirty="0">
                  <a:latin typeface="Arial" charset="0"/>
                  <a:ea typeface="Arial" charset="0"/>
                  <a:cs typeface="Arial" charset="0"/>
                </a:rPr>
                <a:t>: impacts on αs, regulates ratio of charm to light, crucial for precision t, H</a:t>
              </a:r>
            </a:p>
            <a:p>
              <a:pPr marL="285750" indent="-285750">
                <a:lnSpc>
                  <a:spcPct val="120000"/>
                </a:lnSpc>
                <a:buFont typeface="Arial"/>
                <a:buChar char="•"/>
              </a:pPr>
              <a:r>
                <a:rPr lang="en-US" sz="1300" dirty="0">
                  <a:latin typeface="Arial" charset="0"/>
                  <a:ea typeface="Arial" charset="0"/>
                  <a:cs typeface="Arial" charset="0"/>
                </a:rPr>
                <a:t>MSSM: Higgs produced dominantly via bb </a:t>
              </a:r>
              <a:r>
                <a:rPr lang="en-US" sz="1300" dirty="0">
                  <a:latin typeface="Arial" charset="0"/>
                  <a:ea typeface="Arial" charset="0"/>
                  <a:cs typeface="Arial" charset="0"/>
                  <a:sym typeface="Wingdings"/>
                </a:rPr>
                <a:t>→</a:t>
              </a:r>
              <a:r>
                <a:rPr lang="en-US" sz="1300" dirty="0">
                  <a:latin typeface="Arial" charset="0"/>
                  <a:ea typeface="Arial" charset="0"/>
                  <a:cs typeface="Arial" charset="0"/>
                </a:rPr>
                <a:t> A  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764214" y="5980535"/>
              <a:ext cx="9445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hf_diagram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036" y="4010087"/>
            <a:ext cx="814761" cy="7631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256656"/>
            <a:ext cx="9144000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400" dirty="0">
                <a:solidFill>
                  <a:srgbClr val="FF0000"/>
                </a:solidFill>
                <a:latin typeface="Arial"/>
                <a:cs typeface="Arial"/>
              </a:rPr>
              <a:t>c, b quarks</a:t>
            </a:r>
          </a:p>
        </p:txBody>
      </p:sp>
    </p:spTree>
    <p:extLst>
      <p:ext uri="{BB962C8B-B14F-4D97-AF65-F5344CB8AC3E}">
        <p14:creationId xmlns:p14="http://schemas.microsoft.com/office/powerpoint/2010/main" val="622206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90C69AE-37E7-FB4F-BEF6-C1611D991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" r="8357"/>
          <a:stretch/>
        </p:blipFill>
        <p:spPr>
          <a:xfrm>
            <a:off x="636594" y="1442267"/>
            <a:ext cx="3228261" cy="2500516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5DC5B8-BD02-BC49-AD05-A99E15937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51643" y="836361"/>
            <a:ext cx="2542817" cy="3754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425" y="3901139"/>
            <a:ext cx="3099500" cy="208068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256656"/>
            <a:ext cx="9144000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400" dirty="0">
                <a:solidFill>
                  <a:srgbClr val="FF0000"/>
                </a:solidFill>
                <a:latin typeface="Arial"/>
                <a:cs typeface="Arial"/>
              </a:rPr>
              <a:t>strange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1918" y="939286"/>
            <a:ext cx="782076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strange pdf poorly known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; </a:t>
            </a:r>
            <a:r>
              <a:rPr lang="en-US" sz="15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suppressed cf. other light quarks? strange valence?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4451" y="6416306"/>
            <a:ext cx="83385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aseline="30000" dirty="0">
                <a:latin typeface="Arial" charset="0"/>
                <a:ea typeface="Arial" charset="0"/>
                <a:cs typeface="Arial" charset="0"/>
              </a:rPr>
              <a:t>†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ATLAS arXiv:1203.4051, confirmed with high stats in 1612.03016; and by global fitters EG. NNPDF 1706.00428, MMHT 1708.00047</a:t>
            </a:r>
            <a:endParaRPr lang="en-US" sz="1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DFAC082-0FF2-0945-BC27-7DAE10C0B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031" y="1527192"/>
            <a:ext cx="4262572" cy="37031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A1411BC-A528-0D4A-B2E1-2A7FEC19147E}"/>
              </a:ext>
            </a:extLst>
          </p:cNvPr>
          <p:cNvSpPr txBox="1"/>
          <p:nvPr/>
        </p:nvSpPr>
        <p:spPr>
          <a:xfrm>
            <a:off x="4581359" y="5329177"/>
            <a:ext cx="4321341" cy="625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err="1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en-US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direct sensitivity to strange via W</a:t>
            </a:r>
            <a:r>
              <a:rPr lang="en-US" sz="1400" dirty="0">
                <a:latin typeface="Abadi MT Condensed Light" charset="0"/>
                <a:ea typeface="Abadi MT Condensed Light" charset="0"/>
                <a:cs typeface="Abadi MT Condensed Light" charset="0"/>
              </a:rPr>
              <a:t>+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s → c</a:t>
            </a:r>
          </a:p>
          <a:p>
            <a:pPr>
              <a:lnSpc>
                <a:spcPct val="120000"/>
              </a:lnSpc>
            </a:pP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(x,Q</a:t>
            </a:r>
            <a:r>
              <a:rPr lang="en-US" sz="1200" b="1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) mapping of (anti) strange quark for first time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B8EEAA-AFCD-194F-B9B1-2C0E57AE33DF}"/>
              </a:ext>
            </a:extLst>
          </p:cNvPr>
          <p:cNvSpPr txBox="1"/>
          <p:nvPr/>
        </p:nvSpPr>
        <p:spPr>
          <a:xfrm>
            <a:off x="4600576" y="5979863"/>
            <a:ext cx="4321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also top pdf via CC DIS becomes possible!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63031B-200E-B74C-AC90-EDD131F94D00}"/>
              </a:ext>
            </a:extLst>
          </p:cNvPr>
          <p:cNvSpPr/>
          <p:nvPr/>
        </p:nvSpPr>
        <p:spPr>
          <a:xfrm>
            <a:off x="253976" y="6078820"/>
            <a:ext cx="397289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172FCD"/>
                </a:solidFill>
                <a:latin typeface="Arial" charset="0"/>
                <a:ea typeface="Arial" charset="0"/>
                <a:cs typeface="Arial" charset="0"/>
              </a:rPr>
              <a:t>ATLAS</a:t>
            </a:r>
            <a:r>
              <a:rPr lang="en-US" sz="1300" baseline="30000" dirty="0">
                <a:solidFill>
                  <a:srgbClr val="172FCD"/>
                </a:solidFill>
                <a:latin typeface="Arial" charset="0"/>
                <a:ea typeface="Arial" charset="0"/>
                <a:cs typeface="Arial" charset="0"/>
              </a:rPr>
              <a:t>†</a:t>
            </a:r>
            <a:r>
              <a:rPr lang="en-US" sz="1300" dirty="0">
                <a:solidFill>
                  <a:srgbClr val="172FCD"/>
                </a:solidFill>
                <a:latin typeface="Arial" charset="0"/>
                <a:ea typeface="Arial" charset="0"/>
                <a:cs typeface="Arial" charset="0"/>
              </a:rPr>
              <a:t> see large strange fraction at mean x~0.01</a:t>
            </a:r>
            <a:endParaRPr lang="en-US" sz="1300" dirty="0">
              <a:solidFill>
                <a:srgbClr val="172F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59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90F546B-E412-F04D-97B6-AAF7E0FF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32" y="1187103"/>
            <a:ext cx="4052703" cy="4989041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CDBE33-6FBB-6449-B600-197DAB7F4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24" y="1182433"/>
            <a:ext cx="4042756" cy="49767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268061"/>
            <a:ext cx="914399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gluon at </a:t>
            </a:r>
            <a:r>
              <a:rPr lang="en-US" sz="3500">
                <a:solidFill>
                  <a:srgbClr val="FF0000"/>
                </a:solidFill>
                <a:latin typeface="Arial"/>
                <a:cs typeface="Arial"/>
              </a:rPr>
              <a:t>small x</a:t>
            </a:r>
            <a:endParaRPr lang="en-US" sz="3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155794" y="2262869"/>
            <a:ext cx="0" cy="20046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248500" y="2358382"/>
            <a:ext cx="0" cy="20046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277223" y="3779442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69100" y="6356350"/>
            <a:ext cx="2133600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399691" y="1634133"/>
            <a:ext cx="4078462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no current data much below x=5⨉10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-5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41060" y="2270239"/>
            <a:ext cx="4236140" cy="2716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700" b="1" dirty="0" err="1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 provides single, precise and unambiguous dataset down to x=10</a:t>
            </a:r>
            <a:r>
              <a:rPr lang="en-US" sz="1700" baseline="30000" dirty="0">
                <a:latin typeface="Arial" charset="0"/>
                <a:ea typeface="Arial" charset="0"/>
                <a:cs typeface="Arial" charset="0"/>
              </a:rPr>
              <a:t>-6</a:t>
            </a: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r">
              <a:lnSpc>
                <a:spcPct val="50000"/>
              </a:lnSpc>
            </a:pPr>
            <a:endParaRPr lang="en-US" sz="1700" dirty="0">
              <a:latin typeface="Arial" charset="0"/>
              <a:ea typeface="Arial" charset="0"/>
              <a:cs typeface="Arial" charset="0"/>
            </a:endParaRPr>
          </a:p>
          <a:p>
            <a:pPr algn="r">
              <a:lnSpc>
                <a:spcPct val="120000"/>
              </a:lnSpc>
            </a:pPr>
            <a:r>
              <a:rPr lang="en-US" sz="17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FCC-eh</a:t>
            </a: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 probes to even smaller x=10</a:t>
            </a:r>
            <a:r>
              <a:rPr lang="en-US" sz="1700" baseline="30000" dirty="0">
                <a:latin typeface="Arial" charset="0"/>
                <a:ea typeface="Arial" charset="0"/>
                <a:cs typeface="Arial" charset="0"/>
              </a:rPr>
              <a:t>-7</a:t>
            </a:r>
            <a:endParaRPr lang="en-US" sz="1700" dirty="0">
              <a:latin typeface="Arial" charset="0"/>
              <a:ea typeface="Arial" charset="0"/>
              <a:cs typeface="Arial" charset="0"/>
            </a:endParaRPr>
          </a:p>
          <a:p>
            <a:pPr algn="r">
              <a:lnSpc>
                <a:spcPct val="80000"/>
              </a:lnSpc>
            </a:pPr>
            <a:endParaRPr lang="en-US" sz="1500" dirty="0">
              <a:latin typeface="Arial" charset="0"/>
              <a:ea typeface="Arial" charset="0"/>
              <a:cs typeface="Arial" charset="0"/>
            </a:endParaRPr>
          </a:p>
          <a:p>
            <a:pPr algn="r">
              <a:lnSpc>
                <a:spcPct val="12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explore low x QCD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 algn="r">
              <a:lnSpc>
                <a:spcPct val="120000"/>
              </a:lnSpc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DGLAP vs BFKL; non-linear evolution; </a:t>
            </a:r>
          </a:p>
          <a:p>
            <a:pPr algn="r">
              <a:lnSpc>
                <a:spcPct val="120000"/>
              </a:lnSpc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gluon saturation; implications </a:t>
            </a:r>
          </a:p>
          <a:p>
            <a:pPr algn="r">
              <a:lnSpc>
                <a:spcPct val="120000"/>
              </a:lnSpc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for ultra high energy neutrino cross sections</a:t>
            </a:r>
          </a:p>
          <a:p>
            <a:pPr algn="r">
              <a:lnSpc>
                <a:spcPct val="120000"/>
              </a:lnSpc>
            </a:pP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14233" y="5746819"/>
            <a:ext cx="78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endParaRPr lang="en-US" dirty="0">
              <a:solidFill>
                <a:srgbClr val="172AB4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047046" y="6540500"/>
            <a:ext cx="3100774" cy="7698"/>
          </a:xfrm>
          <a:prstGeom prst="line">
            <a:avLst/>
          </a:prstGeom>
          <a:ln>
            <a:solidFill>
              <a:srgbClr val="C00000"/>
            </a:solidFill>
            <a:headEnd type="oval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609768" y="6344751"/>
            <a:ext cx="2535512" cy="20849"/>
          </a:xfrm>
          <a:prstGeom prst="line">
            <a:avLst/>
          </a:prstGeom>
          <a:ln>
            <a:solidFill>
              <a:srgbClr val="172FCD"/>
            </a:solidFill>
            <a:headEnd type="oval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75812" y="5749046"/>
            <a:ext cx="11011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FCC-eh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4202" y="1691640"/>
            <a:ext cx="1188282" cy="37185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V="1">
            <a:off x="1714846" y="4260112"/>
            <a:ext cx="1" cy="424955"/>
          </a:xfrm>
          <a:prstGeom prst="straightConnector1">
            <a:avLst/>
          </a:prstGeom>
          <a:ln>
            <a:solidFill>
              <a:srgbClr val="231E8E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40350" y="4727266"/>
            <a:ext cx="1564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FCC-eh</a:t>
            </a:r>
            <a:endParaRPr lang="en-US" sz="1600" dirty="0">
              <a:solidFill>
                <a:srgbClr val="172AB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A6C08E-6B9F-FA43-9F03-E11A23B32ECE}"/>
              </a:ext>
            </a:extLst>
          </p:cNvPr>
          <p:cNvSpPr txBox="1"/>
          <p:nvPr/>
        </p:nvSpPr>
        <p:spPr>
          <a:xfrm>
            <a:off x="2445033" y="5746652"/>
            <a:ext cx="87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HERA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147C28-4B6E-AA4F-A88E-6A36D72BFF03}"/>
              </a:ext>
            </a:extLst>
          </p:cNvPr>
          <p:cNvCxnSpPr>
            <a:cxnSpLocks/>
          </p:cNvCxnSpPr>
          <p:nvPr/>
        </p:nvCxnSpPr>
        <p:spPr>
          <a:xfrm>
            <a:off x="2296288" y="6185918"/>
            <a:ext cx="1851532" cy="9252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D9165AC9-8A54-7140-8F29-EB1DB147ECA3}"/>
              </a:ext>
            </a:extLst>
          </p:cNvPr>
          <p:cNvSpPr/>
          <p:nvPr/>
        </p:nvSpPr>
        <p:spPr>
          <a:xfrm>
            <a:off x="1283382" y="5043090"/>
            <a:ext cx="1401364" cy="209953"/>
          </a:xfrm>
          <a:prstGeom prst="rect">
            <a:avLst/>
          </a:prstGeom>
          <a:solidFill>
            <a:srgbClr val="F4FF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5EFD9F-32D6-FB47-A3BA-2E22A6649CCA}"/>
              </a:ext>
            </a:extLst>
          </p:cNvPr>
          <p:cNvSpPr txBox="1"/>
          <p:nvPr/>
        </p:nvSpPr>
        <p:spPr>
          <a:xfrm>
            <a:off x="1263535" y="4984157"/>
            <a:ext cx="17639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sz="1300" b="1" dirty="0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 (1/10</a:t>
            </a:r>
            <a:r>
              <a:rPr lang="en-US" sz="1300" b="1" baseline="30000" dirty="0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00" b="1" dirty="0" err="1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lumi</a:t>
            </a:r>
            <a:r>
              <a:rPr lang="en-US" sz="1300" b="1" dirty="0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.) </a:t>
            </a:r>
          </a:p>
        </p:txBody>
      </p:sp>
    </p:spTree>
    <p:extLst>
      <p:ext uri="{BB962C8B-B14F-4D97-AF65-F5344CB8AC3E}">
        <p14:creationId xmlns:p14="http://schemas.microsoft.com/office/powerpoint/2010/main" val="1329511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936" y="3339822"/>
            <a:ext cx="3150324" cy="21401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268061"/>
            <a:ext cx="914399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gluon at small x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360798" y="1296806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69100" y="6356350"/>
            <a:ext cx="2133600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49561" y="5581403"/>
            <a:ext cx="77056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recent evidence for onset of BFKL dynamics in HERA inclusive data</a:t>
            </a:r>
          </a:p>
        </p:txBody>
      </p:sp>
      <p:sp>
        <p:nvSpPr>
          <p:cNvPr id="3" name="Rectangle 2"/>
          <p:cNvSpPr/>
          <p:nvPr/>
        </p:nvSpPr>
        <p:spPr>
          <a:xfrm>
            <a:off x="892133" y="1018014"/>
            <a:ext cx="3933963" cy="34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R. Ball et al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arXiv:1710.05935 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7214070" y="3557396"/>
            <a:ext cx="942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sz="1600">
                <a:latin typeface="Arial" charset="0"/>
                <a:ea typeface="Arial" charset="0"/>
                <a:cs typeface="Arial" charset="0"/>
              </a:rPr>
              <a:t>g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lumi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9560" y="5941108"/>
            <a:ext cx="725912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impact for LHC and most certainly at ultra low x values probed at FCC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97127" y="1485207"/>
            <a:ext cx="4394832" cy="3967046"/>
            <a:chOff x="397127" y="1209435"/>
            <a:chExt cx="4394832" cy="396704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127" y="1209435"/>
              <a:ext cx="4394832" cy="396704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135346" y="2743204"/>
              <a:ext cx="126149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effect </a:t>
              </a:r>
              <a:r>
                <a:rPr lang="en-US" sz="1200" dirty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of small x </a:t>
              </a:r>
              <a:r>
                <a:rPr lang="en-US" sz="1200" dirty="0" err="1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resummation</a:t>
              </a:r>
              <a:endParaRPr lang="en-US" sz="12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64315" y="1540743"/>
              <a:ext cx="9788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116A10"/>
                  </a:solidFill>
                  <a:latin typeface="Arial" charset="0"/>
                  <a:ea typeface="Arial" charset="0"/>
                  <a:cs typeface="Arial" charset="0"/>
                </a:rPr>
                <a:t>NNLO only</a:t>
              </a:r>
              <a:endParaRPr lang="en-US" sz="1200" dirty="0">
                <a:solidFill>
                  <a:srgbClr val="116A1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1403617" y="2306929"/>
              <a:ext cx="225445" cy="422210"/>
            </a:xfrm>
            <a:prstGeom prst="straightConnector1">
              <a:avLst/>
            </a:prstGeom>
            <a:ln>
              <a:solidFill>
                <a:srgbClr val="7030A0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1532212" y="1675317"/>
              <a:ext cx="253727" cy="46702"/>
            </a:xfrm>
            <a:prstGeom prst="straightConnector1">
              <a:avLst/>
            </a:prstGeom>
            <a:ln>
              <a:solidFill>
                <a:srgbClr val="116A10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270" y="1212004"/>
            <a:ext cx="3084638" cy="216913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377174" y="1493381"/>
            <a:ext cx="727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charset="0"/>
                <a:ea typeface="Arial" charset="0"/>
                <a:cs typeface="Arial" charset="0"/>
              </a:rPr>
              <a:t>xg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(x)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11178" y="832789"/>
            <a:ext cx="239683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effect of small x </a:t>
            </a:r>
            <a:r>
              <a:rPr lang="en-US" sz="1200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resummation</a:t>
            </a:r>
            <a:endParaRPr lang="en-US" sz="1200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6486924" y="1120166"/>
            <a:ext cx="488076" cy="677208"/>
          </a:xfrm>
          <a:prstGeom prst="straightConnector1">
            <a:avLst/>
          </a:prstGeom>
          <a:ln>
            <a:solidFill>
              <a:srgbClr val="7030A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228270" y="6367196"/>
            <a:ext cx="31579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(see also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xFitter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study, arXiv:1802.00064)</a:t>
            </a:r>
          </a:p>
        </p:txBody>
      </p:sp>
    </p:spTree>
    <p:extLst>
      <p:ext uri="{BB962C8B-B14F-4D97-AF65-F5344CB8AC3E}">
        <p14:creationId xmlns:p14="http://schemas.microsoft.com/office/powerpoint/2010/main" val="2391570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r="49467"/>
          <a:stretch/>
        </p:blipFill>
        <p:spPr>
          <a:xfrm>
            <a:off x="1297700" y="1051380"/>
            <a:ext cx="6151352" cy="43524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268061"/>
            <a:ext cx="914399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gluon at small x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360798" y="1296806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69100" y="6356350"/>
            <a:ext cx="2133600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48276" y="5501042"/>
            <a:ext cx="805442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effect of small x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resummation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on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ggH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cross section for LHC, HE-LHC, FCC </a:t>
            </a:r>
          </a:p>
          <a:p>
            <a:pPr>
              <a:lnSpc>
                <a:spcPct val="120000"/>
              </a:lnSpc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impact on other EW observables could be of similar size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15276" y="6299981"/>
            <a:ext cx="4658343" cy="34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M. </a:t>
            </a:r>
            <a:r>
              <a:rPr lang="en-US" sz="1300" dirty="0" err="1">
                <a:latin typeface="Arial" charset="0"/>
                <a:ea typeface="Arial" charset="0"/>
                <a:cs typeface="Arial" charset="0"/>
              </a:rPr>
              <a:t>Bonvini</a:t>
            </a: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 and S. </a:t>
            </a:r>
            <a:r>
              <a:rPr lang="en-US" sz="1300" dirty="0" err="1">
                <a:latin typeface="Arial" charset="0"/>
                <a:ea typeface="Arial" charset="0"/>
                <a:cs typeface="Arial" charset="0"/>
              </a:rPr>
              <a:t>Marzani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arXiv:1802.07758</a:t>
            </a:r>
          </a:p>
        </p:txBody>
      </p:sp>
    </p:spTree>
    <p:extLst>
      <p:ext uri="{BB962C8B-B14F-4D97-AF65-F5344CB8AC3E}">
        <p14:creationId xmlns:p14="http://schemas.microsoft.com/office/powerpoint/2010/main" val="4093978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r="53505"/>
          <a:stretch/>
        </p:blipFill>
        <p:spPr>
          <a:xfrm>
            <a:off x="750016" y="1224086"/>
            <a:ext cx="3732755" cy="33862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268061"/>
            <a:ext cx="914399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gluon at small x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155794" y="2262869"/>
            <a:ext cx="0" cy="20046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248500" y="2358382"/>
            <a:ext cx="0" cy="20046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277223" y="3779442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360798" y="1296806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69100" y="6356350"/>
            <a:ext cx="2133600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962883" y="5213782"/>
            <a:ext cx="795253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700" b="1" dirty="0">
                <a:latin typeface="Arial" charset="0"/>
                <a:ea typeface="Arial" charset="0"/>
                <a:cs typeface="Arial" charset="0"/>
              </a:rPr>
              <a:t>ep simulated data very precise</a:t>
            </a: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en-US" sz="1500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significant constraining power to discriminate between theoretical scenarios of small x dynamics                  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9256"/>
          <a:stretch/>
        </p:blipFill>
        <p:spPr>
          <a:xfrm>
            <a:off x="4328677" y="1220974"/>
            <a:ext cx="4073918" cy="33862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4247" y="4524706"/>
            <a:ext cx="668005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F2 and FL predictions for simulated kinematics of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FCC-eh</a:t>
            </a:r>
          </a:p>
        </p:txBody>
      </p:sp>
      <p:sp>
        <p:nvSpPr>
          <p:cNvPr id="4" name="Rectangle 3"/>
          <p:cNvSpPr/>
          <p:nvPr/>
        </p:nvSpPr>
        <p:spPr>
          <a:xfrm>
            <a:off x="947893" y="5906540"/>
            <a:ext cx="609521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measurement of FL has a critical role </a:t>
            </a:r>
            <a:r>
              <a:rPr lang="en-US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to play</a:t>
            </a:r>
            <a:endParaRPr lang="en-US" sz="30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95543" y="730204"/>
            <a:ext cx="2105913" cy="34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>
                <a:latin typeface="Arial" charset="0"/>
                <a:ea typeface="Arial" charset="0"/>
                <a:cs typeface="Arial" charset="0"/>
              </a:rPr>
              <a:t>arXiv:1710.05935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6694" y="2017057"/>
            <a:ext cx="768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711395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0" y="3853216"/>
            <a:ext cx="3964635" cy="2685044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106" y="3855207"/>
            <a:ext cx="3964389" cy="2684877"/>
          </a:xfrm>
          <a:prstGeom prst="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9B7CE35-317D-B949-97E3-42C53C969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323579" y="3230807"/>
            <a:ext cx="2665283" cy="3935457"/>
          </a:xfrm>
          <a:prstGeom prst="rect">
            <a:avLst/>
          </a:prstGeom>
          <a:ln>
            <a:noFill/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A1C59C9-984A-F942-AF0A-16A6EAD66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337683" y="3239276"/>
            <a:ext cx="2653892" cy="3918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82" y="3827903"/>
            <a:ext cx="3999084" cy="2708374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80" y="3833640"/>
            <a:ext cx="3999085" cy="2708375"/>
          </a:xfrm>
          <a:prstGeom prst="rect">
            <a:avLst/>
          </a:prstGeom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2AD1CE1-3B60-DD49-8703-CF2E1977AD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319750" y="3201606"/>
            <a:ext cx="2688863" cy="3970274"/>
          </a:xfrm>
          <a:prstGeom prst="rect">
            <a:avLst/>
          </a:prstGeom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D540D6D-AB42-5B42-A171-483A2F679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334464" y="3215110"/>
            <a:ext cx="2677958" cy="3954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0" y="1098614"/>
            <a:ext cx="3964635" cy="2685044"/>
          </a:xfrm>
          <a:prstGeom prst="rect">
            <a:avLst/>
          </a:prstGeom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4943BC-4A78-D348-B579-8EF25028C3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5289040" y="477795"/>
            <a:ext cx="2674366" cy="394887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356549"/>
            <a:ext cx="91440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summary of </a:t>
            </a:r>
            <a:r>
              <a:rPr lang="en-US" sz="3500" dirty="0" err="1">
                <a:solidFill>
                  <a:srgbClr val="FF0000"/>
                </a:solidFill>
                <a:latin typeface="Arial"/>
                <a:cs typeface="Arial"/>
              </a:rPr>
              <a:t>LHeC</a:t>
            </a: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 pdfs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81" y="1083866"/>
            <a:ext cx="3986412" cy="2699792"/>
          </a:xfrm>
          <a:prstGeom prst="rect">
            <a:avLst/>
          </a:prstGeom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791203" y="1451610"/>
            <a:ext cx="228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pdf 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1/10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lumi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.)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43600" y="1119962"/>
            <a:ext cx="1327355" cy="169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18967" y="1040622"/>
            <a:ext cx="1632155" cy="2129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477729" y="1464026"/>
            <a:ext cx="166165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PDF4LHC15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79755" y="4453709"/>
            <a:ext cx="1327355" cy="2399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78839" y="4452424"/>
            <a:ext cx="1327355" cy="241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099683" y="4193314"/>
            <a:ext cx="1032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100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TeV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07126" y="4169284"/>
            <a:ext cx="1032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100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TeV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75921" y="5554512"/>
            <a:ext cx="11385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gg</a:t>
            </a:r>
            <a:endParaRPr lang="en-US" sz="25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65922" y="5569260"/>
            <a:ext cx="11385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qqbar</a:t>
            </a:r>
            <a:endParaRPr lang="en-US" sz="25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129552" y="1777035"/>
            <a:ext cx="67842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893252" y="4213409"/>
            <a:ext cx="670704" cy="230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012869" y="4398000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036619" y="4368647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904224" y="4211950"/>
            <a:ext cx="593079" cy="174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90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EAAC8A-A532-744C-906C-DD6226C49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151" y="1035134"/>
            <a:ext cx="3073898" cy="2788416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356549"/>
            <a:ext cx="9144000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example impact for LHC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02034" y="4202392"/>
            <a:ext cx="287344" cy="1662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012869" y="4398000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036619" y="4368647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84650" y="4183573"/>
            <a:ext cx="166257" cy="193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339B5F4-594D-4B4B-97E2-8605464B23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0" b="25946"/>
          <a:stretch/>
        </p:blipFill>
        <p:spPr>
          <a:xfrm>
            <a:off x="795078" y="1222228"/>
            <a:ext cx="4154065" cy="2651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BB3588-3930-0B4E-80F8-F6E5503DD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606" y="3910114"/>
            <a:ext cx="3179294" cy="29667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F8E81B-EE44-7449-81FF-6DB49FCDD4DB}"/>
              </a:ext>
            </a:extLst>
          </p:cNvPr>
          <p:cNvSpPr txBox="1"/>
          <p:nvPr/>
        </p:nvSpPr>
        <p:spPr>
          <a:xfrm>
            <a:off x="7081730" y="3941658"/>
            <a:ext cx="1508339" cy="56246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300" dirty="0">
                <a:latin typeface="Avenir Next" panose="020B0503020202020204" pitchFamily="34" charset="0"/>
                <a:cs typeface="Arial" panose="020B0604020202020204" pitchFamily="34" charset="0"/>
              </a:rPr>
              <a:t>~3 MeV </a:t>
            </a:r>
            <a:r>
              <a:rPr lang="en-US" sz="1300" dirty="0" err="1">
                <a:latin typeface="Avenir Next" panose="020B0503020202020204" pitchFamily="34" charset="0"/>
                <a:cs typeface="Arial" panose="020B0604020202020204" pitchFamily="34" charset="0"/>
              </a:rPr>
              <a:t>uncert</a:t>
            </a:r>
            <a:r>
              <a:rPr lang="en-US" sz="1300" dirty="0">
                <a:latin typeface="Avenir Next" panose="020B0503020202020204" pitchFamily="34" charset="0"/>
                <a:cs typeface="Arial" panose="020B0604020202020204" pitchFamily="34" charset="0"/>
              </a:rPr>
              <a:t>. on MW from LHC</a:t>
            </a:r>
          </a:p>
        </p:txBody>
      </p:sp>
      <p:pic>
        <p:nvPicPr>
          <p:cNvPr id="33" name="Picture 32" descr="klees.pdf">
            <a:extLst>
              <a:ext uri="{FF2B5EF4-FFF2-40B4-BE49-F238E27FC236}">
                <a16:creationId xmlns:a16="http://schemas.microsoft.com/office/drawing/2014/main" id="{65CE9D97-8024-EC42-8444-89A062383F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5" y="3794689"/>
            <a:ext cx="3645768" cy="28605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E11D25-0066-CC42-9BCC-5D251BC7DCDF}"/>
              </a:ext>
            </a:extLst>
          </p:cNvPr>
          <p:cNvSpPr txBox="1"/>
          <p:nvPr/>
        </p:nvSpPr>
        <p:spPr>
          <a:xfrm>
            <a:off x="7349978" y="2867598"/>
            <a:ext cx="1380443" cy="56246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300" dirty="0">
                <a:latin typeface="Avenir Next" panose="020B0503020202020204" pitchFamily="34" charset="0"/>
                <a:cs typeface="Arial" panose="020B0604020202020204" pitchFamily="34" charset="0"/>
              </a:rPr>
              <a:t>precision Higgs from LHC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0B218C-ADF6-6245-972D-C7AA61839F75}"/>
              </a:ext>
            </a:extLst>
          </p:cNvPr>
          <p:cNvSpPr txBox="1"/>
          <p:nvPr/>
        </p:nvSpPr>
        <p:spPr>
          <a:xfrm>
            <a:off x="332477" y="3473701"/>
            <a:ext cx="1255095" cy="32239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00" dirty="0">
                <a:latin typeface="Avenir Next" panose="020B0503020202020204" pitchFamily="34" charset="0"/>
                <a:cs typeface="Arial" panose="020B0604020202020204" pitchFamily="34" charset="0"/>
              </a:rPr>
              <a:t>BSM searches</a:t>
            </a:r>
          </a:p>
        </p:txBody>
      </p:sp>
    </p:spTree>
    <p:extLst>
      <p:ext uri="{BB962C8B-B14F-4D97-AF65-F5344CB8AC3E}">
        <p14:creationId xmlns:p14="http://schemas.microsoft.com/office/powerpoint/2010/main" val="2441580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68061"/>
            <a:ext cx="9143999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diffractive pdfs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155794" y="2262869"/>
            <a:ext cx="0" cy="20046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248500" y="2358382"/>
            <a:ext cx="0" cy="20046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277223" y="3779442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360798" y="1296806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69100" y="6356350"/>
            <a:ext cx="2133600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D766EE-C143-8B4B-8E8F-297592F47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282" y="963540"/>
            <a:ext cx="2529312" cy="2522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E757A3-6667-8D45-9FA1-E5D9C563C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37" y="1142420"/>
            <a:ext cx="5172674" cy="51631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5AFD1F-B87E-604E-BCB4-73DE44C68E4A}"/>
              </a:ext>
            </a:extLst>
          </p:cNvPr>
          <p:cNvSpPr txBox="1"/>
          <p:nvPr/>
        </p:nvSpPr>
        <p:spPr>
          <a:xfrm>
            <a:off x="5478437" y="3788404"/>
            <a:ext cx="3563963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700" b="1" dirty="0">
                <a:latin typeface="Arial" charset="0"/>
                <a:ea typeface="Arial" charset="0"/>
                <a:cs typeface="Arial" charset="0"/>
              </a:rPr>
              <a:t>simulation</a:t>
            </a: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extrapol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. from ZEUS-SJ; 5% Gaussian noise (syst.) assumed</a:t>
            </a:r>
          </a:p>
          <a:p>
            <a:pPr>
              <a:lnSpc>
                <a:spcPct val="50000"/>
              </a:lnSpc>
            </a:pPr>
            <a:endParaRPr lang="en-US" sz="17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17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precision increased by about ×10 (20) at </a:t>
            </a:r>
            <a:r>
              <a:rPr lang="en-US" sz="17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sz="17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(FCC-eh)</a:t>
            </a:r>
          </a:p>
          <a:p>
            <a:pPr>
              <a:lnSpc>
                <a:spcPct val="30000"/>
              </a:lnSpc>
            </a:pPr>
            <a:endParaRPr lang="en-US" sz="1700" b="1" dirty="0">
              <a:solidFill>
                <a:srgbClr val="172AB4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diffractive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dijets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could provide further gluon info. </a:t>
            </a:r>
          </a:p>
          <a:p>
            <a:pPr>
              <a:lnSpc>
                <a:spcPct val="80000"/>
              </a:lnSpc>
            </a:pPr>
            <a:endParaRPr lang="en-US" sz="1600" dirty="0">
              <a:solidFill>
                <a:srgbClr val="172AB4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top quark PS also accessible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D6B9E7-56F7-3F45-B8AA-48A07D8AF267}"/>
              </a:ext>
            </a:extLst>
          </p:cNvPr>
          <p:cNvSpPr txBox="1"/>
          <p:nvPr/>
        </p:nvSpPr>
        <p:spPr>
          <a:xfrm>
            <a:off x="215898" y="6407969"/>
            <a:ext cx="6553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see also talk by A.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Stasto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and PERLE workshop, LAL-Orsay, June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9CD4AB-6A45-3648-B681-3E2F03426161}"/>
              </a:ext>
            </a:extLst>
          </p:cNvPr>
          <p:cNvSpPr txBox="1"/>
          <p:nvPr/>
        </p:nvSpPr>
        <p:spPr>
          <a:xfrm>
            <a:off x="7086600" y="283684"/>
            <a:ext cx="1795028" cy="99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HERA: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diffractive processes constitute ≈10% of visible DIS cross section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B7432-B241-D84A-87D3-9BF26EF371D7}"/>
              </a:ext>
            </a:extLst>
          </p:cNvPr>
          <p:cNvSpPr txBox="1"/>
          <p:nvPr/>
        </p:nvSpPr>
        <p:spPr>
          <a:xfrm>
            <a:off x="427854" y="894352"/>
            <a:ext cx="1795028" cy="34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≈ 5 GeV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7777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69100" y="6356350"/>
            <a:ext cx="2133600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F664A9-A1A9-B24C-AFBF-409FF76F4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977209"/>
            <a:ext cx="5397500" cy="3784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50F481-B3D8-5B42-9703-2B2C6C2F9494}"/>
              </a:ext>
            </a:extLst>
          </p:cNvPr>
          <p:cNvSpPr/>
          <p:nvPr/>
        </p:nvSpPr>
        <p:spPr>
          <a:xfrm>
            <a:off x="163059" y="1059715"/>
            <a:ext cx="1460623" cy="288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369562-4B91-2848-85DA-35813DEC6D03}"/>
              </a:ext>
            </a:extLst>
          </p:cNvPr>
          <p:cNvSpPr txBox="1"/>
          <p:nvPr/>
        </p:nvSpPr>
        <p:spPr>
          <a:xfrm>
            <a:off x="367782" y="4825862"/>
            <a:ext cx="4534724" cy="1308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simultaneous pdf and electroweak fits</a:t>
            </a:r>
          </a:p>
          <a:p>
            <a:pPr>
              <a:lnSpc>
                <a:spcPct val="30000"/>
              </a:lnSpc>
            </a:pPr>
            <a:endParaRPr lang="en-US" sz="17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extraordinarily precise determinations of EW </a:t>
            </a:r>
            <a:r>
              <a:rPr lang="en-US" sz="1300" dirty="0" err="1">
                <a:latin typeface="Arial" charset="0"/>
                <a:ea typeface="Arial" charset="0"/>
                <a:cs typeface="Arial" charset="0"/>
              </a:rPr>
              <a:t>params</a:t>
            </a: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, EG: </a:t>
            </a:r>
            <a:r>
              <a:rPr lang="en-US" sz="1500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NC vector</a:t>
            </a:r>
            <a:r>
              <a:rPr lang="en-US" sz="1000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1500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axial-vector light quark couplings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200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Z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200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1500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sin</a:t>
            </a:r>
            <a:r>
              <a:rPr lang="en-US" sz="1500" b="1" baseline="30000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500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θ</a:t>
            </a:r>
            <a:r>
              <a:rPr lang="en-US" sz="1200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0EF38-6303-DD4D-86D3-19D300E0F25E}"/>
              </a:ext>
            </a:extLst>
          </p:cNvPr>
          <p:cNvSpPr txBox="1"/>
          <p:nvPr/>
        </p:nvSpPr>
        <p:spPr>
          <a:xfrm>
            <a:off x="1111250" y="2716563"/>
            <a:ext cx="131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9E5A182-3A2C-4F4F-B1D2-8E88AE7F54F4}"/>
              </a:ext>
            </a:extLst>
          </p:cNvPr>
          <p:cNvGrpSpPr/>
          <p:nvPr/>
        </p:nvGrpSpPr>
        <p:grpSpPr>
          <a:xfrm>
            <a:off x="5659598" y="577434"/>
            <a:ext cx="3346280" cy="3239531"/>
            <a:chOff x="5659598" y="577434"/>
            <a:chExt cx="3346280" cy="323953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8155794" y="2262869"/>
              <a:ext cx="0" cy="200462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8248500" y="2358382"/>
              <a:ext cx="0" cy="200462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7360798" y="1296806"/>
              <a:ext cx="176509" cy="103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3005D10-F762-5046-BB7E-BDA0D001ECBF}"/>
                </a:ext>
              </a:extLst>
            </p:cNvPr>
            <p:cNvGrpSpPr/>
            <p:nvPr/>
          </p:nvGrpSpPr>
          <p:grpSpPr>
            <a:xfrm>
              <a:off x="5659598" y="577434"/>
              <a:ext cx="3346280" cy="3239531"/>
              <a:chOff x="5337385" y="3431468"/>
              <a:chExt cx="3346280" cy="3239531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7277223" y="3779442"/>
                <a:ext cx="176509" cy="1032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441DB0C-B1C7-F54A-A550-677E3DD24D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53541" y="3619500"/>
                <a:ext cx="2907434" cy="2994080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71784A-E4B9-494D-AA58-5AA54AB636AE}"/>
                  </a:ext>
                </a:extLst>
              </p:cNvPr>
              <p:cNvSpPr/>
              <p:nvPr/>
            </p:nvSpPr>
            <p:spPr>
              <a:xfrm>
                <a:off x="5816600" y="3431468"/>
                <a:ext cx="1637132" cy="2987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83B2009-A3A2-8046-94A5-DDF9CE258998}"/>
                  </a:ext>
                </a:extLst>
              </p:cNvPr>
              <p:cNvSpPr/>
              <p:nvPr/>
            </p:nvSpPr>
            <p:spPr>
              <a:xfrm>
                <a:off x="7277223" y="3596331"/>
                <a:ext cx="1066677" cy="2481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E493D1-F40A-C947-8515-0C0F86B8CF52}"/>
                  </a:ext>
                </a:extLst>
              </p:cNvPr>
              <p:cNvSpPr txBox="1"/>
              <p:nvPr/>
            </p:nvSpPr>
            <p:spPr>
              <a:xfrm>
                <a:off x="7369215" y="3538425"/>
                <a:ext cx="131445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preliminary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AB0027-FEEE-6449-9FED-2BFA8330480B}"/>
                  </a:ext>
                </a:extLst>
              </p:cNvPr>
              <p:cNvSpPr txBox="1"/>
              <p:nvPr/>
            </p:nvSpPr>
            <p:spPr>
              <a:xfrm>
                <a:off x="5337385" y="6204333"/>
                <a:ext cx="2349512" cy="466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inner error bars: exp. only </a:t>
                </a:r>
              </a:p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outer: </a:t>
                </a:r>
                <a:r>
                  <a:rPr lang="en-US" sz="1200" dirty="0" err="1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</a:t>
                </a: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.+pdf</a:t>
                </a:r>
              </a:p>
            </p:txBody>
          </p: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6E387A3-0CC5-BB40-8E9F-C11DECB1737F}"/>
              </a:ext>
            </a:extLst>
          </p:cNvPr>
          <p:cNvSpPr/>
          <p:nvPr/>
        </p:nvSpPr>
        <p:spPr>
          <a:xfrm>
            <a:off x="1111250" y="1526650"/>
            <a:ext cx="1212850" cy="12435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0FA38D-C303-0443-AFFF-716C34D21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250" y="3794581"/>
            <a:ext cx="4108450" cy="283609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927968E-A4C8-4749-9EB8-758BC7D689FE}"/>
              </a:ext>
            </a:extLst>
          </p:cNvPr>
          <p:cNvSpPr/>
          <p:nvPr/>
        </p:nvSpPr>
        <p:spPr>
          <a:xfrm>
            <a:off x="8818750" y="4101003"/>
            <a:ext cx="223650" cy="17478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268061"/>
            <a:ext cx="9143999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electroweak physics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13C9A2-6765-194F-9E6D-28846793232A}"/>
              </a:ext>
            </a:extLst>
          </p:cNvPr>
          <p:cNvCxnSpPr>
            <a:cxnSpLocks/>
          </p:cNvCxnSpPr>
          <p:nvPr/>
        </p:nvCxnSpPr>
        <p:spPr>
          <a:xfrm>
            <a:off x="7478932" y="5073710"/>
            <a:ext cx="0" cy="200165"/>
          </a:xfrm>
          <a:prstGeom prst="line">
            <a:avLst/>
          </a:prstGeom>
          <a:ln w="381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BBC8FC1-8825-DB41-A5E2-C295DC3C4D4A}"/>
              </a:ext>
            </a:extLst>
          </p:cNvPr>
          <p:cNvCxnSpPr>
            <a:cxnSpLocks/>
          </p:cNvCxnSpPr>
          <p:nvPr/>
        </p:nvCxnSpPr>
        <p:spPr>
          <a:xfrm>
            <a:off x="7554458" y="5226110"/>
            <a:ext cx="0" cy="84180"/>
          </a:xfrm>
          <a:prstGeom prst="line">
            <a:avLst/>
          </a:prstGeom>
          <a:ln w="381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0030BC3-9081-3143-8DAB-E4D677A7E791}"/>
              </a:ext>
            </a:extLst>
          </p:cNvPr>
          <p:cNvCxnSpPr>
            <a:cxnSpLocks/>
          </p:cNvCxnSpPr>
          <p:nvPr/>
        </p:nvCxnSpPr>
        <p:spPr>
          <a:xfrm>
            <a:off x="7638076" y="5313774"/>
            <a:ext cx="0" cy="84180"/>
          </a:xfrm>
          <a:prstGeom prst="line">
            <a:avLst/>
          </a:prstGeom>
          <a:ln w="381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858DCA1-90FC-DA42-ADB6-F1905B524C47}"/>
              </a:ext>
            </a:extLst>
          </p:cNvPr>
          <p:cNvCxnSpPr>
            <a:cxnSpLocks/>
          </p:cNvCxnSpPr>
          <p:nvPr/>
        </p:nvCxnSpPr>
        <p:spPr>
          <a:xfrm>
            <a:off x="7758108" y="5466174"/>
            <a:ext cx="0" cy="62601"/>
          </a:xfrm>
          <a:prstGeom prst="line">
            <a:avLst/>
          </a:prstGeom>
          <a:ln w="381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7A1FE4-E35B-C648-9644-E8D0DD72DACD}"/>
              </a:ext>
            </a:extLst>
          </p:cNvPr>
          <p:cNvCxnSpPr>
            <a:cxnSpLocks/>
          </p:cNvCxnSpPr>
          <p:nvPr/>
        </p:nvCxnSpPr>
        <p:spPr>
          <a:xfrm>
            <a:off x="7861956" y="5553838"/>
            <a:ext cx="0" cy="62601"/>
          </a:xfrm>
          <a:prstGeom prst="line">
            <a:avLst/>
          </a:prstGeom>
          <a:ln w="381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822148C-0CF6-AA40-9385-675800BBADBB}"/>
              </a:ext>
            </a:extLst>
          </p:cNvPr>
          <p:cNvCxnSpPr>
            <a:cxnSpLocks/>
          </p:cNvCxnSpPr>
          <p:nvPr/>
        </p:nvCxnSpPr>
        <p:spPr>
          <a:xfrm>
            <a:off x="7925344" y="5284186"/>
            <a:ext cx="0" cy="89572"/>
          </a:xfrm>
          <a:prstGeom prst="line">
            <a:avLst/>
          </a:prstGeom>
          <a:ln w="381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133AD4B-37A3-B944-80FA-B0ACDF5E38D3}"/>
              </a:ext>
            </a:extLst>
          </p:cNvPr>
          <p:cNvCxnSpPr>
            <a:cxnSpLocks/>
          </p:cNvCxnSpPr>
          <p:nvPr/>
        </p:nvCxnSpPr>
        <p:spPr>
          <a:xfrm>
            <a:off x="8000870" y="5055142"/>
            <a:ext cx="0" cy="89572"/>
          </a:xfrm>
          <a:prstGeom prst="line">
            <a:avLst/>
          </a:prstGeom>
          <a:ln w="381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F418181-8330-4F45-BDDC-6D9804F684E5}"/>
              </a:ext>
            </a:extLst>
          </p:cNvPr>
          <p:cNvCxnSpPr>
            <a:cxnSpLocks/>
          </p:cNvCxnSpPr>
          <p:nvPr/>
        </p:nvCxnSpPr>
        <p:spPr>
          <a:xfrm flipV="1">
            <a:off x="8095984" y="4781261"/>
            <a:ext cx="0" cy="83947"/>
          </a:xfrm>
          <a:prstGeom prst="line">
            <a:avLst/>
          </a:prstGeom>
          <a:ln w="381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9E3A14B-7D08-FD48-94A9-3C01CBBA176D}"/>
              </a:ext>
            </a:extLst>
          </p:cNvPr>
          <p:cNvCxnSpPr>
            <a:cxnSpLocks/>
          </p:cNvCxnSpPr>
          <p:nvPr/>
        </p:nvCxnSpPr>
        <p:spPr>
          <a:xfrm flipV="1">
            <a:off x="8191740" y="4474804"/>
            <a:ext cx="0" cy="111249"/>
          </a:xfrm>
          <a:prstGeom prst="line">
            <a:avLst/>
          </a:prstGeom>
          <a:ln w="381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0C04F96-BB7C-2445-B9A4-8FBE6C794539}"/>
              </a:ext>
            </a:extLst>
          </p:cNvPr>
          <p:cNvSpPr txBox="1"/>
          <p:nvPr/>
        </p:nvSpPr>
        <p:spPr>
          <a:xfrm>
            <a:off x="215898" y="6407969"/>
            <a:ext cx="6553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see also talk by D. 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Britzger,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and PERLE workshop, LAL-Orsay, June 2018</a:t>
            </a:r>
          </a:p>
        </p:txBody>
      </p:sp>
    </p:spTree>
    <p:extLst>
      <p:ext uri="{BB962C8B-B14F-4D97-AF65-F5344CB8AC3E}">
        <p14:creationId xmlns:p14="http://schemas.microsoft.com/office/powerpoint/2010/main" val="1781187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64847" y="1180722"/>
            <a:ext cx="5379950" cy="4623960"/>
            <a:chOff x="483807" y="924573"/>
            <a:chExt cx="5379950" cy="462396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807" y="924573"/>
              <a:ext cx="5069767" cy="4623960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4660354" y="2885480"/>
              <a:ext cx="0" cy="4334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3533660" y="2372364"/>
              <a:ext cx="2114385" cy="57862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700" dirty="0" err="1">
                  <a:latin typeface="Palatino"/>
                  <a:cs typeface="Palatino"/>
                </a:rPr>
                <a:t>LHeC</a:t>
              </a:r>
              <a:r>
                <a:rPr lang="en-US" sz="1700" dirty="0">
                  <a:latin typeface="Palatino"/>
                  <a:cs typeface="Palatino"/>
                </a:rPr>
                <a:t>: √s= 1.3 </a:t>
              </a:r>
              <a:r>
                <a:rPr lang="en-US" sz="1700" dirty="0" err="1">
                  <a:latin typeface="Palatino"/>
                  <a:cs typeface="Palatino"/>
                </a:rPr>
                <a:t>TeV</a:t>
              </a:r>
              <a:r>
                <a:rPr lang="en-US" sz="1700" dirty="0">
                  <a:latin typeface="Palatino"/>
                  <a:cs typeface="Palatino"/>
                </a:rPr>
                <a:t> </a:t>
              </a:r>
              <a:r>
                <a:rPr lang="en-US" sz="1200" dirty="0">
                  <a:latin typeface="Palatino"/>
                  <a:cs typeface="Palatino"/>
                </a:rPr>
                <a:t>×100–1000 HERA </a:t>
              </a:r>
              <a:r>
                <a:rPr lang="en-US" sz="1200" dirty="0" err="1">
                  <a:latin typeface="Palatino"/>
                  <a:cs typeface="Palatino"/>
                </a:rPr>
                <a:t>lumi</a:t>
              </a:r>
              <a:r>
                <a:rPr lang="en-US" sz="1200" dirty="0">
                  <a:latin typeface="Palatino"/>
                  <a:cs typeface="Palatino"/>
                </a:rPr>
                <a:t>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49980" y="3936277"/>
              <a:ext cx="1313777" cy="66351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700" dirty="0">
                  <a:latin typeface="Palatino"/>
                  <a:cs typeface="Palatino"/>
                </a:rPr>
                <a:t>FCC-eh: √s= 3.5 </a:t>
              </a:r>
              <a:r>
                <a:rPr lang="en-US" sz="1700" dirty="0" err="1">
                  <a:latin typeface="Palatino"/>
                  <a:cs typeface="Palatino"/>
                </a:rPr>
                <a:t>TeV</a:t>
              </a:r>
              <a:endParaRPr lang="en-US" sz="1700" dirty="0">
                <a:latin typeface="Palatino"/>
                <a:cs typeface="Palatino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5206869" y="3684457"/>
              <a:ext cx="0" cy="229922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0" y="256656"/>
            <a:ext cx="9144000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 err="1">
                <a:solidFill>
                  <a:srgbClr val="FF0000"/>
                </a:solidFill>
                <a:latin typeface="Arial"/>
                <a:cs typeface="Arial"/>
              </a:rPr>
              <a:t>LHeC</a:t>
            </a: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 and FCC-eh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74633" y="1505783"/>
            <a:ext cx="3190059" cy="358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HERA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world’s first and still only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ep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collider (√s ≃ 300 GeV)</a:t>
            </a:r>
          </a:p>
          <a:p>
            <a:pPr>
              <a:lnSpc>
                <a:spcPct val="50000"/>
              </a:lnSpc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2000" b="1" dirty="0" err="1">
                <a:solidFill>
                  <a:srgbClr val="116A10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sz="2000" b="1" dirty="0">
                <a:solidFill>
                  <a:srgbClr val="116A10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future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ep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) collider, proposed to run concurrently  with HL/HE-LHC;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CDR arXiv:1206.2913 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complementary to LHC; extra discovery channels; Higgs; precision pdfs and 𝝰s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>
              <a:lnSpc>
                <a:spcPct val="50000"/>
              </a:lnSpc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FCC-eh: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further future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ep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) collider, integrated with FCC (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further kinematic extension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wrt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dirty="0" err="1">
                <a:solidFill>
                  <a:srgbClr val="116A10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0D46-5143-2240-826D-BEEE171844D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810972-B1BA-884C-867A-EA23EDB81ECB}"/>
              </a:ext>
            </a:extLst>
          </p:cNvPr>
          <p:cNvSpPr txBox="1"/>
          <p:nvPr/>
        </p:nvSpPr>
        <p:spPr>
          <a:xfrm>
            <a:off x="232991" y="6125016"/>
            <a:ext cx="8629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Arial"/>
                <a:cs typeface="Arial"/>
              </a:rPr>
              <a:t>LHeC</a:t>
            </a:r>
            <a:r>
              <a:rPr lang="en-US" sz="2000" dirty="0">
                <a:latin typeface="Arial"/>
                <a:cs typeface="Arial"/>
              </a:rPr>
              <a:t> (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FCC-eh</a:t>
            </a:r>
            <a:r>
              <a:rPr lang="en-US" sz="2000" dirty="0">
                <a:latin typeface="Arial"/>
                <a:cs typeface="Arial"/>
              </a:rPr>
              <a:t>) complementary to, synchronous with, </a:t>
            </a:r>
            <a:r>
              <a:rPr lang="en-US" sz="2000" b="1" dirty="0">
                <a:latin typeface="Arial"/>
                <a:cs typeface="Arial"/>
              </a:rPr>
              <a:t>HL-LHC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b="1" dirty="0">
                <a:latin typeface="Arial"/>
                <a:cs typeface="Arial"/>
              </a:rPr>
              <a:t>FCC</a:t>
            </a:r>
            <a:r>
              <a:rPr lang="en-US" sz="2000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8405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356549"/>
            <a:ext cx="9144000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summary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682" y="1471684"/>
            <a:ext cx="8193018" cy="105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900" b="1" dirty="0">
                <a:solidFill>
                  <a:srgbClr val="FF0000"/>
                </a:solidFill>
                <a:latin typeface="Arial"/>
                <a:cs typeface="Arial"/>
              </a:rPr>
              <a:t>much of LHC and FCC </a:t>
            </a:r>
            <a:r>
              <a:rPr lang="en-US" sz="1900" b="1" dirty="0" err="1">
                <a:solidFill>
                  <a:srgbClr val="FF0000"/>
                </a:solidFill>
                <a:latin typeface="Arial"/>
                <a:cs typeface="Arial"/>
              </a:rPr>
              <a:t>programme</a:t>
            </a:r>
            <a:r>
              <a:rPr lang="en-US" sz="1900" b="1" dirty="0">
                <a:solidFill>
                  <a:srgbClr val="FF0000"/>
                </a:solidFill>
                <a:latin typeface="Arial"/>
                <a:cs typeface="Arial"/>
              </a:rPr>
              <a:t> is or will become pdf or αs limited</a:t>
            </a:r>
          </a:p>
          <a:p>
            <a:pPr>
              <a:lnSpc>
                <a:spcPct val="20000"/>
              </a:lnSpc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wealth of LHC pdf-constraining measurements available; widely exploited in modern pdf fits EG. see previous talk </a:t>
            </a:r>
            <a:endParaRPr lang="en-US" sz="16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682" y="3782277"/>
            <a:ext cx="8011236" cy="39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electron-hadron colliders essential for future of high energy physics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681" y="4292459"/>
            <a:ext cx="8193019" cy="1366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LHC-eh and FCC-eh go beyond HERA in energy, luminosity (and </a:t>
            </a:r>
            <a:r>
              <a:rPr lang="en-US" dirty="0" err="1">
                <a:solidFill>
                  <a:srgbClr val="FF0000"/>
                </a:solidFill>
                <a:latin typeface="Arial"/>
                <a:cs typeface="Arial"/>
              </a:rPr>
              <a:t>eA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)  </a:t>
            </a:r>
          </a:p>
          <a:p>
            <a:pPr>
              <a:lnSpc>
                <a:spcPct val="20000"/>
              </a:lnSpc>
            </a:pPr>
            <a:endParaRPr lang="en-US" sz="1600" dirty="0">
              <a:latin typeface="Arial" charset="0"/>
              <a:ea typeface="Arial" charset="0"/>
              <a:cs typeface="Arial" charset="0"/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latin typeface="Arial" charset="0"/>
                <a:ea typeface="Arial" charset="0"/>
                <a:cs typeface="Arial" charset="0"/>
                <a:sym typeface="Wingdings"/>
              </a:rPr>
              <a:t>unprecedented kinematic reach; accesses scales sensitive to BSM and Higgs physics; precision EW; 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precise determination of </a:t>
            </a:r>
            <a:r>
              <a:rPr lang="en-US" b="1" u="sng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all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pdfs</a:t>
            </a:r>
            <a:r>
              <a:rPr lang="en-US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, and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αs </a:t>
            </a:r>
            <a:r>
              <a:rPr lang="en-US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to permille precision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6F83A6-B78B-234F-919F-68A6D48F8F70}"/>
              </a:ext>
            </a:extLst>
          </p:cNvPr>
          <p:cNvSpPr txBox="1"/>
          <p:nvPr/>
        </p:nvSpPr>
        <p:spPr>
          <a:xfrm>
            <a:off x="709682" y="2814298"/>
            <a:ext cx="8193018" cy="526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900" b="1" dirty="0">
                <a:solidFill>
                  <a:srgbClr val="FF0000"/>
                </a:solidFill>
                <a:latin typeface="Arial"/>
                <a:cs typeface="Arial"/>
              </a:rPr>
              <a:t>nevertheless, pp </a:t>
            </a:r>
            <a:r>
              <a:rPr lang="en-US" sz="1900" b="1" u="sng" dirty="0">
                <a:solidFill>
                  <a:srgbClr val="FF0000"/>
                </a:solidFill>
                <a:latin typeface="Arial"/>
                <a:cs typeface="Arial"/>
              </a:rPr>
              <a:t>constrains</a:t>
            </a:r>
            <a:r>
              <a:rPr lang="en-US" sz="1900" b="1" dirty="0">
                <a:solidFill>
                  <a:srgbClr val="FF0000"/>
                </a:solidFill>
                <a:latin typeface="Arial"/>
                <a:cs typeface="Arial"/>
              </a:rPr>
              <a:t>, it does not precisely </a:t>
            </a:r>
            <a:r>
              <a:rPr lang="en-US" sz="1900" b="1" u="sng" dirty="0">
                <a:solidFill>
                  <a:srgbClr val="FF0000"/>
                </a:solidFill>
                <a:latin typeface="Arial"/>
                <a:cs typeface="Arial"/>
              </a:rPr>
              <a:t>determine</a:t>
            </a:r>
            <a:r>
              <a:rPr lang="en-US" sz="1900" b="1" dirty="0">
                <a:solidFill>
                  <a:srgbClr val="FF0000"/>
                </a:solidFill>
                <a:latin typeface="Arial"/>
                <a:cs typeface="Arial"/>
              </a:rPr>
              <a:t> pdfs</a:t>
            </a:r>
          </a:p>
          <a:p>
            <a:pPr>
              <a:lnSpc>
                <a:spcPct val="20000"/>
              </a:lnSpc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75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6549"/>
            <a:ext cx="9144000" cy="54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900" dirty="0">
                <a:solidFill>
                  <a:srgbClr val="FF0000"/>
                </a:solidFill>
                <a:latin typeface="Arial"/>
                <a:cs typeface="Arial"/>
              </a:rPr>
              <a:t>extras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7305F5-16D1-4D46-9E6A-BD2280B0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0D46-5143-2240-826D-BEEE171844D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99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982" y="2445216"/>
            <a:ext cx="3904206" cy="36714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82" y="1000621"/>
            <a:ext cx="4613181" cy="390468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0D46-5143-2240-826D-BEEE171844D3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256656"/>
            <a:ext cx="91440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 err="1">
                <a:solidFill>
                  <a:srgbClr val="FF0000"/>
                </a:solidFill>
                <a:latin typeface="Arial"/>
                <a:cs typeface="Arial"/>
              </a:rPr>
              <a:t>LHeC</a:t>
            </a: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 and FCC-eh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2955" y="1077551"/>
            <a:ext cx="102358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charset="0"/>
                <a:ea typeface="Arial" charset="0"/>
                <a:cs typeface="Arial" charset="0"/>
              </a:rPr>
              <a:t>LHeC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2139" y="2344087"/>
            <a:ext cx="92059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latin typeface="Arial" charset="0"/>
                <a:ea typeface="Arial" charset="0"/>
                <a:cs typeface="Arial" charset="0"/>
              </a:rPr>
              <a:t>FCC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991" y="6125016"/>
            <a:ext cx="8629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Arial"/>
                <a:cs typeface="Arial"/>
              </a:rPr>
              <a:t>LHeC</a:t>
            </a:r>
            <a:r>
              <a:rPr lang="en-US" sz="2000" dirty="0">
                <a:latin typeface="Arial"/>
                <a:cs typeface="Arial"/>
              </a:rPr>
              <a:t> (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FCC-eh</a:t>
            </a:r>
            <a:r>
              <a:rPr lang="en-US" sz="2000" dirty="0">
                <a:latin typeface="Arial"/>
                <a:cs typeface="Arial"/>
              </a:rPr>
              <a:t>) complementary to, synchronous with, </a:t>
            </a:r>
            <a:r>
              <a:rPr lang="en-US" sz="2000" b="1" dirty="0">
                <a:latin typeface="Arial"/>
                <a:cs typeface="Arial"/>
              </a:rPr>
              <a:t>HL-LHC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b="1" dirty="0">
                <a:latin typeface="Arial"/>
                <a:cs typeface="Arial"/>
              </a:rPr>
              <a:t>FCC</a:t>
            </a:r>
            <a:r>
              <a:rPr lang="en-US" sz="2000" dirty="0">
                <a:latin typeface="Arial"/>
                <a:cs typeface="Arial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68082" y="941309"/>
            <a:ext cx="3071778" cy="145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err="1"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FCC-eh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energy recovery LINAC</a:t>
            </a:r>
            <a:endParaRPr lang="en-US" baseline="30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e-beam: 60 GeV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L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int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⇾ 1 ab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-1</a:t>
            </a:r>
          </a:p>
        </p:txBody>
      </p:sp>
      <p:sp>
        <p:nvSpPr>
          <p:cNvPr id="4" name="Rectangle 3"/>
          <p:cNvSpPr/>
          <p:nvPr/>
        </p:nvSpPr>
        <p:spPr>
          <a:xfrm>
            <a:off x="166491" y="4813279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00" dirty="0">
                <a:latin typeface="American Typewriter" charset="0"/>
                <a:ea typeface="American Typewriter" charset="0"/>
                <a:cs typeface="American Typewriter" charset="0"/>
              </a:rPr>
              <a:t>(</a:t>
            </a:r>
            <a:r>
              <a:rPr lang="en-US" sz="1400" dirty="0">
                <a:latin typeface="American Typewriter" charset="0"/>
                <a:ea typeface="American Typewriter" charset="0"/>
                <a:cs typeface="American Typewriter" charset="0"/>
              </a:rPr>
              <a:t>M Klein, Rencontre du Vietnam, Sept 2017</a:t>
            </a:r>
            <a:r>
              <a:rPr lang="en-US" sz="1500" dirty="0">
                <a:latin typeface="American Typewriter" charset="0"/>
                <a:ea typeface="American Typewriter" charset="0"/>
                <a:cs typeface="American Typewriter" charset="0"/>
              </a:rPr>
              <a:t>)</a:t>
            </a:r>
            <a:endParaRPr lang="en-US" sz="1500" dirty="0"/>
          </a:p>
        </p:txBody>
      </p:sp>
      <p:sp>
        <p:nvSpPr>
          <p:cNvPr id="14" name="Oval 13"/>
          <p:cNvSpPr/>
          <p:nvPr/>
        </p:nvSpPr>
        <p:spPr>
          <a:xfrm>
            <a:off x="5791198" y="2964871"/>
            <a:ext cx="484909" cy="42949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21923" y="3422673"/>
            <a:ext cx="12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ep IP</a:t>
            </a:r>
          </a:p>
        </p:txBody>
      </p:sp>
    </p:spTree>
    <p:extLst>
      <p:ext uri="{BB962C8B-B14F-4D97-AF65-F5344CB8AC3E}">
        <p14:creationId xmlns:p14="http://schemas.microsoft.com/office/powerpoint/2010/main" val="4028573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90007" y="1130038"/>
            <a:ext cx="5539281" cy="5226312"/>
            <a:chOff x="365760" y="1258864"/>
            <a:chExt cx="5288280" cy="4802831"/>
          </a:xfrm>
        </p:grpSpPr>
        <p:grpSp>
          <p:nvGrpSpPr>
            <p:cNvPr id="7" name="Group 6"/>
            <p:cNvGrpSpPr/>
            <p:nvPr/>
          </p:nvGrpSpPr>
          <p:grpSpPr>
            <a:xfrm>
              <a:off x="365760" y="1258864"/>
              <a:ext cx="5288280" cy="4802831"/>
              <a:chOff x="518160" y="1258864"/>
              <a:chExt cx="5288280" cy="4802831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572000" y="3453870"/>
                <a:ext cx="1234440" cy="20325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160" y="1258864"/>
                <a:ext cx="3901440" cy="4802831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/>
              <a:srcRect l="74013"/>
              <a:stretch/>
            </p:blipFill>
            <p:spPr>
              <a:xfrm>
                <a:off x="4046307" y="1549411"/>
                <a:ext cx="1189145" cy="4363184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 flipV="1">
                <a:off x="4046307" y="1737090"/>
                <a:ext cx="77565" cy="3749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188123" y="4884604"/>
              <a:ext cx="914041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>
                  <a:solidFill>
                    <a:srgbClr val="172AB4"/>
                  </a:solidFill>
                  <a:latin typeface="Arial" charset="0"/>
                  <a:ea typeface="Arial" charset="0"/>
                  <a:cs typeface="Arial" charset="0"/>
                </a:rPr>
                <a:t>LHeC</a:t>
              </a:r>
              <a:endParaRPr lang="en-US" sz="1700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1914256" y="4519790"/>
              <a:ext cx="459732" cy="501024"/>
            </a:xfrm>
            <a:prstGeom prst="straightConnector1">
              <a:avLst/>
            </a:prstGeom>
            <a:ln>
              <a:solidFill>
                <a:srgbClr val="231E8E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268061"/>
            <a:ext cx="91440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lang="en-US" sz="35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/</a:t>
            </a: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u at large 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57676" y="3919814"/>
            <a:ext cx="3690902" cy="726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resolve long-standing mystery of d/u ratio at large x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9136" y="1428519"/>
            <a:ext cx="3743563" cy="1858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7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d/u essentially unknown at large x</a:t>
            </a:r>
            <a:endParaRPr lang="en-US" sz="17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no predictive power from current pdfs; conflicting theory pictures;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data inconclusive, large nuclear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uncerts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lnSpc>
                <a:spcPct val="50000"/>
              </a:lnSpc>
            </a:pPr>
            <a:endParaRPr lang="en-US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30000"/>
              </a:lnSpc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with precision ep(n) data to v. large x </a:t>
            </a:r>
          </a:p>
          <a:p>
            <a:pPr>
              <a:lnSpc>
                <a:spcPct val="120000"/>
              </a:lnSpc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no nuclear corrections; relax assumptions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39944" y="2712920"/>
            <a:ext cx="957262" cy="127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84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8155794" y="2262869"/>
            <a:ext cx="0" cy="20046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248500" y="2358382"/>
            <a:ext cx="0" cy="20046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277223" y="3779442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360798" y="1296806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69100" y="6356350"/>
            <a:ext cx="2133600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30284" y="841434"/>
            <a:ext cx="7018216" cy="4054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815" y="948946"/>
            <a:ext cx="3620344" cy="32197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8346" y="1107408"/>
            <a:ext cx="440146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900" dirty="0">
                <a:solidFill>
                  <a:srgbClr val="FF0000"/>
                </a:solidFill>
                <a:latin typeface="Arial"/>
                <a:cs typeface="Arial"/>
              </a:rPr>
              <a:t>𝝰</a:t>
            </a:r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sz="1900" dirty="0">
                <a:latin typeface="Arial" charset="0"/>
                <a:ea typeface="Arial" charset="0"/>
                <a:cs typeface="Arial" charset="0"/>
              </a:rPr>
              <a:t> is least known coupling constant           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precise </a:t>
            </a:r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𝝰s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needed to constrain GUT scenarios;             for cross section predictions, including H; …</a:t>
            </a:r>
          </a:p>
          <a:p>
            <a:pPr marL="285750" indent="-285750">
              <a:lnSpc>
                <a:spcPct val="40000"/>
              </a:lnSpc>
              <a:buFont typeface="Arial" charset="0"/>
              <a:buChar char="•"/>
            </a:pPr>
            <a:endParaRPr lang="en-US" sz="13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measurements not all consistent         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what is true central value and uncertainty?         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500" dirty="0">
                <a:solidFill>
                  <a:srgbClr val="FF0000"/>
                </a:solidFill>
                <a:latin typeface="Arial"/>
                <a:cs typeface="Arial"/>
              </a:rPr>
              <a:t>𝝰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sz="15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(DIS) 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smaller than world average?</a:t>
            </a:r>
          </a:p>
          <a:p>
            <a:pPr marL="285750" indent="-285750">
              <a:lnSpc>
                <a:spcPct val="50000"/>
              </a:lnSpc>
              <a:buFont typeface="Arial" charset="0"/>
              <a:buChar char="•"/>
            </a:pPr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7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700" b="1" dirty="0" err="1">
                <a:latin typeface="Arial" charset="0"/>
                <a:ea typeface="Arial" charset="0"/>
                <a:cs typeface="Arial" charset="0"/>
              </a:rPr>
              <a:t>permille</a:t>
            </a:r>
            <a:r>
              <a:rPr lang="en-US" sz="1700" b="1" dirty="0">
                <a:latin typeface="Arial" charset="0"/>
                <a:ea typeface="Arial" charset="0"/>
                <a:cs typeface="Arial" charset="0"/>
              </a:rPr>
              <a:t> precision </a:t>
            </a: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from QCD fit of inclusive NC and CC DIS (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𝝰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sz="17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DIS</a:t>
            </a:r>
            <a:r>
              <a: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-jets</a:t>
            </a:r>
            <a:r>
              <a:rPr lang="en-US" sz="17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)?</a:t>
            </a: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can challenge lattice QCD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085" y="4314416"/>
            <a:ext cx="2433980" cy="194801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00122" y="4223611"/>
            <a:ext cx="4585418" cy="2046497"/>
            <a:chOff x="678346" y="4555162"/>
            <a:chExt cx="4585418" cy="204649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346" y="4555162"/>
              <a:ext cx="4585418" cy="2046497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761473" y="5268787"/>
              <a:ext cx="1510669" cy="162198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61471" y="4853148"/>
              <a:ext cx="1510669" cy="162198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7566" y="6290315"/>
            <a:ext cx="4914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400" b="1" dirty="0" err="1"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NC</a:t>
            </a:r>
            <a:r>
              <a:rPr lang="en-US" sz="1200" dirty="0">
                <a:latin typeface="Abadi MT Condensed Light" charset="0"/>
                <a:ea typeface="Abadi MT Condensed Light" charset="0"/>
                <a:cs typeface="Abadi MT Condensed Light" charset="0"/>
              </a:rPr>
              <a:t>+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CC incl.; total exp.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uncerts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; independent of BCDMS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96640" y="6301515"/>
            <a:ext cx="4797875" cy="44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(G. </a:t>
            </a:r>
            <a:r>
              <a:rPr lang="en-US" sz="1000" dirty="0" err="1">
                <a:latin typeface="Arial" charset="0"/>
                <a:ea typeface="Arial" charset="0"/>
                <a:cs typeface="Arial" charset="0"/>
              </a:rPr>
              <a:t>Zanderighi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, Moriond16; </a:t>
            </a:r>
          </a:p>
          <a:p>
            <a:pPr algn="r">
              <a:lnSpc>
                <a:spcPct val="120000"/>
              </a:lnSpc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from C. </a:t>
            </a:r>
            <a:r>
              <a:rPr lang="en-US" sz="800" dirty="0" err="1">
                <a:latin typeface="Arial" charset="0"/>
                <a:ea typeface="Arial" charset="0"/>
                <a:cs typeface="Arial" charset="0"/>
              </a:rPr>
              <a:t>Anastasiou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 et al, arXiv:1602.00695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30915" y="2337161"/>
            <a:ext cx="88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PDG</a:t>
            </a:r>
          </a:p>
          <a:p>
            <a:r>
              <a:rPr lang="en-US" b="1" dirty="0" err="1">
                <a:latin typeface="Arial" charset="0"/>
                <a:ea typeface="Arial" charset="0"/>
                <a:cs typeface="Arial" charset="0"/>
              </a:rPr>
              <a:t>LHeC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5418" y="4181752"/>
            <a:ext cx="112221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Higgs XS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256656"/>
            <a:ext cx="91440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strong coupling </a:t>
            </a:r>
            <a:r>
              <a:rPr lang="en-US" sz="3200" dirty="0">
                <a:solidFill>
                  <a:srgbClr val="FF0000"/>
                </a:solidFill>
                <a:latin typeface="Arial"/>
                <a:cs typeface="Arial"/>
              </a:rPr>
              <a:t>𝝰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 from </a:t>
            </a:r>
            <a:r>
              <a:rPr lang="en-US" sz="3500" dirty="0" err="1">
                <a:solidFill>
                  <a:srgbClr val="FF0000"/>
                </a:solidFill>
                <a:latin typeface="Arial"/>
                <a:cs typeface="Arial"/>
              </a:rPr>
              <a:t>LHeC</a:t>
            </a: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 (FCC-eh)</a:t>
            </a:r>
          </a:p>
        </p:txBody>
      </p:sp>
    </p:spTree>
    <p:extLst>
      <p:ext uri="{BB962C8B-B14F-4D97-AF65-F5344CB8AC3E}">
        <p14:creationId xmlns:p14="http://schemas.microsoft.com/office/powerpoint/2010/main" val="3253742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04" y="438267"/>
            <a:ext cx="6537878" cy="61006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0042" y="4931764"/>
            <a:ext cx="3089057" cy="734518"/>
          </a:xfrm>
          <a:prstGeom prst="rect">
            <a:avLst/>
          </a:prstGeom>
          <a:noFill/>
          <a:ln w="28575" cmpd="sng">
            <a:solidFill>
              <a:srgbClr val="172AB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80042" y="3121330"/>
            <a:ext cx="3089057" cy="356388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80041" y="935264"/>
            <a:ext cx="3089057" cy="35638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20328" y="935264"/>
            <a:ext cx="1648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lattice QCD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3892" y="3013385"/>
            <a:ext cx="1925198" cy="88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b="1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ep: </a:t>
            </a:r>
            <a:r>
              <a:rPr lang="en-US" sz="1500" b="1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per mille level  </a:t>
            </a:r>
            <a:r>
              <a:rPr lang="en-US" sz="15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200" dirty="0" err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sz="12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/FCC-eh combined with HERA</a:t>
            </a:r>
            <a:r>
              <a:rPr lang="en-US" sz="15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3892" y="4931764"/>
            <a:ext cx="1925198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b="1" dirty="0" err="1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ee</a:t>
            </a:r>
            <a:r>
              <a:rPr lang="en-US" sz="1700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500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order </a:t>
            </a:r>
            <a:r>
              <a:rPr lang="en-US" sz="1500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per mille </a:t>
            </a:r>
            <a:r>
              <a:rPr lang="en-US" sz="1500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with an FCC-</a:t>
            </a:r>
            <a:r>
              <a:rPr lang="en-US" sz="1500" dirty="0" err="1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ee</a:t>
            </a:r>
            <a:endParaRPr lang="en-US" sz="1500" dirty="0">
              <a:solidFill>
                <a:srgbClr val="172AB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20328" y="96877"/>
            <a:ext cx="18462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>
                <a:latin typeface="Arial" charset="0"/>
                <a:ea typeface="Arial" charset="0"/>
                <a:cs typeface="Arial" charset="0"/>
              </a:rPr>
              <a:t>arXiv:1512.05194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63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6549"/>
            <a:ext cx="9144000" cy="54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900" dirty="0">
                <a:solidFill>
                  <a:srgbClr val="FF0000"/>
                </a:solidFill>
                <a:latin typeface="Arial"/>
                <a:cs typeface="Arial"/>
              </a:rPr>
              <a:t>diffractive pdfs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7305F5-16D1-4D46-9E6A-BD2280B0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0D46-5143-2240-826D-BEEE171844D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C2E59-BD0B-934C-AFED-89C77D2A84EC}"/>
              </a:ext>
            </a:extLst>
          </p:cNvPr>
          <p:cNvSpPr/>
          <p:nvPr/>
        </p:nvSpPr>
        <p:spPr>
          <a:xfrm>
            <a:off x="5638800" y="3175000"/>
            <a:ext cx="2988368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5A64F1-38EB-DD49-8BE8-2EB576D6F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31268"/>
            <a:ext cx="7937500" cy="4995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BC6D35-929E-D742-9954-83243983FCC1}"/>
              </a:ext>
            </a:extLst>
          </p:cNvPr>
          <p:cNvSpPr txBox="1"/>
          <p:nvPr/>
        </p:nvSpPr>
        <p:spPr>
          <a:xfrm>
            <a:off x="457200" y="6394452"/>
            <a:ext cx="6553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Stasto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and PERLE workshop, LAL-Orsay, June 2018</a:t>
            </a:r>
          </a:p>
        </p:txBody>
      </p:sp>
    </p:spTree>
    <p:extLst>
      <p:ext uri="{BB962C8B-B14F-4D97-AF65-F5344CB8AC3E}">
        <p14:creationId xmlns:p14="http://schemas.microsoft.com/office/powerpoint/2010/main" val="3771552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6549"/>
            <a:ext cx="9144000" cy="54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900" dirty="0" err="1">
                <a:solidFill>
                  <a:srgbClr val="FF0000"/>
                </a:solidFill>
                <a:latin typeface="Arial"/>
                <a:cs typeface="Arial"/>
              </a:rPr>
              <a:t>dpdfs</a:t>
            </a:r>
            <a:r>
              <a:rPr lang="en-US" sz="2900" dirty="0">
                <a:solidFill>
                  <a:srgbClr val="FF0000"/>
                </a:solidFill>
                <a:latin typeface="Arial"/>
                <a:cs typeface="Arial"/>
              </a:rPr>
              <a:t>: top contribution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7305F5-16D1-4D46-9E6A-BD2280B0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0D46-5143-2240-826D-BEEE171844D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EE53A-FA12-7645-A86A-210E57155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71" y="1174424"/>
            <a:ext cx="8118797" cy="50866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5C2E59-BD0B-934C-AFED-89C77D2A84EC}"/>
              </a:ext>
            </a:extLst>
          </p:cNvPr>
          <p:cNvSpPr/>
          <p:nvPr/>
        </p:nvSpPr>
        <p:spPr>
          <a:xfrm>
            <a:off x="5638800" y="3175000"/>
            <a:ext cx="2988368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0CA581-10DA-C94A-BCE4-2B1D4EBBDE12}"/>
              </a:ext>
            </a:extLst>
          </p:cNvPr>
          <p:cNvSpPr txBox="1"/>
          <p:nvPr/>
        </p:nvSpPr>
        <p:spPr>
          <a:xfrm>
            <a:off x="5713964" y="2900696"/>
            <a:ext cx="3188736" cy="118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top quark phase space region does not have a big effect on the </a:t>
            </a:r>
            <a:r>
              <a:rPr lang="en-US" sz="1700" dirty="0" err="1">
                <a:latin typeface="Arial" charset="0"/>
                <a:ea typeface="Arial" charset="0"/>
                <a:cs typeface="Arial" charset="0"/>
              </a:rPr>
              <a:t>dpdf</a:t>
            </a: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 extraction</a:t>
            </a:r>
          </a:p>
          <a:p>
            <a:pPr>
              <a:lnSpc>
                <a:spcPct val="50000"/>
              </a:lnSpc>
            </a:pPr>
            <a:endParaRPr lang="en-US" sz="17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FB1C6E-B0C1-B547-945F-12F504803A4C}"/>
              </a:ext>
            </a:extLst>
          </p:cNvPr>
          <p:cNvSpPr txBox="1"/>
          <p:nvPr/>
        </p:nvSpPr>
        <p:spPr>
          <a:xfrm>
            <a:off x="457200" y="6394452"/>
            <a:ext cx="6553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Stasto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and PERLE workshop, LAL-Orsay, June 2018</a:t>
            </a:r>
          </a:p>
        </p:txBody>
      </p:sp>
    </p:spTree>
    <p:extLst>
      <p:ext uri="{BB962C8B-B14F-4D97-AF65-F5344CB8AC3E}">
        <p14:creationId xmlns:p14="http://schemas.microsoft.com/office/powerpoint/2010/main" val="3248972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71054" y="268061"/>
            <a:ext cx="8672945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FL at the </a:t>
            </a:r>
            <a:r>
              <a:rPr lang="en-US" sz="3500" dirty="0" err="1">
                <a:solidFill>
                  <a:srgbClr val="FF0000"/>
                </a:solidFill>
                <a:latin typeface="Arial"/>
                <a:cs typeface="Arial"/>
              </a:rPr>
              <a:t>LHeC</a:t>
            </a:r>
            <a:endParaRPr lang="en-US" sz="3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155794" y="2262869"/>
            <a:ext cx="0" cy="20046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248500" y="2358382"/>
            <a:ext cx="0" cy="20046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277223" y="3779442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360798" y="1296806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69100" y="6356350"/>
            <a:ext cx="2133600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7234" y="6219495"/>
            <a:ext cx="31336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charset="0"/>
                <a:ea typeface="Arial" charset="0"/>
                <a:cs typeface="Arial" charset="0"/>
              </a:rPr>
              <a:t>M. Klein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arXiv:1802.04317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940" y="1130129"/>
            <a:ext cx="5647578" cy="47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76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356549"/>
            <a:ext cx="9144000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importance of pdfs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682" y="1544156"/>
            <a:ext cx="8011236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50" b="1" dirty="0">
                <a:latin typeface="Arial"/>
                <a:cs typeface="Arial"/>
              </a:rPr>
              <a:t>current </a:t>
            </a:r>
            <a:r>
              <a:rPr lang="en-US" sz="2050" b="1" dirty="0" err="1">
                <a:latin typeface="Arial"/>
                <a:cs typeface="Arial"/>
              </a:rPr>
              <a:t>uncerts</a:t>
            </a:r>
            <a:r>
              <a:rPr lang="en-US" sz="2050" b="1" dirty="0">
                <a:latin typeface="Arial"/>
                <a:cs typeface="Arial"/>
              </a:rPr>
              <a:t>. in proton </a:t>
            </a:r>
            <a:r>
              <a:rPr lang="en-US" sz="2050" b="1" dirty="0" err="1">
                <a:latin typeface="Arial"/>
                <a:cs typeface="Arial"/>
              </a:rPr>
              <a:t>parton</a:t>
            </a:r>
            <a:r>
              <a:rPr lang="en-US" sz="2050" b="1" dirty="0">
                <a:latin typeface="Arial"/>
                <a:cs typeface="Arial"/>
              </a:rPr>
              <a:t> distribution functions (pdfs):   </a:t>
            </a:r>
            <a:r>
              <a:rPr lang="en-US" sz="1700" dirty="0">
                <a:latin typeface="Arial"/>
                <a:cs typeface="Arial"/>
              </a:rPr>
              <a:t>limit searches for new heavy particles; dominate (together with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αs</a:t>
            </a:r>
            <a:r>
              <a:rPr lang="en-US" sz="1700" dirty="0">
                <a:latin typeface="Arial"/>
                <a:cs typeface="Arial"/>
              </a:rPr>
              <a:t>) theory </a:t>
            </a:r>
            <a:r>
              <a:rPr lang="en-US" sz="1700" dirty="0" err="1">
                <a:latin typeface="Arial"/>
                <a:cs typeface="Arial"/>
              </a:rPr>
              <a:t>uncerts</a:t>
            </a:r>
            <a:r>
              <a:rPr lang="en-US" sz="1700" dirty="0">
                <a:latin typeface="Arial"/>
                <a:cs typeface="Arial"/>
              </a:rPr>
              <a:t> on Higgs production cross sections; limit precision of fundamental parameters EG. MW, and of backgrounds to BSM searches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682" y="3143074"/>
            <a:ext cx="8193018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900" b="1" dirty="0">
                <a:solidFill>
                  <a:srgbClr val="FF0000"/>
                </a:solidFill>
                <a:latin typeface="Arial"/>
                <a:cs typeface="Arial"/>
              </a:rPr>
              <a:t>with higher luminosity and higher energy pp machines on horizon, will need higher precision pdfs</a:t>
            </a:r>
            <a:endParaRPr lang="en-US" sz="19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682" y="5203997"/>
            <a:ext cx="78474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172AB4"/>
                </a:solidFill>
                <a:latin typeface="Arial"/>
                <a:cs typeface="Arial"/>
              </a:rPr>
              <a:t>is there a NEED for future ep collider for pdfs?                           </a:t>
            </a:r>
            <a:r>
              <a:rPr lang="en-US" sz="1600" dirty="0">
                <a:solidFill>
                  <a:srgbClr val="172AB4"/>
                </a:solidFill>
                <a:latin typeface="Arial"/>
                <a:cs typeface="Arial"/>
              </a:rPr>
              <a:t>will we not improve the precision of pdfs sufficiently using LHC data?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9682" y="4181801"/>
            <a:ext cx="819301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Arial"/>
                <a:cs typeface="Arial"/>
              </a:rPr>
              <a:t>LHC measurements are providing useful pdf constraints;  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Arial"/>
                <a:cs typeface="Arial"/>
              </a:rPr>
              <a:t>should certainly be exploited; and currently we have nothing else …</a:t>
            </a:r>
          </a:p>
        </p:txBody>
      </p:sp>
    </p:spTree>
    <p:extLst>
      <p:ext uri="{BB962C8B-B14F-4D97-AF65-F5344CB8AC3E}">
        <p14:creationId xmlns:p14="http://schemas.microsoft.com/office/powerpoint/2010/main" val="2381922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15" y="1195688"/>
            <a:ext cx="4940373" cy="37725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72670" y="1821165"/>
            <a:ext cx="3242738" cy="128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endParaRPr lang="en-US" b="1" baseline="30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116A10"/>
                </a:solidFill>
                <a:latin typeface="Arial" charset="0"/>
                <a:ea typeface="Arial" charset="0"/>
                <a:cs typeface="Arial" charset="0"/>
              </a:rPr>
              <a:t>FCC-eh</a:t>
            </a:r>
            <a:r>
              <a:rPr lang="en-US" dirty="0">
                <a:solidFill>
                  <a:srgbClr val="116A10"/>
                </a:solidFill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Q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to 10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7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GeV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x: 10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-7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⟶ 1</a:t>
            </a:r>
          </a:p>
          <a:p>
            <a:pPr>
              <a:lnSpc>
                <a:spcPct val="13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⨉</a:t>
            </a:r>
            <a:r>
              <a:rPr lang="en-US" sz="1100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15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1100" b="1" dirty="0">
                <a:solidFill>
                  <a:srgbClr val="116A10"/>
                </a:solidFill>
                <a:latin typeface="Arial" charset="0"/>
                <a:ea typeface="Arial" charset="0"/>
                <a:cs typeface="Arial" charset="0"/>
              </a:rPr>
              <a:t>120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extension in Q</a:t>
            </a:r>
            <a:r>
              <a:rPr lang="en-US" sz="1100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,1/x reach vs HERA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56656"/>
            <a:ext cx="9144000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kinematic coverage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2021" y="1010863"/>
            <a:ext cx="3083135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endParaRPr lang="en-US" b="1" baseline="30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 err="1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Q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to 10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GeV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x: 10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-6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⟶ 1</a:t>
            </a:r>
          </a:p>
          <a:p>
            <a:pPr>
              <a:lnSpc>
                <a:spcPct val="120000"/>
              </a:lnSpc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0D46-5143-2240-826D-BEEE171844D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31FBDB-4173-524C-8FD0-C2FAE4277049}"/>
              </a:ext>
            </a:extLst>
          </p:cNvPr>
          <p:cNvSpPr txBox="1"/>
          <p:nvPr/>
        </p:nvSpPr>
        <p:spPr>
          <a:xfrm>
            <a:off x="651382" y="4802007"/>
            <a:ext cx="8364026" cy="1475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charset="0"/>
              <a:buChar char="•"/>
            </a:pPr>
            <a:endParaRPr lang="en-US" dirty="0">
              <a:solidFill>
                <a:srgbClr val="2138FD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138FD"/>
                </a:solidFill>
                <a:latin typeface="Arial"/>
                <a:cs typeface="Arial"/>
              </a:rPr>
              <a:t>very rich physics </a:t>
            </a:r>
            <a:r>
              <a:rPr lang="en-US" sz="1900" dirty="0" err="1">
                <a:solidFill>
                  <a:srgbClr val="2138FD"/>
                </a:solidFill>
                <a:latin typeface="Arial"/>
                <a:cs typeface="Arial"/>
              </a:rPr>
              <a:t>programme</a:t>
            </a:r>
            <a:r>
              <a:rPr lang="en-US" sz="1900" dirty="0">
                <a:solidFill>
                  <a:srgbClr val="2138FD"/>
                </a:solidFill>
                <a:latin typeface="Arial"/>
                <a:cs typeface="Arial"/>
              </a:rPr>
              <a:t>; see also other talks in this workshop:                   </a:t>
            </a:r>
            <a:r>
              <a:rPr lang="en-US" sz="1500" b="1" dirty="0">
                <a:latin typeface="Arial" charset="0"/>
                <a:cs typeface="Arial" charset="0"/>
              </a:rPr>
              <a:t> </a:t>
            </a:r>
          </a:p>
          <a:p>
            <a:pPr>
              <a:lnSpc>
                <a:spcPct val="30000"/>
              </a:lnSpc>
            </a:pPr>
            <a:r>
              <a:rPr lang="en-US" sz="1300" dirty="0">
                <a:latin typeface="Arial" charset="0"/>
                <a:cs typeface="Arial" charset="0"/>
              </a:rPr>
              <a:t>	</a:t>
            </a:r>
          </a:p>
          <a:p>
            <a:pPr>
              <a:lnSpc>
                <a:spcPct val="130000"/>
              </a:lnSpc>
            </a:pPr>
            <a:r>
              <a:rPr lang="en-US" sz="1300" dirty="0">
                <a:latin typeface="Arial" charset="0"/>
                <a:cs typeface="Arial" charset="0"/>
              </a:rPr>
              <a:t>       </a:t>
            </a:r>
            <a:r>
              <a:rPr lang="en-US" sz="1200" dirty="0" err="1">
                <a:latin typeface="Arial" charset="0"/>
                <a:cs typeface="Arial" charset="0"/>
              </a:rPr>
              <a:t>LHeC</a:t>
            </a:r>
            <a:r>
              <a:rPr lang="en-US" sz="1200" dirty="0">
                <a:latin typeface="Arial" charset="0"/>
                <a:cs typeface="Arial" charset="0"/>
              </a:rPr>
              <a:t> and FCC-eh machine (D Schulte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); BSM (D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Britzger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);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(Z Zhang); SM and BSM Higgs (C Zhang)</a:t>
            </a:r>
          </a:p>
          <a:p>
            <a:pPr marL="285750" indent="-285750">
              <a:lnSpc>
                <a:spcPct val="130000"/>
              </a:lnSpc>
              <a:buFont typeface="Arial" charset="0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4B13E4-4339-0044-867D-BCDE8508532F}"/>
              </a:ext>
            </a:extLst>
          </p:cNvPr>
          <p:cNvSpPr txBox="1"/>
          <p:nvPr/>
        </p:nvSpPr>
        <p:spPr>
          <a:xfrm>
            <a:off x="5900280" y="3099737"/>
            <a:ext cx="3162012" cy="181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endParaRPr lang="en-US" sz="1900" dirty="0">
              <a:solidFill>
                <a:srgbClr val="2138FD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900" b="1" dirty="0">
                <a:solidFill>
                  <a:srgbClr val="FF0000"/>
                </a:solidFill>
                <a:latin typeface="Arial"/>
                <a:cs typeface="Arial"/>
              </a:rPr>
              <a:t>outline of this talk: 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900" dirty="0">
                <a:latin typeface="Arial"/>
                <a:cs typeface="Arial"/>
              </a:rPr>
              <a:t>proton pdfs, small x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900" dirty="0">
                <a:latin typeface="Arial"/>
                <a:cs typeface="Arial"/>
              </a:rPr>
              <a:t>electroweak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endParaRPr lang="en-US" sz="1900" dirty="0">
              <a:latin typeface="Arial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F918D4-08CE-B74D-8F5B-B0744D73ED0D}"/>
              </a:ext>
            </a:extLst>
          </p:cNvPr>
          <p:cNvSpPr/>
          <p:nvPr/>
        </p:nvSpPr>
        <p:spPr>
          <a:xfrm>
            <a:off x="5841991" y="3420923"/>
            <a:ext cx="2845510" cy="121815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6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68061"/>
            <a:ext cx="9143999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diffractive pdfs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155794" y="2262869"/>
            <a:ext cx="0" cy="20046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248500" y="2358382"/>
            <a:ext cx="0" cy="20046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277223" y="3779442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360798" y="1296806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69100" y="6356350"/>
            <a:ext cx="2133600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D766EE-C143-8B4B-8E8F-297592F47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582" y="1001640"/>
            <a:ext cx="2529312" cy="2522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E757A3-6667-8D45-9FA1-E5D9C563C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37" y="1193220"/>
            <a:ext cx="5172674" cy="51631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5AFD1F-B87E-604E-BCB4-73DE44C68E4A}"/>
              </a:ext>
            </a:extLst>
          </p:cNvPr>
          <p:cNvSpPr txBox="1"/>
          <p:nvPr/>
        </p:nvSpPr>
        <p:spPr>
          <a:xfrm>
            <a:off x="5682855" y="3980196"/>
            <a:ext cx="3188736" cy="2675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c.f. baseline ZEUS-SJ fit </a:t>
            </a:r>
          </a:p>
          <a:p>
            <a:pPr>
              <a:lnSpc>
                <a:spcPct val="50000"/>
              </a:lnSpc>
            </a:pPr>
            <a:endParaRPr lang="en-US" sz="17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17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precision increased by about ×10 (20) at </a:t>
            </a:r>
            <a:r>
              <a:rPr lang="en-US" sz="17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sz="17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(FCC-eh)</a:t>
            </a:r>
          </a:p>
          <a:p>
            <a:pPr>
              <a:lnSpc>
                <a:spcPct val="120000"/>
              </a:lnSpc>
            </a:pPr>
            <a:endParaRPr lang="en-US" sz="17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17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simulations </a:t>
            </a:r>
          </a:p>
          <a:p>
            <a:pPr>
              <a:lnSpc>
                <a:spcPct val="50000"/>
              </a:lnSpc>
            </a:pPr>
            <a:endParaRPr lang="en-US" sz="1700" b="1" dirty="0">
              <a:solidFill>
                <a:srgbClr val="172AB4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as done at HERA,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/FCC-eh jets could be used for even further gluon constraint (only inclusive used here)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D6B9E7-56F7-3F45-B8AA-48A07D8AF267}"/>
              </a:ext>
            </a:extLst>
          </p:cNvPr>
          <p:cNvSpPr txBox="1"/>
          <p:nvPr/>
        </p:nvSpPr>
        <p:spPr>
          <a:xfrm>
            <a:off x="215898" y="6407969"/>
            <a:ext cx="6553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see also talk by A.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Stasto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and PERLE workshop, LAL-Orsay, June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9CD4AB-6A45-3648-B681-3E2F03426161}"/>
              </a:ext>
            </a:extLst>
          </p:cNvPr>
          <p:cNvSpPr txBox="1"/>
          <p:nvPr/>
        </p:nvSpPr>
        <p:spPr>
          <a:xfrm>
            <a:off x="7086600" y="436084"/>
            <a:ext cx="1795028" cy="95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HERA: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diffractive processes constitute ≈10% of visible DIS cross section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B7432-B241-D84A-87D3-9BF26EF371D7}"/>
              </a:ext>
            </a:extLst>
          </p:cNvPr>
          <p:cNvSpPr txBox="1"/>
          <p:nvPr/>
        </p:nvSpPr>
        <p:spPr>
          <a:xfrm>
            <a:off x="427854" y="932452"/>
            <a:ext cx="1795028" cy="34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≈ 5 GeV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30995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68061"/>
            <a:ext cx="9143999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diffractive pdfs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155794" y="2262869"/>
            <a:ext cx="0" cy="20046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248500" y="2358382"/>
            <a:ext cx="0" cy="20046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277223" y="3779442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360798" y="1296806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69100" y="6356350"/>
            <a:ext cx="2133600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D766EE-C143-8B4B-8E8F-297592F47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582" y="1001640"/>
            <a:ext cx="2529312" cy="2522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E757A3-6667-8D45-9FA1-E5D9C563C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37" y="1193220"/>
            <a:ext cx="5172674" cy="51631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5AFD1F-B87E-604E-BCB4-73DE44C68E4A}"/>
              </a:ext>
            </a:extLst>
          </p:cNvPr>
          <p:cNvSpPr txBox="1"/>
          <p:nvPr/>
        </p:nvSpPr>
        <p:spPr>
          <a:xfrm>
            <a:off x="5573315" y="3862459"/>
            <a:ext cx="3329385" cy="2810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700" b="1" dirty="0">
                <a:latin typeface="Arial" charset="0"/>
                <a:ea typeface="Arial" charset="0"/>
                <a:cs typeface="Arial" charset="0"/>
              </a:rPr>
              <a:t>simulated data</a:t>
            </a: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extrapolated from ZEUS-SJ fit; 5% Gaussian noise</a:t>
            </a:r>
          </a:p>
          <a:p>
            <a:pPr>
              <a:lnSpc>
                <a:spcPct val="50000"/>
              </a:lnSpc>
            </a:pPr>
            <a:endParaRPr lang="en-US" sz="17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17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precision increased by about ×10 (20) at </a:t>
            </a:r>
            <a:r>
              <a:rPr lang="en-US" sz="17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sz="17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(FCC-eh)</a:t>
            </a:r>
          </a:p>
          <a:p>
            <a:pPr>
              <a:lnSpc>
                <a:spcPct val="120000"/>
              </a:lnSpc>
            </a:pP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‘infinite’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lumi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c.f. 2 fb</a:t>
            </a:r>
            <a:r>
              <a:rPr lang="en-US" sz="1200" baseline="30000" dirty="0">
                <a:latin typeface="Arial" charset="0"/>
                <a:ea typeface="Arial" charset="0"/>
                <a:cs typeface="Arial" charset="0"/>
              </a:rPr>
              <a:t>-1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gives little further gain</a:t>
            </a: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>
              <a:lnSpc>
                <a:spcPct val="50000"/>
              </a:lnSpc>
            </a:pPr>
            <a:endParaRPr lang="en-US" sz="1700" b="1" dirty="0">
              <a:solidFill>
                <a:srgbClr val="172AB4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50000"/>
              </a:lnSpc>
            </a:pPr>
            <a:endParaRPr lang="en-US" sz="1700" b="1" dirty="0">
              <a:solidFill>
                <a:srgbClr val="172AB4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30000"/>
              </a:lnSpc>
            </a:pP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/FCC-eh jets could provide further gluon constraint (only incl. used here) 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1400">
                <a:latin typeface="Arial" charset="0"/>
                <a:ea typeface="Arial" charset="0"/>
                <a:cs typeface="Arial" charset="0"/>
              </a:rPr>
              <a:t>op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phase space also accessible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D6B9E7-56F7-3F45-B8AA-48A07D8AF267}"/>
              </a:ext>
            </a:extLst>
          </p:cNvPr>
          <p:cNvSpPr txBox="1"/>
          <p:nvPr/>
        </p:nvSpPr>
        <p:spPr>
          <a:xfrm>
            <a:off x="215898" y="6407969"/>
            <a:ext cx="6553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see also talk by A.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Stasto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and PERLE workshop, LAL-Orsay, June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9CD4AB-6A45-3648-B681-3E2F03426161}"/>
              </a:ext>
            </a:extLst>
          </p:cNvPr>
          <p:cNvSpPr txBox="1"/>
          <p:nvPr/>
        </p:nvSpPr>
        <p:spPr>
          <a:xfrm>
            <a:off x="7086600" y="436084"/>
            <a:ext cx="1795028" cy="95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HERA: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diffractive processes constitute ≈10% of visible DIS cross section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B7432-B241-D84A-87D3-9BF26EF371D7}"/>
              </a:ext>
            </a:extLst>
          </p:cNvPr>
          <p:cNvSpPr txBox="1"/>
          <p:nvPr/>
        </p:nvSpPr>
        <p:spPr>
          <a:xfrm>
            <a:off x="427854" y="932452"/>
            <a:ext cx="1795028" cy="34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≈ 5 GeV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05996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495" y="333161"/>
            <a:ext cx="3639948" cy="6336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35509" y="837075"/>
            <a:ext cx="2965160" cy="301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356549"/>
            <a:ext cx="9144000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HL-LHC ‘ultimate’ pdf projections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3022351" y="3555518"/>
            <a:ext cx="852638" cy="100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65549" y="3655876"/>
            <a:ext cx="3926093" cy="118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V="1">
            <a:off x="226509" y="356549"/>
            <a:ext cx="59465" cy="33584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5549" y="847389"/>
            <a:ext cx="3926093" cy="150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flipH="1" flipV="1">
            <a:off x="179476" y="1108276"/>
            <a:ext cx="123232" cy="2669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E0CF3-F205-B746-BE16-5BC216B13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48" y="1138756"/>
            <a:ext cx="7270683" cy="28808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E4ED2B-FFB6-164C-B159-7AD50F132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92" y="3799182"/>
            <a:ext cx="3724939" cy="2522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719818-3633-704A-91DE-BFD4E9C04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82" y="3774292"/>
            <a:ext cx="3964389" cy="268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9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68061"/>
            <a:ext cx="9143999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electroweak physics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155794" y="2262869"/>
            <a:ext cx="0" cy="20046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248500" y="2358382"/>
            <a:ext cx="0" cy="20046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277223" y="3779442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360798" y="1296806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69100" y="6356350"/>
            <a:ext cx="2133600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F664A9-A1A9-B24C-AFBF-409FF76F4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977209"/>
            <a:ext cx="5397500" cy="3784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A065FC-A31C-6A44-8880-C487F6766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051" y="904422"/>
            <a:ext cx="2852324" cy="2825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41DB0C-B1C7-F54A-A550-677E3DD24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541" y="3619500"/>
            <a:ext cx="2907434" cy="29940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71784A-E4B9-494D-AA58-5AA54AB636AE}"/>
              </a:ext>
            </a:extLst>
          </p:cNvPr>
          <p:cNvSpPr/>
          <p:nvPr/>
        </p:nvSpPr>
        <p:spPr>
          <a:xfrm>
            <a:off x="5816600" y="3431468"/>
            <a:ext cx="1637132" cy="298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50F481-B3D8-5B42-9703-2B2C6C2F9494}"/>
              </a:ext>
            </a:extLst>
          </p:cNvPr>
          <p:cNvSpPr/>
          <p:nvPr/>
        </p:nvSpPr>
        <p:spPr>
          <a:xfrm>
            <a:off x="163059" y="1059715"/>
            <a:ext cx="1460623" cy="288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369562-4B91-2848-85DA-35813DEC6D03}"/>
              </a:ext>
            </a:extLst>
          </p:cNvPr>
          <p:cNvSpPr txBox="1"/>
          <p:nvPr/>
        </p:nvSpPr>
        <p:spPr>
          <a:xfrm>
            <a:off x="507482" y="4914634"/>
            <a:ext cx="4801636" cy="1308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simultaneous pdf and electroweak fits</a:t>
            </a:r>
          </a:p>
          <a:p>
            <a:pPr>
              <a:lnSpc>
                <a:spcPct val="30000"/>
              </a:lnSpc>
            </a:pPr>
            <a:endParaRPr lang="en-US" sz="17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extraordinarily precise determinations of EW </a:t>
            </a:r>
            <a:r>
              <a:rPr lang="en-US" sz="1500" dirty="0" err="1">
                <a:latin typeface="Arial" charset="0"/>
                <a:ea typeface="Arial" charset="0"/>
                <a:cs typeface="Arial" charset="0"/>
              </a:rPr>
              <a:t>params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including: </a:t>
            </a:r>
            <a:r>
              <a:rPr lang="en-US" sz="1500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NC vector and axial-vector light quark couplings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MZ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MW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1500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sin</a:t>
            </a:r>
            <a:r>
              <a:rPr lang="en-US" sz="1500" b="1" baseline="30000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500" b="1" dirty="0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θW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0EF38-6303-DD4D-86D3-19D300E0F25E}"/>
              </a:ext>
            </a:extLst>
          </p:cNvPr>
          <p:cNvSpPr txBox="1"/>
          <p:nvPr/>
        </p:nvSpPr>
        <p:spPr>
          <a:xfrm>
            <a:off x="1111250" y="2716563"/>
            <a:ext cx="131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69C39D-BF88-3745-A2E3-9E7964C4C862}"/>
              </a:ext>
            </a:extLst>
          </p:cNvPr>
          <p:cNvSpPr txBox="1"/>
          <p:nvPr/>
        </p:nvSpPr>
        <p:spPr>
          <a:xfrm>
            <a:off x="7378823" y="743431"/>
            <a:ext cx="13144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7C9C01-39B4-5B4B-95A3-D5E3E24FA7EC}"/>
              </a:ext>
            </a:extLst>
          </p:cNvPr>
          <p:cNvSpPr/>
          <p:nvPr/>
        </p:nvSpPr>
        <p:spPr>
          <a:xfrm>
            <a:off x="7670800" y="1153270"/>
            <a:ext cx="673100" cy="195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3B2009-A3A2-8046-94A5-DDF9CE258998}"/>
              </a:ext>
            </a:extLst>
          </p:cNvPr>
          <p:cNvSpPr/>
          <p:nvPr/>
        </p:nvSpPr>
        <p:spPr>
          <a:xfrm>
            <a:off x="7277223" y="3596331"/>
            <a:ext cx="1066677" cy="2481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E493D1-F40A-C947-8515-0C0F86B8CF52}"/>
              </a:ext>
            </a:extLst>
          </p:cNvPr>
          <p:cNvSpPr txBox="1"/>
          <p:nvPr/>
        </p:nvSpPr>
        <p:spPr>
          <a:xfrm>
            <a:off x="7369215" y="3538425"/>
            <a:ext cx="13144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AB0027-FEEE-6449-9FED-2BFA8330480B}"/>
              </a:ext>
            </a:extLst>
          </p:cNvPr>
          <p:cNvSpPr txBox="1"/>
          <p:nvPr/>
        </p:nvSpPr>
        <p:spPr>
          <a:xfrm>
            <a:off x="5704766" y="6273801"/>
            <a:ext cx="2055057" cy="5153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errors: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only </a:t>
            </a:r>
          </a:p>
          <a:p>
            <a:pPr>
              <a:lnSpc>
                <a:spcPct val="105000"/>
              </a:lnSpc>
            </a:pPr>
            <a:r>
              <a: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outer: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exp+pdf</a:t>
            </a:r>
            <a:endParaRPr lang="en-US" sz="13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E387A3-0CC5-BB40-8E9F-C11DECB1737F}"/>
              </a:ext>
            </a:extLst>
          </p:cNvPr>
          <p:cNvSpPr/>
          <p:nvPr/>
        </p:nvSpPr>
        <p:spPr>
          <a:xfrm>
            <a:off x="1111250" y="1526650"/>
            <a:ext cx="1212850" cy="12435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C04F96-BB7C-2445-B9A4-8FBE6C794539}"/>
              </a:ext>
            </a:extLst>
          </p:cNvPr>
          <p:cNvSpPr txBox="1"/>
          <p:nvPr/>
        </p:nvSpPr>
        <p:spPr>
          <a:xfrm>
            <a:off x="215898" y="6407969"/>
            <a:ext cx="6553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see also talk by D.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Britzger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and PERLE workshop, LAL-Orsay, June 2018</a:t>
            </a:r>
          </a:p>
        </p:txBody>
      </p:sp>
    </p:spTree>
    <p:extLst>
      <p:ext uri="{BB962C8B-B14F-4D97-AF65-F5344CB8AC3E}">
        <p14:creationId xmlns:p14="http://schemas.microsoft.com/office/powerpoint/2010/main" val="1921752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495" y="333161"/>
            <a:ext cx="3639948" cy="6336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35509" y="837075"/>
            <a:ext cx="2965160" cy="301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356549"/>
            <a:ext cx="9144000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 err="1">
                <a:solidFill>
                  <a:srgbClr val="FF0000"/>
                </a:solidFill>
                <a:latin typeface="Arial"/>
                <a:cs typeface="Arial"/>
              </a:rPr>
              <a:t>LHeC</a:t>
            </a: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 and FCC-eh pdf </a:t>
            </a:r>
            <a:r>
              <a:rPr lang="en-US" sz="3500" dirty="0" err="1">
                <a:solidFill>
                  <a:srgbClr val="FF0000"/>
                </a:solidFill>
                <a:latin typeface="Arial"/>
                <a:cs typeface="Arial"/>
              </a:rPr>
              <a:t>programme</a:t>
            </a:r>
            <a:endParaRPr lang="en-US" sz="3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3022351" y="3555518"/>
            <a:ext cx="852638" cy="100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65549" y="3655876"/>
            <a:ext cx="3926093" cy="118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5549" y="847389"/>
            <a:ext cx="3926093" cy="150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is.tiff">
            <a:extLst>
              <a:ext uri="{FF2B5EF4-FFF2-40B4-BE49-F238E27FC236}">
                <a16:creationId xmlns:a16="http://schemas.microsoft.com/office/drawing/2014/main" id="{B471E53E-943C-7747-839E-0E6BB47B8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16" y="1250350"/>
            <a:ext cx="2402483" cy="2514829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CC83D9-2106-E246-AC32-3AE141AD9832}"/>
              </a:ext>
            </a:extLst>
          </p:cNvPr>
          <p:cNvSpPr txBox="1"/>
          <p:nvPr/>
        </p:nvSpPr>
        <p:spPr>
          <a:xfrm>
            <a:off x="753332" y="6262012"/>
            <a:ext cx="5374283" cy="31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(simulation: M Klein</a:t>
            </a:r>
            <a:r>
              <a:rPr lang="en-US" sz="1300" dirty="0">
                <a:latin typeface="American Typewriter" panose="02090604020004020304" pitchFamily="18" charset="77"/>
                <a:cs typeface="Arial" panose="020B0604020202020204" pitchFamily="34" charset="0"/>
              </a:rPr>
              <a:t>;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QCD analysis: V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Radescu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G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Pownall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696CB0-C4A1-2746-925C-03D2A3C4EF7F}"/>
              </a:ext>
            </a:extLst>
          </p:cNvPr>
          <p:cNvSpPr txBox="1"/>
          <p:nvPr/>
        </p:nvSpPr>
        <p:spPr>
          <a:xfrm>
            <a:off x="790309" y="1199550"/>
            <a:ext cx="5008607" cy="34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(FCC-eh) simulated NC and CC inclusive DIS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551B72-9F9F-2746-A035-819BDA48E951}"/>
              </a:ext>
            </a:extLst>
          </p:cNvPr>
          <p:cNvSpPr txBox="1"/>
          <p:nvPr/>
        </p:nvSpPr>
        <p:spPr>
          <a:xfrm>
            <a:off x="613458" y="5232629"/>
            <a:ext cx="8123968" cy="34381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NEW: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additional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simulation with 1/10th integrated luminosity (and no low energy data)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DF400E-1645-D946-8F1F-356AC6AF0848}"/>
              </a:ext>
            </a:extLst>
          </p:cNvPr>
          <p:cNvSpPr txBox="1"/>
          <p:nvPr/>
        </p:nvSpPr>
        <p:spPr>
          <a:xfrm>
            <a:off x="778732" y="4585215"/>
            <a:ext cx="8238268" cy="105650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/FCC-eh goals: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completely resolve all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pdfs,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permille precision</a:t>
            </a:r>
          </a:p>
          <a:p>
            <a:pPr>
              <a:lnSpc>
                <a:spcPct val="20000"/>
              </a:lnSpc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 higher twist, no nuclear corrections, free of symmetry assumptions, N3LO theory (on the way)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71205F-CDC6-0548-8A3B-D3BAF01B3DB8}"/>
              </a:ext>
            </a:extLst>
          </p:cNvPr>
          <p:cNvSpPr/>
          <p:nvPr/>
        </p:nvSpPr>
        <p:spPr>
          <a:xfrm>
            <a:off x="761418" y="4916395"/>
            <a:ext cx="4174091" cy="394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err="1">
                <a:latin typeface="Arial"/>
                <a:ea typeface="Arial" charset="0"/>
                <a:cs typeface="Arial"/>
              </a:rPr>
              <a:t>ubar</a:t>
            </a:r>
            <a:r>
              <a:rPr lang="en-US" b="1" dirty="0">
                <a:latin typeface="Arial"/>
                <a:ea typeface="Arial" charset="0"/>
                <a:cs typeface="Arial"/>
              </a:rPr>
              <a:t>, </a:t>
            </a:r>
            <a:r>
              <a:rPr lang="en-US" b="1" dirty="0" err="1">
                <a:latin typeface="Arial"/>
                <a:ea typeface="Arial" charset="0"/>
                <a:cs typeface="Arial"/>
              </a:rPr>
              <a:t>uv</a:t>
            </a:r>
            <a:r>
              <a:rPr lang="en-US" b="1" dirty="0">
                <a:latin typeface="Arial"/>
                <a:ea typeface="Arial" charset="0"/>
                <a:cs typeface="Arial"/>
              </a:rPr>
              <a:t>, </a:t>
            </a:r>
            <a:r>
              <a:rPr lang="en-US" b="1" dirty="0" err="1">
                <a:latin typeface="Arial"/>
                <a:ea typeface="Arial" charset="0"/>
                <a:cs typeface="Arial"/>
              </a:rPr>
              <a:t>dbar</a:t>
            </a:r>
            <a:r>
              <a:rPr lang="en-US" b="1" dirty="0">
                <a:latin typeface="Arial"/>
                <a:ea typeface="Arial" charset="0"/>
                <a:cs typeface="Arial"/>
              </a:rPr>
              <a:t>, dv, s, c, b, t, </a:t>
            </a:r>
            <a:r>
              <a:rPr lang="en-US" b="1" dirty="0" err="1">
                <a:latin typeface="Arial"/>
                <a:ea typeface="Arial" charset="0"/>
                <a:cs typeface="Arial"/>
              </a:rPr>
              <a:t>xg</a:t>
            </a:r>
            <a:r>
              <a:rPr lang="en-US" b="1" dirty="0">
                <a:latin typeface="Arial"/>
                <a:ea typeface="Arial" charset="0"/>
                <a:cs typeface="Arial"/>
              </a:rPr>
              <a:t> </a:t>
            </a:r>
            <a:r>
              <a:rPr lang="en-US" dirty="0">
                <a:latin typeface="Arial"/>
                <a:ea typeface="Arial" charset="0"/>
                <a:cs typeface="Arial"/>
              </a:rPr>
              <a:t>and </a:t>
            </a:r>
            <a:r>
              <a:rPr lang="en-US" b="1" dirty="0">
                <a:latin typeface="Arial"/>
                <a:cs typeface="Arial"/>
              </a:rPr>
              <a:t>α</a:t>
            </a:r>
            <a:r>
              <a:rPr lang="en-US" sz="1200" b="1" dirty="0">
                <a:latin typeface="Arial"/>
                <a:cs typeface="Arial"/>
              </a:rPr>
              <a:t>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0CA8F9-2686-8648-A18E-C591857CD64C}"/>
              </a:ext>
            </a:extLst>
          </p:cNvPr>
          <p:cNvSpPr/>
          <p:nvPr/>
        </p:nvSpPr>
        <p:spPr>
          <a:xfrm>
            <a:off x="778732" y="5691101"/>
            <a:ext cx="6828568" cy="327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latin typeface="Arial"/>
                <a:cs typeface="Arial"/>
              </a:rPr>
              <a:t>NB, fit studies do not yet include simulated s, c, b, t or FL data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A7ED3F7-F8DD-8745-8CE1-C41E94F53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39429"/>
              </p:ext>
            </p:extLst>
          </p:nvPr>
        </p:nvGraphicFramePr>
        <p:xfrm>
          <a:off x="761418" y="1664730"/>
          <a:ext cx="5123487" cy="236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131">
                  <a:extLst>
                    <a:ext uri="{9D8B030D-6E8A-4147-A177-3AD203B41FA5}">
                      <a16:colId xmlns:a16="http://schemas.microsoft.com/office/drawing/2014/main" val="1529913503"/>
                    </a:ext>
                  </a:extLst>
                </a:gridCol>
                <a:gridCol w="940280">
                  <a:extLst>
                    <a:ext uri="{9D8B030D-6E8A-4147-A177-3AD203B41FA5}">
                      <a16:colId xmlns:a16="http://schemas.microsoft.com/office/drawing/2014/main" val="2416582836"/>
                    </a:ext>
                  </a:extLst>
                </a:gridCol>
                <a:gridCol w="943067">
                  <a:extLst>
                    <a:ext uri="{9D8B030D-6E8A-4147-A177-3AD203B41FA5}">
                      <a16:colId xmlns:a16="http://schemas.microsoft.com/office/drawing/2014/main" val="2759285554"/>
                    </a:ext>
                  </a:extLst>
                </a:gridCol>
                <a:gridCol w="602704">
                  <a:extLst>
                    <a:ext uri="{9D8B030D-6E8A-4147-A177-3AD203B41FA5}">
                      <a16:colId xmlns:a16="http://schemas.microsoft.com/office/drawing/2014/main" val="2533730003"/>
                    </a:ext>
                  </a:extLst>
                </a:gridCol>
                <a:gridCol w="772886">
                  <a:extLst>
                    <a:ext uri="{9D8B030D-6E8A-4147-A177-3AD203B41FA5}">
                      <a16:colId xmlns:a16="http://schemas.microsoft.com/office/drawing/2014/main" val="3999337405"/>
                    </a:ext>
                  </a:extLst>
                </a:gridCol>
                <a:gridCol w="1073419">
                  <a:extLst>
                    <a:ext uri="{9D8B030D-6E8A-4147-A177-3AD203B41FA5}">
                      <a16:colId xmlns:a16="http://schemas.microsoft.com/office/drawing/2014/main" val="1863011954"/>
                    </a:ext>
                  </a:extLst>
                </a:gridCol>
              </a:tblGrid>
              <a:tr h="257794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NC/CC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err="1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 [GeV]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Ep [</a:t>
                      </a:r>
                      <a:r>
                        <a:rPr lang="en-US" sz="1300" b="1" dirty="0" err="1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TeV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P(e)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charge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err="1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lumi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. [fb-1]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098817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NC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CC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60 (60)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60 (60)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7 (50)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7 (50)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–0.8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–0.8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–1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–1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47948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NC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CC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60 (60)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60 (60)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7 (50)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7 (50)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+0.8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+0.8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–1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–1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603302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NC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CC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60 (60)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60 (60)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7 (50)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7 (50)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+1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+1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444693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NC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CC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60 (20)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60 (20)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1 (7)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1 (7)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–1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–1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83444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3EF3D77-E445-F946-BA28-7EA91BEFBF3A}"/>
              </a:ext>
            </a:extLst>
          </p:cNvPr>
          <p:cNvSpPr/>
          <p:nvPr/>
        </p:nvSpPr>
        <p:spPr>
          <a:xfrm>
            <a:off x="613458" y="1138756"/>
            <a:ext cx="5416952" cy="3108287"/>
          </a:xfrm>
          <a:prstGeom prst="rect">
            <a:avLst/>
          </a:prstGeom>
          <a:noFill/>
          <a:ln w="19050">
            <a:solidFill>
              <a:srgbClr val="172FC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19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495" y="333161"/>
            <a:ext cx="3639948" cy="6336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35509" y="837075"/>
            <a:ext cx="2965160" cy="301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356549"/>
            <a:ext cx="9144000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 err="1">
                <a:solidFill>
                  <a:srgbClr val="FF0000"/>
                </a:solidFill>
                <a:latin typeface="Arial"/>
                <a:cs typeface="Arial"/>
              </a:rPr>
              <a:t>LHeC</a:t>
            </a: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 and FCC-eh pdf </a:t>
            </a:r>
            <a:r>
              <a:rPr lang="en-US" sz="3500" dirty="0" err="1">
                <a:solidFill>
                  <a:srgbClr val="FF0000"/>
                </a:solidFill>
                <a:latin typeface="Arial"/>
                <a:cs typeface="Arial"/>
              </a:rPr>
              <a:t>programme</a:t>
            </a:r>
            <a:endParaRPr lang="en-US" sz="3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3022351" y="3555518"/>
            <a:ext cx="852638" cy="100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65549" y="3655876"/>
            <a:ext cx="3926093" cy="118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V="1">
            <a:off x="226509" y="356549"/>
            <a:ext cx="59465" cy="33584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5549" y="847389"/>
            <a:ext cx="3926093" cy="150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is.tiff">
            <a:extLst>
              <a:ext uri="{FF2B5EF4-FFF2-40B4-BE49-F238E27FC236}">
                <a16:creationId xmlns:a16="http://schemas.microsoft.com/office/drawing/2014/main" id="{B471E53E-943C-7747-839E-0E6BB47B8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16" y="1250350"/>
            <a:ext cx="2402483" cy="2514829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A91605-4FEE-7848-B4C8-B6F93121D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22" y="1591496"/>
            <a:ext cx="5440493" cy="2258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CC83D9-2106-E246-AC32-3AE141AD9832}"/>
              </a:ext>
            </a:extLst>
          </p:cNvPr>
          <p:cNvSpPr txBox="1"/>
          <p:nvPr/>
        </p:nvSpPr>
        <p:spPr>
          <a:xfrm>
            <a:off x="753332" y="6262012"/>
            <a:ext cx="5374283" cy="31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(simulation: M Klein</a:t>
            </a:r>
            <a:r>
              <a:rPr lang="en-US" sz="1300" dirty="0">
                <a:latin typeface="American Typewriter" panose="02090604020004020304" pitchFamily="18" charset="77"/>
                <a:cs typeface="Arial" panose="020B0604020202020204" pitchFamily="34" charset="0"/>
              </a:rPr>
              <a:t>;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QCD analysis: V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Radescu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G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Pownall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696CB0-C4A1-2746-925C-03D2A3C4EF7F}"/>
              </a:ext>
            </a:extLst>
          </p:cNvPr>
          <p:cNvSpPr txBox="1"/>
          <p:nvPr/>
        </p:nvSpPr>
        <p:spPr>
          <a:xfrm>
            <a:off x="778733" y="1199550"/>
            <a:ext cx="6904767" cy="33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50" b="1" dirty="0" err="1"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1450" b="1" dirty="0">
                <a:latin typeface="Arial" panose="020B0604020202020204" pitchFamily="34" charset="0"/>
                <a:cs typeface="Arial" panose="020B0604020202020204" pitchFamily="34" charset="0"/>
              </a:rPr>
              <a:t> and FCC-eh simulated NC and CC inclusive DIS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551B72-9F9F-2746-A035-819BDA48E951}"/>
              </a:ext>
            </a:extLst>
          </p:cNvPr>
          <p:cNvSpPr txBox="1"/>
          <p:nvPr/>
        </p:nvSpPr>
        <p:spPr>
          <a:xfrm>
            <a:off x="778732" y="4026691"/>
            <a:ext cx="8123968" cy="34381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NEW: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additional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simulation with 1/10th integrated luminosity (and no low energy data)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DF400E-1645-D946-8F1F-356AC6AF0848}"/>
              </a:ext>
            </a:extLst>
          </p:cNvPr>
          <p:cNvSpPr txBox="1"/>
          <p:nvPr/>
        </p:nvSpPr>
        <p:spPr>
          <a:xfrm>
            <a:off x="778732" y="4585215"/>
            <a:ext cx="8238268" cy="105650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/FCC-eh goals: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completely resolve all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pdfs,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permille precision</a:t>
            </a:r>
          </a:p>
          <a:p>
            <a:pPr>
              <a:lnSpc>
                <a:spcPct val="20000"/>
              </a:lnSpc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 higher twist, no nuclear corrections, free of symmetry assumptions, N3LO theory (on the way)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71205F-CDC6-0548-8A3B-D3BAF01B3DB8}"/>
              </a:ext>
            </a:extLst>
          </p:cNvPr>
          <p:cNvSpPr/>
          <p:nvPr/>
        </p:nvSpPr>
        <p:spPr>
          <a:xfrm>
            <a:off x="761418" y="4916395"/>
            <a:ext cx="4174091" cy="394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err="1">
                <a:latin typeface="Arial"/>
                <a:ea typeface="Arial" charset="0"/>
                <a:cs typeface="Arial"/>
              </a:rPr>
              <a:t>ubar</a:t>
            </a:r>
            <a:r>
              <a:rPr lang="en-US" b="1" dirty="0">
                <a:latin typeface="Arial"/>
                <a:ea typeface="Arial" charset="0"/>
                <a:cs typeface="Arial"/>
              </a:rPr>
              <a:t>, </a:t>
            </a:r>
            <a:r>
              <a:rPr lang="en-US" b="1" dirty="0" err="1">
                <a:latin typeface="Arial"/>
                <a:ea typeface="Arial" charset="0"/>
                <a:cs typeface="Arial"/>
              </a:rPr>
              <a:t>uv</a:t>
            </a:r>
            <a:r>
              <a:rPr lang="en-US" b="1" dirty="0">
                <a:latin typeface="Arial"/>
                <a:ea typeface="Arial" charset="0"/>
                <a:cs typeface="Arial"/>
              </a:rPr>
              <a:t>, </a:t>
            </a:r>
            <a:r>
              <a:rPr lang="en-US" b="1" dirty="0" err="1">
                <a:latin typeface="Arial"/>
                <a:ea typeface="Arial" charset="0"/>
                <a:cs typeface="Arial"/>
              </a:rPr>
              <a:t>dbar</a:t>
            </a:r>
            <a:r>
              <a:rPr lang="en-US" b="1" dirty="0">
                <a:latin typeface="Arial"/>
                <a:ea typeface="Arial" charset="0"/>
                <a:cs typeface="Arial"/>
              </a:rPr>
              <a:t>, dv, s, c, b, t, </a:t>
            </a:r>
            <a:r>
              <a:rPr lang="en-US" b="1" dirty="0" err="1">
                <a:latin typeface="Arial"/>
                <a:ea typeface="Arial" charset="0"/>
                <a:cs typeface="Arial"/>
              </a:rPr>
              <a:t>xg</a:t>
            </a:r>
            <a:r>
              <a:rPr lang="en-US" b="1" dirty="0">
                <a:latin typeface="Arial"/>
                <a:ea typeface="Arial" charset="0"/>
                <a:cs typeface="Arial"/>
              </a:rPr>
              <a:t> </a:t>
            </a:r>
            <a:r>
              <a:rPr lang="en-US" dirty="0">
                <a:latin typeface="Arial"/>
                <a:ea typeface="Arial" charset="0"/>
                <a:cs typeface="Arial"/>
              </a:rPr>
              <a:t>and </a:t>
            </a:r>
            <a:r>
              <a:rPr lang="en-US" b="1" dirty="0">
                <a:latin typeface="Arial"/>
                <a:cs typeface="Arial"/>
              </a:rPr>
              <a:t>α</a:t>
            </a:r>
            <a:r>
              <a:rPr lang="en-US" sz="1200" b="1" dirty="0">
                <a:latin typeface="Arial"/>
                <a:cs typeface="Arial"/>
              </a:rPr>
              <a:t>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0CA8F9-2686-8648-A18E-C591857CD64C}"/>
              </a:ext>
            </a:extLst>
          </p:cNvPr>
          <p:cNvSpPr/>
          <p:nvPr/>
        </p:nvSpPr>
        <p:spPr>
          <a:xfrm>
            <a:off x="778732" y="5691101"/>
            <a:ext cx="6828568" cy="327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latin typeface="Arial"/>
                <a:cs typeface="Arial"/>
              </a:rPr>
              <a:t>NB, fit studies do not yet include simulated s, c, b, t or FL data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6329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73" y="1125241"/>
            <a:ext cx="3901291" cy="4802647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5" y="1127411"/>
            <a:ext cx="3904250" cy="4806290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500A86-5D4E-E64F-A5BC-CE4B50F91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808" y="1142095"/>
            <a:ext cx="3884155" cy="4781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41" y="1107741"/>
            <a:ext cx="3904251" cy="480629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29" y="1118611"/>
            <a:ext cx="3901046" cy="4802346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40F50F-91A9-7248-BE3E-5E4D110E9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0085" y="1114360"/>
            <a:ext cx="3894852" cy="479472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268061"/>
            <a:ext cx="91440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valence quarks from </a:t>
            </a:r>
            <a:r>
              <a:rPr lang="en-US" sz="3500" dirty="0" err="1">
                <a:solidFill>
                  <a:srgbClr val="FF0000"/>
                </a:solidFill>
                <a:latin typeface="Arial"/>
                <a:cs typeface="Arial"/>
              </a:rPr>
              <a:t>LHeC</a:t>
            </a:r>
            <a:endParaRPr lang="en-US" sz="3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5045" y="6125739"/>
            <a:ext cx="7944593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large x crucial for searches; relevant for DY, M</a:t>
            </a:r>
            <a:r>
              <a: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; resolve mystery of d/u at large x; …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91159" y="4635480"/>
            <a:ext cx="127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u valence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35554" y="4606532"/>
            <a:ext cx="127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d valence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95969" y="3856126"/>
            <a:ext cx="106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b="1" dirty="0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500" b="1" dirty="0">
              <a:solidFill>
                <a:srgbClr val="231E8E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428222" y="3466813"/>
            <a:ext cx="440505" cy="450528"/>
          </a:xfrm>
          <a:prstGeom prst="straightConnector1">
            <a:avLst/>
          </a:prstGeom>
          <a:ln>
            <a:solidFill>
              <a:srgbClr val="231E8E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7619" y="5785011"/>
            <a:ext cx="7248281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precision determination, free from higher twist corrections and nuclear uncertainties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9BD940-B70A-944E-A840-32A076E123E7}"/>
              </a:ext>
            </a:extLst>
          </p:cNvPr>
          <p:cNvSpPr/>
          <p:nvPr/>
        </p:nvSpPr>
        <p:spPr>
          <a:xfrm>
            <a:off x="1805017" y="4175315"/>
            <a:ext cx="1712274" cy="369332"/>
          </a:xfrm>
          <a:prstGeom prst="rect">
            <a:avLst/>
          </a:prstGeom>
          <a:solidFill>
            <a:srgbClr val="F4FF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D010AF-4B4D-6140-AD74-24E3376E54B6}"/>
              </a:ext>
            </a:extLst>
          </p:cNvPr>
          <p:cNvSpPr txBox="1"/>
          <p:nvPr/>
        </p:nvSpPr>
        <p:spPr>
          <a:xfrm>
            <a:off x="1816100" y="4163757"/>
            <a:ext cx="176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b="1" dirty="0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00" b="1" dirty="0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(1/10</a:t>
            </a:r>
            <a:r>
              <a:rPr lang="en-US" sz="1300" b="1" baseline="30000" dirty="0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00" b="1" dirty="0" err="1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lumi</a:t>
            </a:r>
            <a:r>
              <a:rPr lang="en-US" sz="1300" b="1" dirty="0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.)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71C951-9518-4747-844A-0D694DF176B7}"/>
              </a:ext>
            </a:extLst>
          </p:cNvPr>
          <p:cNvSpPr txBox="1"/>
          <p:nvPr/>
        </p:nvSpPr>
        <p:spPr>
          <a:xfrm>
            <a:off x="7835900" y="113184"/>
            <a:ext cx="1210127" cy="646331"/>
          </a:xfrm>
          <a:prstGeom prst="rect">
            <a:avLst/>
          </a:prstGeom>
          <a:solidFill>
            <a:srgbClr val="F4FFAE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LHeC</a:t>
            </a:r>
            <a:r>
              <a:rPr lang="en-US" dirty="0"/>
              <a:t> WS version</a:t>
            </a:r>
          </a:p>
        </p:txBody>
      </p:sp>
    </p:spTree>
    <p:extLst>
      <p:ext uri="{BB962C8B-B14F-4D97-AF65-F5344CB8AC3E}">
        <p14:creationId xmlns:p14="http://schemas.microsoft.com/office/powerpoint/2010/main" val="1756598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4" y="1224326"/>
            <a:ext cx="4249179" cy="52309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1" y="1226071"/>
            <a:ext cx="4247760" cy="5229166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AE5269-5582-1141-ABFF-2E7B21DCC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39" y="1224325"/>
            <a:ext cx="4249179" cy="523091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268061"/>
            <a:ext cx="91440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gluon at large x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100374" y="2991512"/>
            <a:ext cx="0" cy="20046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65666" y="1490374"/>
            <a:ext cx="3781521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gluon at large x is small and currently very poorly known;</a:t>
            </a:r>
            <a:r>
              <a:rPr lang="en-US" sz="1700" b="1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r">
              <a:lnSpc>
                <a:spcPct val="120000"/>
              </a:lnSpc>
            </a:pPr>
            <a:r>
              <a:rPr lang="en-US" sz="17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crucial for new physics searches</a:t>
            </a:r>
            <a:endParaRPr lang="en-US" dirty="0">
              <a:solidFill>
                <a:srgbClr val="172AB4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945550" y="3826366"/>
            <a:ext cx="459732" cy="501024"/>
          </a:xfrm>
          <a:prstGeom prst="straightConnector1">
            <a:avLst/>
          </a:prstGeom>
          <a:ln>
            <a:solidFill>
              <a:srgbClr val="231E8E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64261" y="4341678"/>
            <a:ext cx="91404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err="1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endParaRPr lang="en-US" sz="1700" dirty="0">
              <a:solidFill>
                <a:srgbClr val="172AB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5666" y="2691470"/>
            <a:ext cx="3781521" cy="159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700" b="1" dirty="0" err="1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 sensitivity at large x comes as part of overall package</a:t>
            </a:r>
            <a:r>
              <a:rPr lang="en-US" sz="1700" b="1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r">
              <a:lnSpc>
                <a:spcPct val="20000"/>
              </a:lnSpc>
            </a:pPr>
            <a:endParaRPr lang="en-US" sz="1500" dirty="0">
              <a:solidFill>
                <a:srgbClr val="172FCD"/>
              </a:solidFill>
              <a:latin typeface="Arial" charset="0"/>
              <a:ea typeface="Arial" charset="0"/>
              <a:cs typeface="Arial" charset="0"/>
            </a:endParaRPr>
          </a:p>
          <a:p>
            <a:pPr algn="r">
              <a:lnSpc>
                <a:spcPct val="120000"/>
              </a:lnSpc>
            </a:pPr>
            <a:r>
              <a:rPr lang="en-US" sz="1500" dirty="0">
                <a:solidFill>
                  <a:srgbClr val="172FCD"/>
                </a:solidFill>
                <a:latin typeface="Arial" charset="0"/>
                <a:ea typeface="Arial" charset="0"/>
                <a:cs typeface="Arial" charset="0"/>
              </a:rPr>
              <a:t>high luminosity (×100–1000 HERA); </a:t>
            </a:r>
          </a:p>
          <a:p>
            <a:pPr algn="r">
              <a:lnSpc>
                <a:spcPct val="120000"/>
              </a:lnSpc>
            </a:pPr>
            <a:r>
              <a:rPr lang="en-US" sz="1500" dirty="0">
                <a:solidFill>
                  <a:srgbClr val="172FCD"/>
                </a:solidFill>
                <a:latin typeface="Arial" charset="0"/>
                <a:ea typeface="Arial" charset="0"/>
                <a:cs typeface="Arial" charset="0"/>
              </a:rPr>
              <a:t>fully constrained quark pdfs; low x; momentum sum rule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70582" y="4681782"/>
            <a:ext cx="3776606" cy="128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gluon and sea intimately related</a:t>
            </a:r>
          </a:p>
          <a:p>
            <a:pPr algn="r">
              <a:lnSpc>
                <a:spcPct val="120000"/>
              </a:lnSpc>
            </a:pPr>
            <a:r>
              <a:rPr lang="en-US" sz="15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sz="15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can disentangle sea from </a:t>
            </a:r>
          </a:p>
          <a:p>
            <a:pPr algn="r">
              <a:lnSpc>
                <a:spcPct val="120000"/>
              </a:lnSpc>
            </a:pPr>
            <a:r>
              <a:rPr lang="en-US" sz="15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valence quarks at large x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with precision measurements of 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CC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NC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 F2</a:t>
            </a:r>
            <a:r>
              <a:rPr lang="en-US" sz="1500" baseline="30000" dirty="0">
                <a:latin typeface="Arial" charset="0"/>
                <a:ea typeface="Arial" charset="0"/>
                <a:cs typeface="Arial" charset="0"/>
              </a:rPr>
              <a:t>γZ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xF3</a:t>
            </a:r>
            <a:r>
              <a:rPr lang="en-US" sz="1500" baseline="30000" dirty="0">
                <a:latin typeface="Arial" charset="0"/>
                <a:ea typeface="Arial" charset="0"/>
                <a:cs typeface="Arial" charset="0"/>
              </a:rPr>
              <a:t>γZ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  </a:t>
            </a:r>
          </a:p>
          <a:p>
            <a:pPr algn="r">
              <a:lnSpc>
                <a:spcPct val="20000"/>
              </a:lnSpc>
            </a:pP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EB5897-BDD2-9E43-9A73-DE7DCB87DD39}"/>
              </a:ext>
            </a:extLst>
          </p:cNvPr>
          <p:cNvSpPr txBox="1"/>
          <p:nvPr/>
        </p:nvSpPr>
        <p:spPr>
          <a:xfrm>
            <a:off x="7835900" y="113184"/>
            <a:ext cx="1210127" cy="646331"/>
          </a:xfrm>
          <a:prstGeom prst="rect">
            <a:avLst/>
          </a:prstGeom>
          <a:solidFill>
            <a:srgbClr val="F4FFAE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LHeC</a:t>
            </a:r>
            <a:r>
              <a:rPr lang="en-US" dirty="0"/>
              <a:t> WS version</a:t>
            </a:r>
          </a:p>
        </p:txBody>
      </p:sp>
    </p:spTree>
    <p:extLst>
      <p:ext uri="{BB962C8B-B14F-4D97-AF65-F5344CB8AC3E}">
        <p14:creationId xmlns:p14="http://schemas.microsoft.com/office/powerpoint/2010/main" val="1434952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AE5269-5582-1141-ABFF-2E7B21DCC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60" y="952864"/>
            <a:ext cx="4249179" cy="523091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268061"/>
            <a:ext cx="91440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gluon at large x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100374" y="2991512"/>
            <a:ext cx="0" cy="20046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AC0BB19-46CF-524C-ADBB-1111AA658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006" y="952864"/>
            <a:ext cx="4164908" cy="51271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907FE1-F239-D845-BFA8-CA94E66E1DF1}"/>
              </a:ext>
            </a:extLst>
          </p:cNvPr>
          <p:cNvSpPr txBox="1"/>
          <p:nvPr/>
        </p:nvSpPr>
        <p:spPr>
          <a:xfrm>
            <a:off x="5638800" y="3771900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Dg</a:t>
            </a:r>
          </a:p>
        </p:txBody>
      </p:sp>
    </p:spTree>
    <p:extLst>
      <p:ext uri="{BB962C8B-B14F-4D97-AF65-F5344CB8AC3E}">
        <p14:creationId xmlns:p14="http://schemas.microsoft.com/office/powerpoint/2010/main" val="2988602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11E26F-AB88-104F-8FE1-584F51275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31" y="952864"/>
            <a:ext cx="4241108" cy="5220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3280B0-91DE-164F-9395-20EB615C8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007" y="952864"/>
            <a:ext cx="4164908" cy="512717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268061"/>
            <a:ext cx="91440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gluon at large 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907FE1-F239-D845-BFA8-CA94E66E1DF1}"/>
              </a:ext>
            </a:extLst>
          </p:cNvPr>
          <p:cNvSpPr txBox="1"/>
          <p:nvPr/>
        </p:nvSpPr>
        <p:spPr>
          <a:xfrm>
            <a:off x="5557161" y="4089400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Dg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A8A26B-0C54-054C-97A1-290357D74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31" y="1371123"/>
            <a:ext cx="4520762" cy="4384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1F1522-3797-2E47-B682-768C42DF4E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03" y="775163"/>
            <a:ext cx="5469790" cy="53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78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4" y="1292882"/>
            <a:ext cx="5077811" cy="3438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707" y="3506086"/>
            <a:ext cx="3490691" cy="236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51" y="3509672"/>
            <a:ext cx="3443439" cy="2332064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31" y="3517291"/>
            <a:ext cx="3475167" cy="2353552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8" y="1411078"/>
            <a:ext cx="3384388" cy="2292072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33" y="1408948"/>
            <a:ext cx="3387533" cy="229420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1096243" y="1233562"/>
            <a:ext cx="1071615" cy="156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7481565" y="3740626"/>
            <a:ext cx="1067046" cy="340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charset="0"/>
                <a:ea typeface="Arial" charset="0"/>
                <a:cs typeface="Arial" charset="0"/>
              </a:rPr>
              <a:t>gg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035689" y="2040994"/>
            <a:ext cx="1000506" cy="1079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679651" y="4112184"/>
            <a:ext cx="137793" cy="110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837040" y="1366364"/>
            <a:ext cx="2349846" cy="2254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7360787" y="1639606"/>
            <a:ext cx="1067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charset="0"/>
                <a:ea typeface="Arial" charset="0"/>
                <a:cs typeface="Arial" charset="0"/>
              </a:rPr>
              <a:t>qqbar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3509" y="5113805"/>
            <a:ext cx="549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H,t</a:t>
            </a:r>
            <a:endParaRPr lang="en-US" sz="1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 flipH="1" flipV="1">
            <a:off x="7005122" y="4796211"/>
            <a:ext cx="4706" cy="30374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737046" y="5080893"/>
            <a:ext cx="613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BSM</a:t>
            </a:r>
            <a:endParaRPr lang="en-US" sz="1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7815820" y="5372670"/>
            <a:ext cx="904245" cy="339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553360" y="3021115"/>
            <a:ext cx="906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W,Z,VH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flipH="1" flipV="1">
            <a:off x="6933575" y="2704303"/>
            <a:ext cx="4706" cy="30374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757980" y="5450689"/>
            <a:ext cx="8493064" cy="775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latin typeface="Arial"/>
                <a:cs typeface="Arial"/>
              </a:rPr>
              <a:t>pdfs poorly known at large and small x </a:t>
            </a:r>
          </a:p>
          <a:p>
            <a:pPr>
              <a:lnSpc>
                <a:spcPct val="130000"/>
              </a:lnSpc>
            </a:pPr>
            <a:r>
              <a:rPr lang="en-US" sz="1600" dirty="0">
                <a:latin typeface="Arial"/>
                <a:cs typeface="Arial"/>
              </a:rPr>
              <a:t>higher precision needed also for H, W, t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397123" y="3871310"/>
            <a:ext cx="20681" cy="1280686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76538" y="1151804"/>
            <a:ext cx="3319314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500" dirty="0">
                <a:latin typeface="Arial"/>
                <a:cs typeface="Arial"/>
              </a:rPr>
              <a:t>pdf luminosities (LHC@14TeV)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441023" y="4779768"/>
            <a:ext cx="4594665" cy="311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150" dirty="0">
                <a:solidFill>
                  <a:srgbClr val="FF0000"/>
                </a:solidFill>
                <a:latin typeface="Arial"/>
                <a:cs typeface="Arial"/>
              </a:rPr>
              <a:t>current data only above x=5.10</a:t>
            </a:r>
            <a:r>
              <a:rPr lang="en-US" sz="1150" baseline="30000" dirty="0">
                <a:solidFill>
                  <a:srgbClr val="FF0000"/>
                </a:solidFill>
                <a:latin typeface="Arial"/>
                <a:cs typeface="Arial"/>
              </a:rPr>
              <a:t>-5</a:t>
            </a:r>
            <a:r>
              <a:rPr lang="en-US" sz="1150" dirty="0">
                <a:solidFill>
                  <a:srgbClr val="FF0000"/>
                </a:solidFill>
                <a:latin typeface="Arial"/>
                <a:cs typeface="Arial"/>
              </a:rPr>
              <a:t>, and </a:t>
            </a:r>
            <a:r>
              <a:rPr lang="en-US" sz="1150">
                <a:solidFill>
                  <a:srgbClr val="FF0000"/>
                </a:solidFill>
                <a:latin typeface="Arial"/>
                <a:cs typeface="Arial"/>
              </a:rPr>
              <a:t>below x</a:t>
            </a:r>
            <a:r>
              <a:rPr lang="en-US" sz="1150">
                <a:solidFill>
                  <a:srgbClr val="FF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=</a:t>
            </a:r>
            <a:r>
              <a:rPr lang="en-US" sz="1150">
                <a:solidFill>
                  <a:srgbClr val="FF0000"/>
                </a:solidFill>
                <a:latin typeface="Arial"/>
                <a:cs typeface="Arial"/>
              </a:rPr>
              <a:t>0.6–0.7</a:t>
            </a:r>
            <a:endParaRPr lang="en-US" sz="115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1411996" y="5157383"/>
            <a:ext cx="3311437" cy="16007"/>
          </a:xfrm>
          <a:prstGeom prst="line">
            <a:avLst/>
          </a:prstGeom>
          <a:ln w="28575">
            <a:solidFill>
              <a:srgbClr val="FF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2746718" y="1696143"/>
            <a:ext cx="1281297" cy="8303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6" t="10816" r="30784" b="70635"/>
          <a:stretch/>
        </p:blipFill>
        <p:spPr>
          <a:xfrm>
            <a:off x="957877" y="1728401"/>
            <a:ext cx="1414728" cy="8438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6" name="Rectangle 75"/>
          <p:cNvSpPr/>
          <p:nvPr/>
        </p:nvSpPr>
        <p:spPr>
          <a:xfrm flipV="1">
            <a:off x="970244" y="1721830"/>
            <a:ext cx="1392743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633346" y="1265942"/>
            <a:ext cx="4533085" cy="28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500" dirty="0" err="1">
                <a:latin typeface="Arial"/>
                <a:cs typeface="Arial"/>
              </a:rPr>
              <a:t>xg</a:t>
            </a:r>
            <a:r>
              <a:rPr lang="en-US" sz="1500" dirty="0">
                <a:latin typeface="Arial"/>
                <a:cs typeface="Arial"/>
              </a:rPr>
              <a:t>(</a:t>
            </a:r>
            <a:r>
              <a:rPr lang="en-US" sz="1500" dirty="0" err="1">
                <a:latin typeface="Arial"/>
                <a:cs typeface="Arial"/>
              </a:rPr>
              <a:t>x,Q</a:t>
            </a:r>
            <a:r>
              <a:rPr lang="en-US" sz="1500" dirty="0">
                <a:latin typeface="Arial"/>
                <a:cs typeface="Arial"/>
              </a:rPr>
              <a:t>), NNLO, Q</a:t>
            </a:r>
            <a:r>
              <a:rPr lang="en-US" sz="1500" baseline="30000" dirty="0">
                <a:latin typeface="Arial"/>
                <a:cs typeface="Arial"/>
              </a:rPr>
              <a:t>2</a:t>
            </a:r>
            <a:r>
              <a:rPr lang="en-US" sz="1500" dirty="0">
                <a:latin typeface="Arial"/>
                <a:cs typeface="Arial"/>
              </a:rPr>
              <a:t>=100 GeV</a:t>
            </a:r>
            <a:r>
              <a:rPr lang="en-US" sz="1500" baseline="30000" dirty="0">
                <a:latin typeface="Arial"/>
                <a:cs typeface="Arial"/>
              </a:rPr>
              <a:t>2</a:t>
            </a:r>
            <a:r>
              <a:rPr lang="en-US" sz="1500" dirty="0">
                <a:latin typeface="Arial"/>
                <a:cs typeface="Arial"/>
              </a:rPr>
              <a:t>, </a:t>
            </a:r>
            <a:r>
              <a:rPr lang="en-US" sz="1600" dirty="0">
                <a:latin typeface="Arial"/>
                <a:cs typeface="Arial"/>
              </a:rPr>
              <a:t>α</a:t>
            </a:r>
            <a:r>
              <a:rPr lang="en-US" sz="1100" dirty="0">
                <a:latin typeface="Arial"/>
                <a:cs typeface="Arial"/>
              </a:rPr>
              <a:t>s</a:t>
            </a:r>
            <a:r>
              <a:rPr lang="en-US" sz="1500" dirty="0">
                <a:latin typeface="Arial"/>
                <a:cs typeface="Arial"/>
              </a:rPr>
              <a:t>(M</a:t>
            </a:r>
            <a:r>
              <a:rPr lang="en-US" sz="1100" dirty="0">
                <a:latin typeface="Arial"/>
                <a:cs typeface="Arial"/>
              </a:rPr>
              <a:t>Z</a:t>
            </a:r>
            <a:r>
              <a:rPr lang="en-US" sz="1500" dirty="0">
                <a:latin typeface="Arial"/>
                <a:cs typeface="Arial"/>
              </a:rPr>
              <a:t>)=0.118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526534" y="2425935"/>
            <a:ext cx="118118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000">
                <a:latin typeface="Arial" charset="0"/>
                <a:ea typeface="Arial" charset="0"/>
                <a:cs typeface="Arial" charset="0"/>
              </a:rPr>
              <a:t>Higgs production in 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gluon fusion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449464" y="3788119"/>
            <a:ext cx="1367894" cy="4446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000">
                <a:latin typeface="Arial" charset="0"/>
                <a:ea typeface="Arial" charset="0"/>
                <a:cs typeface="Arial" charset="0"/>
              </a:rPr>
              <a:t>c, b, low mass DY, soft QCD, MC tuning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 flipH="1" flipV="1">
            <a:off x="1701477" y="3665722"/>
            <a:ext cx="709402" cy="33111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3076031" y="1806424"/>
            <a:ext cx="150988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000" dirty="0" err="1">
                <a:latin typeface="Arial" charset="0"/>
                <a:ea typeface="Arial" charset="0"/>
                <a:cs typeface="Arial" charset="0"/>
              </a:rPr>
              <a:t>gluinos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, KK gravitons, boosted top quarks, …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4398845" y="2338248"/>
            <a:ext cx="359494" cy="8884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3387366" y="2921690"/>
            <a:ext cx="134044" cy="3049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0" y="356549"/>
            <a:ext cx="9144000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proton pdfs today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714182" y="3772514"/>
            <a:ext cx="1519333" cy="493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776275" y="1679556"/>
            <a:ext cx="1519333" cy="493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8" t="11807" r="61307" b="71935"/>
          <a:stretch/>
        </p:blipFill>
        <p:spPr>
          <a:xfrm>
            <a:off x="5793950" y="1721951"/>
            <a:ext cx="997741" cy="434662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8" t="11807" r="61307" b="71935"/>
          <a:stretch/>
        </p:blipFill>
        <p:spPr>
          <a:xfrm>
            <a:off x="5738683" y="3812276"/>
            <a:ext cx="997741" cy="434662"/>
          </a:xfrm>
          <a:prstGeom prst="rect">
            <a:avLst/>
          </a:prstGeom>
        </p:spPr>
      </p:pic>
      <p:sp>
        <p:nvSpPr>
          <p:cNvPr id="95" name="Rectangle 94"/>
          <p:cNvSpPr/>
          <p:nvPr/>
        </p:nvSpPr>
        <p:spPr>
          <a:xfrm flipV="1">
            <a:off x="6079979" y="4195609"/>
            <a:ext cx="852638" cy="100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 flipV="1">
            <a:off x="6124506" y="2104566"/>
            <a:ext cx="852638" cy="100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775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DFD61B-4C2B-AD44-BBD2-3D5C31E2A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707" y="952863"/>
            <a:ext cx="4164908" cy="5127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1E705-38A3-E045-B2F2-42D5D3F3D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31" y="952864"/>
            <a:ext cx="4228408" cy="520534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268061"/>
            <a:ext cx="9144000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gluon at small 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907FE1-F239-D845-BFA8-CA94E66E1DF1}"/>
              </a:ext>
            </a:extLst>
          </p:cNvPr>
          <p:cNvSpPr txBox="1"/>
          <p:nvPr/>
        </p:nvSpPr>
        <p:spPr>
          <a:xfrm>
            <a:off x="7068461" y="4635500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Dg</a:t>
            </a:r>
          </a:p>
        </p:txBody>
      </p:sp>
    </p:spTree>
    <p:extLst>
      <p:ext uri="{BB962C8B-B14F-4D97-AF65-F5344CB8AC3E}">
        <p14:creationId xmlns:p14="http://schemas.microsoft.com/office/powerpoint/2010/main" val="1375034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68027-9B03-5B4D-8623-E36723FD7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30" y="952862"/>
            <a:ext cx="4228411" cy="5205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8CC33D-FED8-D64E-93E3-104052BD1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52862"/>
            <a:ext cx="4210615" cy="518343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268061"/>
            <a:ext cx="9144000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gluon at small 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907FE1-F239-D845-BFA8-CA94E66E1DF1}"/>
              </a:ext>
            </a:extLst>
          </p:cNvPr>
          <p:cNvSpPr txBox="1"/>
          <p:nvPr/>
        </p:nvSpPr>
        <p:spPr>
          <a:xfrm>
            <a:off x="7068461" y="4635500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Dg</a:t>
            </a:r>
          </a:p>
        </p:txBody>
      </p:sp>
    </p:spTree>
    <p:extLst>
      <p:ext uri="{BB962C8B-B14F-4D97-AF65-F5344CB8AC3E}">
        <p14:creationId xmlns:p14="http://schemas.microsoft.com/office/powerpoint/2010/main" val="7302782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356549"/>
            <a:ext cx="9144000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example impact for LHC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43600" y="1083866"/>
            <a:ext cx="1327355" cy="169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18967" y="1040622"/>
            <a:ext cx="1632155" cy="2129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902034" y="4202392"/>
            <a:ext cx="287344" cy="1662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012869" y="4398000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036619" y="4368647"/>
            <a:ext cx="176509" cy="103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84650" y="4183573"/>
            <a:ext cx="166257" cy="193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339B5F4-594D-4B4B-97E2-8605464B2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0" b="25946"/>
          <a:stretch/>
        </p:blipFill>
        <p:spPr>
          <a:xfrm>
            <a:off x="894975" y="1169845"/>
            <a:ext cx="4154065" cy="2651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CA64F4-245D-A149-95D3-C69904DADDC0}"/>
              </a:ext>
            </a:extLst>
          </p:cNvPr>
          <p:cNvSpPr txBox="1"/>
          <p:nvPr/>
        </p:nvSpPr>
        <p:spPr>
          <a:xfrm>
            <a:off x="6049678" y="1239934"/>
            <a:ext cx="1773522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other examples? Maybe put in SUSY one, and also Higgs plot if nothing else…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BB3588-3930-0B4E-80F8-F6E5503DD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1" y="3587115"/>
            <a:ext cx="3182138" cy="30782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7A3753-2C7C-0B42-8554-E7677453D9F6}"/>
              </a:ext>
            </a:extLst>
          </p:cNvPr>
          <p:cNvSpPr/>
          <p:nvPr/>
        </p:nvSpPr>
        <p:spPr>
          <a:xfrm>
            <a:off x="7607300" y="3810000"/>
            <a:ext cx="609600" cy="360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F8E81B-EE44-7449-81FF-6DB49FCDD4DB}"/>
              </a:ext>
            </a:extLst>
          </p:cNvPr>
          <p:cNvSpPr txBox="1"/>
          <p:nvPr/>
        </p:nvSpPr>
        <p:spPr>
          <a:xfrm>
            <a:off x="5049040" y="3011993"/>
            <a:ext cx="3428781" cy="62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pdf set (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older version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algn="r">
              <a:lnSpc>
                <a:spcPct val="120000"/>
              </a:lnSpc>
            </a:pP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 MeV </a:t>
            </a:r>
            <a:r>
              <a:rPr lang="en-US" sz="1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on MW from LHC</a:t>
            </a:r>
          </a:p>
        </p:txBody>
      </p:sp>
      <p:pic>
        <p:nvPicPr>
          <p:cNvPr id="33" name="Picture 32" descr="klees.pdf">
            <a:extLst>
              <a:ext uri="{FF2B5EF4-FFF2-40B4-BE49-F238E27FC236}">
                <a16:creationId xmlns:a16="http://schemas.microsoft.com/office/drawing/2014/main" id="{65CE9D97-8024-EC42-8444-89A062383F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32" y="3821288"/>
            <a:ext cx="3645768" cy="286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27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kle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9" y="3608273"/>
            <a:ext cx="3926094" cy="3080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95" y="473978"/>
            <a:ext cx="3715956" cy="32088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5495" y="333161"/>
            <a:ext cx="3639948" cy="6336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362" y="792105"/>
            <a:ext cx="4973918" cy="16431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35508" y="686125"/>
            <a:ext cx="3244631" cy="4720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0" b="25946"/>
          <a:stretch/>
        </p:blipFill>
        <p:spPr>
          <a:xfrm>
            <a:off x="4046220" y="2676481"/>
            <a:ext cx="4133919" cy="26385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2651" y="5711854"/>
            <a:ext cx="1882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charset="0"/>
                <a:ea typeface="Arial Narrow" charset="0"/>
                <a:cs typeface="Arial Narrow" charset="0"/>
              </a:rPr>
              <a:t>large x gluons matter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5721" y="5666134"/>
            <a:ext cx="748562" cy="562872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 flipV="1">
            <a:off x="3022351" y="3555518"/>
            <a:ext cx="852638" cy="100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65549" y="3655876"/>
            <a:ext cx="3926093" cy="118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V="1">
            <a:off x="226509" y="356549"/>
            <a:ext cx="59465" cy="33584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5549" y="847389"/>
            <a:ext cx="3926093" cy="150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flipH="1" flipV="1">
            <a:off x="179476" y="1108276"/>
            <a:ext cx="123232" cy="2669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53388" y="811263"/>
            <a:ext cx="10906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Arial Narrow" charset="0"/>
                <a:ea typeface="Arial Narrow" charset="0"/>
                <a:cs typeface="Arial Narrow" charset="0"/>
              </a:rPr>
              <a:t>ATLAS 2017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14688" y="2763050"/>
            <a:ext cx="840819" cy="172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W</a:t>
            </a:r>
          </a:p>
          <a:p>
            <a:pPr>
              <a:lnSpc>
                <a:spcPct val="80000"/>
              </a:lnSpc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Higgs</a:t>
            </a:r>
          </a:p>
          <a:p>
            <a:pPr>
              <a:lnSpc>
                <a:spcPct val="80000"/>
              </a:lnSpc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BSM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… </a:t>
            </a: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 flipV="1">
            <a:off x="5855427" y="2822981"/>
            <a:ext cx="0" cy="2207101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97578" y="4516990"/>
            <a:ext cx="1882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charset="0"/>
                <a:ea typeface="Arial Narrow" charset="0"/>
                <a:cs typeface="Arial Narrow" charset="0"/>
              </a:rPr>
              <a:t>large x quarks matter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51120" y="2937053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ATLAS today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060B8-801F-EF41-9A96-52D7791EB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0D46-5143-2240-826D-BEEE171844D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0F3CDFF-F10E-C847-A69B-7B5C0897D57D}"/>
              </a:ext>
            </a:extLst>
          </p:cNvPr>
          <p:cNvSpPr/>
          <p:nvPr/>
        </p:nvSpPr>
        <p:spPr>
          <a:xfrm>
            <a:off x="3604282" y="94709"/>
            <a:ext cx="3042177" cy="1024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AC070FA-C121-9240-8572-97730428A6FE}"/>
              </a:ext>
            </a:extLst>
          </p:cNvPr>
          <p:cNvSpPr/>
          <p:nvPr/>
        </p:nvSpPr>
        <p:spPr>
          <a:xfrm>
            <a:off x="4454037" y="2637382"/>
            <a:ext cx="2315063" cy="1855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7FD917-1CD4-624E-8D91-D38CFD2A37A0}"/>
              </a:ext>
            </a:extLst>
          </p:cNvPr>
          <p:cNvSpPr txBox="1"/>
          <p:nvPr/>
        </p:nvSpPr>
        <p:spPr>
          <a:xfrm>
            <a:off x="4488512" y="2541217"/>
            <a:ext cx="2688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" panose="020B0503020202020204" pitchFamily="34" charset="0"/>
              </a:rPr>
              <a:t>W</a:t>
            </a:r>
            <a:r>
              <a:rPr lang="en-US" sz="1600" baseline="30000" dirty="0">
                <a:latin typeface="Avenir Next" panose="020B0503020202020204" pitchFamily="34" charset="0"/>
              </a:rPr>
              <a:t>±</a:t>
            </a:r>
            <a:r>
              <a:rPr lang="en-US" sz="1600" dirty="0">
                <a:latin typeface="Avenir Next" panose="020B0503020202020204" pitchFamily="34" charset="0"/>
              </a:rPr>
              <a:t> production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685E3A-7023-9E4D-804E-D53B15B7E065}"/>
              </a:ext>
            </a:extLst>
          </p:cNvPr>
          <p:cNvSpPr txBox="1"/>
          <p:nvPr/>
        </p:nvSpPr>
        <p:spPr>
          <a:xfrm>
            <a:off x="0" y="356549"/>
            <a:ext cx="9144000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pdfs today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2F5C08-F834-4C4A-9BCA-13D310E84B8F}"/>
              </a:ext>
            </a:extLst>
          </p:cNvPr>
          <p:cNvSpPr txBox="1"/>
          <p:nvPr/>
        </p:nvSpPr>
        <p:spPr>
          <a:xfrm>
            <a:off x="4282142" y="5546615"/>
            <a:ext cx="4811058" cy="669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latin typeface="Arial"/>
                <a:cs typeface="Arial"/>
              </a:rPr>
              <a:t>with higher luminosity and energy machines on horizon, </a:t>
            </a:r>
            <a:r>
              <a:rPr lang="en-US" sz="1900" dirty="0">
                <a:solidFill>
                  <a:srgbClr val="FF0000"/>
                </a:solidFill>
                <a:latin typeface="Arial"/>
                <a:cs typeface="Arial"/>
              </a:rPr>
              <a:t>will need </a:t>
            </a:r>
            <a:r>
              <a:rPr lang="en-US" sz="1900" b="1" u="sng" dirty="0">
                <a:solidFill>
                  <a:srgbClr val="FF0000"/>
                </a:solidFill>
                <a:latin typeface="Arial"/>
                <a:cs typeface="Arial"/>
              </a:rPr>
              <a:t>transformation</a:t>
            </a:r>
            <a:r>
              <a:rPr lang="en-US" sz="19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900" dirty="0">
                <a:solidFill>
                  <a:srgbClr val="FF0000"/>
                </a:solidFill>
                <a:latin typeface="Arial"/>
                <a:cs typeface="Arial"/>
              </a:rPr>
              <a:t>in precision</a:t>
            </a:r>
          </a:p>
        </p:txBody>
      </p:sp>
    </p:spTree>
    <p:extLst>
      <p:ext uri="{BB962C8B-B14F-4D97-AF65-F5344CB8AC3E}">
        <p14:creationId xmlns:p14="http://schemas.microsoft.com/office/powerpoint/2010/main" val="3370558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495" y="333161"/>
            <a:ext cx="3639948" cy="6336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35509" y="837075"/>
            <a:ext cx="2965160" cy="301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356549"/>
            <a:ext cx="9144000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HL-LHC ‘ultimate’ pdf projections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65549" y="3655876"/>
            <a:ext cx="3926093" cy="118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5549" y="847389"/>
            <a:ext cx="3926093" cy="150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8C64FC-34B2-A645-81A6-939BA31DEB1A}"/>
              </a:ext>
            </a:extLst>
          </p:cNvPr>
          <p:cNvSpPr txBox="1"/>
          <p:nvPr/>
        </p:nvSpPr>
        <p:spPr>
          <a:xfrm>
            <a:off x="785882" y="1188768"/>
            <a:ext cx="7847463" cy="67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Arial"/>
                <a:cs typeface="Arial"/>
              </a:rPr>
              <a:t>LHC measurements are providing useful pdf constraints (</a:t>
            </a:r>
            <a:r>
              <a:rPr lang="en-US" sz="1300" dirty="0">
                <a:latin typeface="Arial"/>
                <a:cs typeface="Arial"/>
              </a:rPr>
              <a:t>EG. see previous talk</a:t>
            </a:r>
            <a:r>
              <a:rPr lang="en-US" dirty="0">
                <a:latin typeface="Arial"/>
                <a:cs typeface="Arial"/>
              </a:rPr>
              <a:t>);  </a:t>
            </a:r>
          </a:p>
          <a:p>
            <a:pPr>
              <a:lnSpc>
                <a:spcPct val="120000"/>
              </a:lnSpc>
            </a:pPr>
            <a:r>
              <a:rPr lang="en-US" sz="1500" dirty="0">
                <a:latin typeface="Arial"/>
                <a:cs typeface="Arial"/>
              </a:rPr>
              <a:t>should certainly be exploited; and currently we have nothing else …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877C95-555D-DB4A-8491-51697F3345C3}"/>
              </a:ext>
            </a:extLst>
          </p:cNvPr>
          <p:cNvSpPr txBox="1"/>
          <p:nvPr/>
        </p:nvSpPr>
        <p:spPr>
          <a:xfrm>
            <a:off x="785882" y="1919500"/>
            <a:ext cx="78474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172AB4"/>
                </a:solidFill>
                <a:latin typeface="Arial"/>
                <a:cs typeface="Arial"/>
              </a:rPr>
              <a:t>is there a NEED for future ep collider for pdfs?                           </a:t>
            </a:r>
            <a:r>
              <a:rPr lang="en-US" sz="1600" dirty="0">
                <a:solidFill>
                  <a:srgbClr val="172AB4"/>
                </a:solidFill>
                <a:latin typeface="Arial"/>
                <a:cs typeface="Arial"/>
              </a:rPr>
              <a:t>will we improve the precision of pdfs sufficiently using LHC data?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D8510C-1A9C-F54B-B911-CE38179F94D1}"/>
              </a:ext>
            </a:extLst>
          </p:cNvPr>
          <p:cNvGrpSpPr/>
          <p:nvPr/>
        </p:nvGrpSpPr>
        <p:grpSpPr>
          <a:xfrm>
            <a:off x="785882" y="3309694"/>
            <a:ext cx="7549336" cy="3163902"/>
            <a:chOff x="785882" y="3464817"/>
            <a:chExt cx="7549336" cy="3163902"/>
          </a:xfrm>
        </p:grpSpPr>
        <p:sp>
          <p:nvSpPr>
            <p:cNvPr id="17" name="Rectangle 16"/>
            <p:cNvSpPr/>
            <p:nvPr/>
          </p:nvSpPr>
          <p:spPr>
            <a:xfrm flipV="1">
              <a:off x="3022351" y="3555518"/>
              <a:ext cx="852638" cy="100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6E0CF3-F205-B746-BE16-5BC216B1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5882" y="3464817"/>
              <a:ext cx="7412240" cy="293692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 flipH="1" flipV="1">
              <a:off x="4151343" y="6083980"/>
              <a:ext cx="4183875" cy="544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E91F31-40E6-BE43-9413-077481DCA2D0}"/>
                </a:ext>
              </a:extLst>
            </p:cNvPr>
            <p:cNvSpPr txBox="1"/>
            <p:nvPr/>
          </p:nvSpPr>
          <p:spPr>
            <a:xfrm>
              <a:off x="1049030" y="6282744"/>
              <a:ext cx="372979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(L Harland-Lang, HL/HE-LHC WS, CERN, June18)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7C946D-0A6B-E646-AD16-B018CE005C5F}"/>
                </a:ext>
              </a:extLst>
            </p:cNvPr>
            <p:cNvSpPr txBox="1"/>
            <p:nvPr/>
          </p:nvSpPr>
          <p:spPr>
            <a:xfrm rot="20100000">
              <a:off x="6172200" y="4149012"/>
              <a:ext cx="1502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AB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preliminary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34ECCB-9741-4546-A6F6-029F7BBFBB7C}"/>
                </a:ext>
              </a:extLst>
            </p:cNvPr>
            <p:cNvSpPr txBox="1"/>
            <p:nvPr/>
          </p:nvSpPr>
          <p:spPr>
            <a:xfrm rot="20100000">
              <a:off x="2578486" y="4186193"/>
              <a:ext cx="1502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AB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preliminary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C573341-6C78-B646-95A6-A7A6B2F28DCA}"/>
              </a:ext>
            </a:extLst>
          </p:cNvPr>
          <p:cNvSpPr txBox="1"/>
          <p:nvPr/>
        </p:nvSpPr>
        <p:spPr>
          <a:xfrm>
            <a:off x="1697968" y="5198798"/>
            <a:ext cx="2006193" cy="307777"/>
          </a:xfrm>
          <a:prstGeom prst="rect">
            <a:avLst/>
          </a:prstGeom>
          <a:noFill/>
          <a:ln>
            <a:solidFill>
              <a:srgbClr val="FFAB18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adi MT Condensed Light" panose="020B0306030101010103" pitchFamily="34" charset="77"/>
              </a:rPr>
              <a:t>impact of HL-LHC W,Z, top, </a:t>
            </a:r>
            <a:r>
              <a:rPr lang="en-US" sz="1400" dirty="0" err="1">
                <a:latin typeface="Abadi MT Condensed Light" panose="020B0306030101010103" pitchFamily="34" charset="77"/>
              </a:rPr>
              <a:t>Zpt</a:t>
            </a:r>
            <a:endParaRPr lang="en-US" sz="1400" dirty="0">
              <a:latin typeface="Abadi MT Condensed Light" panose="020B0306030101010103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A97B1-2251-F24E-B971-7F4DA14D38D2}"/>
              </a:ext>
            </a:extLst>
          </p:cNvPr>
          <p:cNvSpPr txBox="1"/>
          <p:nvPr/>
        </p:nvSpPr>
        <p:spPr>
          <a:xfrm>
            <a:off x="774996" y="2809703"/>
            <a:ext cx="7236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HL-LHC ultimate pdf projection studies ongoing: </a:t>
            </a:r>
          </a:p>
        </p:txBody>
      </p:sp>
    </p:spTree>
    <p:extLst>
      <p:ext uri="{BB962C8B-B14F-4D97-AF65-F5344CB8AC3E}">
        <p14:creationId xmlns:p14="http://schemas.microsoft.com/office/powerpoint/2010/main" val="2187934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495" y="333161"/>
            <a:ext cx="3639948" cy="6336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35509" y="837075"/>
            <a:ext cx="2965160" cy="301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356549"/>
            <a:ext cx="9144000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 err="1">
                <a:solidFill>
                  <a:srgbClr val="FF0000"/>
                </a:solidFill>
                <a:latin typeface="Arial"/>
                <a:cs typeface="Arial"/>
              </a:rPr>
              <a:t>LHeC</a:t>
            </a: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 and FCC-eh pdf </a:t>
            </a:r>
            <a:r>
              <a:rPr lang="en-US" sz="3500" dirty="0" err="1">
                <a:solidFill>
                  <a:srgbClr val="FF0000"/>
                </a:solidFill>
                <a:latin typeface="Arial"/>
                <a:cs typeface="Arial"/>
              </a:rPr>
              <a:t>programme</a:t>
            </a:r>
            <a:endParaRPr lang="en-US" sz="3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3022351" y="3555518"/>
            <a:ext cx="852638" cy="100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65549" y="3655876"/>
            <a:ext cx="3926093" cy="118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V="1">
            <a:off x="226509" y="356549"/>
            <a:ext cx="59465" cy="33584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5549" y="847389"/>
            <a:ext cx="3926093" cy="150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is.tiff">
            <a:extLst>
              <a:ext uri="{FF2B5EF4-FFF2-40B4-BE49-F238E27FC236}">
                <a16:creationId xmlns:a16="http://schemas.microsoft.com/office/drawing/2014/main" id="{B471E53E-943C-7747-839E-0E6BB47B8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074" y="1025331"/>
            <a:ext cx="2402483" cy="2514829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CC83D9-2106-E246-AC32-3AE141AD9832}"/>
              </a:ext>
            </a:extLst>
          </p:cNvPr>
          <p:cNvSpPr txBox="1"/>
          <p:nvPr/>
        </p:nvSpPr>
        <p:spPr>
          <a:xfrm>
            <a:off x="5342835" y="3610304"/>
            <a:ext cx="3559865" cy="550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simulation: M Klein</a:t>
            </a:r>
            <a:r>
              <a:rPr lang="en-US" sz="1300" dirty="0">
                <a:latin typeface="American Typewriter" panose="02090604020004020304" pitchFamily="18" charset="77"/>
                <a:cs typeface="Arial" panose="020B0604020202020204" pitchFamily="34" charset="0"/>
              </a:rPr>
              <a:t> </a:t>
            </a:r>
          </a:p>
          <a:p>
            <a:pPr algn="r">
              <a:lnSpc>
                <a:spcPct val="120000"/>
              </a:lnSpc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QCD analysis: V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Radescu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G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Pownall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551B72-9F9F-2746-A035-819BDA48E951}"/>
              </a:ext>
            </a:extLst>
          </p:cNvPr>
          <p:cNvSpPr txBox="1"/>
          <p:nvPr/>
        </p:nvSpPr>
        <p:spPr>
          <a:xfrm>
            <a:off x="625033" y="4403498"/>
            <a:ext cx="7724310" cy="34381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+NEW: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additional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simulation with 1/10th integrated luminosity (no low energy data)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DF400E-1645-D946-8F1F-356AC6AF0848}"/>
              </a:ext>
            </a:extLst>
          </p:cNvPr>
          <p:cNvSpPr txBox="1"/>
          <p:nvPr/>
        </p:nvSpPr>
        <p:spPr>
          <a:xfrm>
            <a:off x="591416" y="5115196"/>
            <a:ext cx="8238268" cy="10134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(FCC-eh) goals: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completely resolve all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pdfs,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permille precision</a:t>
            </a:r>
          </a:p>
          <a:p>
            <a:pPr>
              <a:lnSpc>
                <a:spcPct val="20000"/>
              </a:lnSpc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400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 higher twist, no nuclear corrections, free of symmetry assumptions, N3LO theory (on the way)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71205F-CDC6-0548-8A3B-D3BAF01B3DB8}"/>
              </a:ext>
            </a:extLst>
          </p:cNvPr>
          <p:cNvSpPr/>
          <p:nvPr/>
        </p:nvSpPr>
        <p:spPr>
          <a:xfrm>
            <a:off x="571184" y="5416948"/>
            <a:ext cx="4174091" cy="394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err="1">
                <a:latin typeface="Arial"/>
                <a:ea typeface="Arial" charset="0"/>
                <a:cs typeface="Arial"/>
              </a:rPr>
              <a:t>ubar</a:t>
            </a:r>
            <a:r>
              <a:rPr lang="en-US" b="1" dirty="0">
                <a:latin typeface="Arial"/>
                <a:ea typeface="Arial" charset="0"/>
                <a:cs typeface="Arial"/>
              </a:rPr>
              <a:t>, </a:t>
            </a:r>
            <a:r>
              <a:rPr lang="en-US" b="1" dirty="0" err="1">
                <a:latin typeface="Arial"/>
                <a:ea typeface="Arial" charset="0"/>
                <a:cs typeface="Arial"/>
              </a:rPr>
              <a:t>uv</a:t>
            </a:r>
            <a:r>
              <a:rPr lang="en-US" b="1" dirty="0">
                <a:latin typeface="Arial"/>
                <a:ea typeface="Arial" charset="0"/>
                <a:cs typeface="Arial"/>
              </a:rPr>
              <a:t>, </a:t>
            </a:r>
            <a:r>
              <a:rPr lang="en-US" b="1" dirty="0" err="1">
                <a:latin typeface="Arial"/>
                <a:ea typeface="Arial" charset="0"/>
                <a:cs typeface="Arial"/>
              </a:rPr>
              <a:t>dbar</a:t>
            </a:r>
            <a:r>
              <a:rPr lang="en-US" b="1" dirty="0">
                <a:latin typeface="Arial"/>
                <a:ea typeface="Arial" charset="0"/>
                <a:cs typeface="Arial"/>
              </a:rPr>
              <a:t>, dv, s, c, b, t, </a:t>
            </a:r>
            <a:r>
              <a:rPr lang="en-US" b="1" dirty="0" err="1">
                <a:latin typeface="Arial"/>
                <a:ea typeface="Arial" charset="0"/>
                <a:cs typeface="Arial"/>
              </a:rPr>
              <a:t>xg</a:t>
            </a:r>
            <a:r>
              <a:rPr lang="en-US" b="1" dirty="0">
                <a:latin typeface="Arial"/>
                <a:ea typeface="Arial" charset="0"/>
                <a:cs typeface="Arial"/>
              </a:rPr>
              <a:t> </a:t>
            </a:r>
            <a:r>
              <a:rPr lang="en-US" dirty="0">
                <a:latin typeface="Arial"/>
                <a:ea typeface="Arial" charset="0"/>
                <a:cs typeface="Arial"/>
              </a:rPr>
              <a:t>and </a:t>
            </a:r>
            <a:r>
              <a:rPr lang="en-US" b="1" dirty="0">
                <a:latin typeface="Arial"/>
                <a:cs typeface="Arial"/>
              </a:rPr>
              <a:t>α</a:t>
            </a:r>
            <a:r>
              <a:rPr lang="en-US" sz="1200" b="1" dirty="0">
                <a:latin typeface="Arial"/>
                <a:cs typeface="Arial"/>
              </a:rPr>
              <a:t>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0CA8F9-2686-8648-A18E-C591857CD64C}"/>
              </a:ext>
            </a:extLst>
          </p:cNvPr>
          <p:cNvSpPr/>
          <p:nvPr/>
        </p:nvSpPr>
        <p:spPr>
          <a:xfrm>
            <a:off x="581381" y="6189315"/>
            <a:ext cx="6828568" cy="327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latin typeface="Arial"/>
                <a:cs typeface="Arial"/>
              </a:rPr>
              <a:t>NB, fit studies do not yet include simulated s, c, b, t or FL data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C7F27C-FBDB-7048-AC49-3BD10029B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83" y="1191770"/>
            <a:ext cx="5329082" cy="3168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F60F5A-4A53-DE45-BFDD-DB45344FF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84" y="1189237"/>
            <a:ext cx="5357899" cy="30476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8D809A-CD10-8740-AD1B-67A700FD85FF}"/>
              </a:ext>
            </a:extLst>
          </p:cNvPr>
          <p:cNvSpPr txBox="1"/>
          <p:nvPr/>
        </p:nvSpPr>
        <p:spPr>
          <a:xfrm>
            <a:off x="7574096" y="992915"/>
            <a:ext cx="411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,</a:t>
            </a:r>
            <a:r>
              <a:rPr lang="en-US" sz="1600" dirty="0" err="1"/>
              <a:t>ν</a:t>
            </a:r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3A6662-3E9B-B04E-BE6C-719B6B4ADA9D}"/>
              </a:ext>
            </a:extLst>
          </p:cNvPr>
          <p:cNvSpPr txBox="1"/>
          <p:nvPr/>
        </p:nvSpPr>
        <p:spPr>
          <a:xfrm>
            <a:off x="7925917" y="1412649"/>
            <a:ext cx="411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,W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129049-346B-C54B-A7C2-89D69929E11B}"/>
              </a:ext>
            </a:extLst>
          </p:cNvPr>
          <p:cNvSpPr/>
          <p:nvPr/>
        </p:nvSpPr>
        <p:spPr>
          <a:xfrm>
            <a:off x="571184" y="1189237"/>
            <a:ext cx="5357899" cy="3047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92CEB3-9C54-A644-805D-A50D8E3BF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381" y="1268612"/>
            <a:ext cx="5357899" cy="26118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C3D98E9-21C1-D141-8285-FC02D1BC8C37}"/>
              </a:ext>
            </a:extLst>
          </p:cNvPr>
          <p:cNvSpPr txBox="1"/>
          <p:nvPr/>
        </p:nvSpPr>
        <p:spPr>
          <a:xfrm>
            <a:off x="573924" y="3847402"/>
            <a:ext cx="5216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venir Next" panose="020B0503020202020204" pitchFamily="34" charset="0"/>
              </a:rPr>
              <a:t>LHeC</a:t>
            </a:r>
            <a:r>
              <a:rPr lang="en-US" sz="1600" dirty="0">
                <a:latin typeface="Avenir Next" panose="020B0503020202020204" pitchFamily="34" charset="0"/>
              </a:rPr>
              <a:t> (FCC-eh) simulated NC and CC inclusive</a:t>
            </a:r>
          </a:p>
        </p:txBody>
      </p:sp>
    </p:spTree>
    <p:extLst>
      <p:ext uri="{BB962C8B-B14F-4D97-AF65-F5344CB8AC3E}">
        <p14:creationId xmlns:p14="http://schemas.microsoft.com/office/powerpoint/2010/main" val="2540733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73" y="1125241"/>
            <a:ext cx="3901291" cy="4802647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5" y="1127411"/>
            <a:ext cx="3904250" cy="4806290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FB8569-145C-1F4D-BA54-4130CC30E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15" y="1114478"/>
            <a:ext cx="3896235" cy="4796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41" y="1107741"/>
            <a:ext cx="3904251" cy="480629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29" y="1118611"/>
            <a:ext cx="3901046" cy="4802346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449689-70AA-2644-9450-E530995ADB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3438" y="1100398"/>
            <a:ext cx="3906195" cy="4808683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268061"/>
            <a:ext cx="91440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valence quarks from </a:t>
            </a:r>
            <a:r>
              <a:rPr lang="en-US" sz="3500" dirty="0" err="1">
                <a:solidFill>
                  <a:srgbClr val="FF0000"/>
                </a:solidFill>
                <a:latin typeface="Arial"/>
                <a:cs typeface="Arial"/>
              </a:rPr>
              <a:t>LHeC</a:t>
            </a:r>
            <a:endParaRPr lang="en-US" sz="3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5045" y="6125739"/>
            <a:ext cx="7944593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large x crucial for searches; relevant for DY, M</a:t>
            </a:r>
            <a:r>
              <a: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; resolve mystery of d/u at large x; …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91159" y="4635480"/>
            <a:ext cx="127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u valence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35554" y="4606532"/>
            <a:ext cx="127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d valence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95969" y="3812582"/>
            <a:ext cx="106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b="1" dirty="0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500" b="1" dirty="0">
              <a:solidFill>
                <a:srgbClr val="231E8E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449994" y="3434155"/>
            <a:ext cx="440505" cy="450528"/>
          </a:xfrm>
          <a:prstGeom prst="straightConnector1">
            <a:avLst/>
          </a:prstGeom>
          <a:ln>
            <a:solidFill>
              <a:srgbClr val="231E8E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7619" y="5798263"/>
            <a:ext cx="7747156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precision determination, free from higher twist corrections and nuclear uncertainties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9BD940-B70A-944E-A840-32A076E123E7}"/>
              </a:ext>
            </a:extLst>
          </p:cNvPr>
          <p:cNvSpPr/>
          <p:nvPr/>
        </p:nvSpPr>
        <p:spPr>
          <a:xfrm>
            <a:off x="2463799" y="4142657"/>
            <a:ext cx="1053491" cy="369332"/>
          </a:xfrm>
          <a:prstGeom prst="rect">
            <a:avLst/>
          </a:prstGeom>
          <a:solidFill>
            <a:srgbClr val="F4FF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D010AF-4B4D-6140-AD74-24E3376E54B6}"/>
              </a:ext>
            </a:extLst>
          </p:cNvPr>
          <p:cNvSpPr txBox="1"/>
          <p:nvPr/>
        </p:nvSpPr>
        <p:spPr>
          <a:xfrm>
            <a:off x="2463800" y="4156499"/>
            <a:ext cx="11289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(1/10</a:t>
            </a:r>
            <a:r>
              <a:rPr lang="en-US" sz="1300" b="1" baseline="30000" dirty="0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00" b="1" dirty="0" err="1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lumi</a:t>
            </a:r>
            <a:r>
              <a:rPr lang="en-US" sz="1300" b="1" dirty="0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.) </a:t>
            </a:r>
          </a:p>
        </p:txBody>
      </p:sp>
    </p:spTree>
    <p:extLst>
      <p:ext uri="{BB962C8B-B14F-4D97-AF65-F5344CB8AC3E}">
        <p14:creationId xmlns:p14="http://schemas.microsoft.com/office/powerpoint/2010/main" val="1295735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4" y="1224326"/>
            <a:ext cx="4249179" cy="52309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1" y="1226071"/>
            <a:ext cx="4247760" cy="5229166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0BB19-46CF-524C-ADBB-1111AA658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67" y="1224324"/>
            <a:ext cx="4231734" cy="5209437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268061"/>
            <a:ext cx="91440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/>
                <a:cs typeface="Arial"/>
              </a:rPr>
              <a:t>gluon at large x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100374" y="2991512"/>
            <a:ext cx="0" cy="20046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65666" y="1490374"/>
            <a:ext cx="3781521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gluon at large x is small and currently very poorly known;</a:t>
            </a:r>
            <a:r>
              <a:rPr lang="en-US" sz="1700" b="1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r">
              <a:lnSpc>
                <a:spcPct val="120000"/>
              </a:lnSpc>
            </a:pPr>
            <a:r>
              <a:rPr lang="en-US" sz="17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crucial for new physics searches</a:t>
            </a:r>
            <a:endParaRPr lang="en-US" dirty="0">
              <a:solidFill>
                <a:srgbClr val="172AB4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945550" y="3826366"/>
            <a:ext cx="459732" cy="501024"/>
          </a:xfrm>
          <a:prstGeom prst="straightConnector1">
            <a:avLst/>
          </a:prstGeom>
          <a:ln>
            <a:solidFill>
              <a:srgbClr val="231E8E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65666" y="2691470"/>
            <a:ext cx="3781521" cy="159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700" b="1" dirty="0" err="1">
                <a:solidFill>
                  <a:srgbClr val="172AB4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 sensitivity at large x comes as part of overall package</a:t>
            </a:r>
            <a:r>
              <a:rPr lang="en-US" sz="1700" b="1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r">
              <a:lnSpc>
                <a:spcPct val="20000"/>
              </a:lnSpc>
            </a:pPr>
            <a:endParaRPr lang="en-US" sz="1500" dirty="0">
              <a:solidFill>
                <a:srgbClr val="172FCD"/>
              </a:solidFill>
              <a:latin typeface="Arial" charset="0"/>
              <a:ea typeface="Arial" charset="0"/>
              <a:cs typeface="Arial" charset="0"/>
            </a:endParaRPr>
          </a:p>
          <a:p>
            <a:pPr algn="r">
              <a:lnSpc>
                <a:spcPct val="120000"/>
              </a:lnSpc>
            </a:pPr>
            <a:r>
              <a:rPr lang="en-US" sz="1500" dirty="0">
                <a:solidFill>
                  <a:srgbClr val="172FCD"/>
                </a:solidFill>
                <a:latin typeface="Arial" charset="0"/>
                <a:ea typeface="Arial" charset="0"/>
                <a:cs typeface="Arial" charset="0"/>
              </a:rPr>
              <a:t>high luminosity (×100–1000 HERA); </a:t>
            </a:r>
          </a:p>
          <a:p>
            <a:pPr algn="r">
              <a:lnSpc>
                <a:spcPct val="120000"/>
              </a:lnSpc>
            </a:pPr>
            <a:r>
              <a:rPr lang="en-US" sz="1500" dirty="0">
                <a:solidFill>
                  <a:srgbClr val="172FCD"/>
                </a:solidFill>
                <a:latin typeface="Arial" charset="0"/>
                <a:ea typeface="Arial" charset="0"/>
                <a:cs typeface="Arial" charset="0"/>
              </a:rPr>
              <a:t>fully constrained quark pdfs; low x; momentum sum rule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70582" y="4681782"/>
            <a:ext cx="3776606" cy="128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700" dirty="0">
                <a:latin typeface="Arial" charset="0"/>
                <a:ea typeface="Arial" charset="0"/>
                <a:cs typeface="Arial" charset="0"/>
              </a:rPr>
              <a:t>gluon and sea intimately related</a:t>
            </a:r>
          </a:p>
          <a:p>
            <a:pPr algn="r">
              <a:lnSpc>
                <a:spcPct val="120000"/>
              </a:lnSpc>
            </a:pPr>
            <a:r>
              <a:rPr lang="en-US" sz="15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sz="15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can disentangle sea from </a:t>
            </a:r>
          </a:p>
          <a:p>
            <a:pPr algn="r">
              <a:lnSpc>
                <a:spcPct val="120000"/>
              </a:lnSpc>
            </a:pPr>
            <a:r>
              <a:rPr lang="en-US" sz="15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valence quarks at large x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with precision measurements of 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CC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NC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 F2</a:t>
            </a:r>
            <a:r>
              <a:rPr lang="en-US" sz="1500" baseline="30000" dirty="0">
                <a:latin typeface="Arial" charset="0"/>
                <a:ea typeface="Arial" charset="0"/>
                <a:cs typeface="Arial" charset="0"/>
              </a:rPr>
              <a:t>γZ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xF3</a:t>
            </a:r>
            <a:r>
              <a:rPr lang="en-US" sz="1500" baseline="30000" dirty="0">
                <a:latin typeface="Arial" charset="0"/>
                <a:ea typeface="Arial" charset="0"/>
                <a:cs typeface="Arial" charset="0"/>
              </a:rPr>
              <a:t>γZ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  </a:t>
            </a:r>
          </a:p>
          <a:p>
            <a:pPr algn="r">
              <a:lnSpc>
                <a:spcPct val="20000"/>
              </a:lnSpc>
            </a:pP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5F1128-C954-664A-8EF4-99461AA3B6B0}"/>
              </a:ext>
            </a:extLst>
          </p:cNvPr>
          <p:cNvSpPr/>
          <p:nvPr/>
        </p:nvSpPr>
        <p:spPr>
          <a:xfrm>
            <a:off x="2133599" y="4663357"/>
            <a:ext cx="1053491" cy="369332"/>
          </a:xfrm>
          <a:prstGeom prst="rect">
            <a:avLst/>
          </a:prstGeom>
          <a:solidFill>
            <a:srgbClr val="F4FF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5D8C73-6E0D-6447-B1DD-D0C318CD8DCA}"/>
              </a:ext>
            </a:extLst>
          </p:cNvPr>
          <p:cNvSpPr txBox="1"/>
          <p:nvPr/>
        </p:nvSpPr>
        <p:spPr>
          <a:xfrm>
            <a:off x="2184952" y="4695621"/>
            <a:ext cx="17639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(1/10</a:t>
            </a:r>
            <a:r>
              <a:rPr lang="en-US" sz="1300" b="1" baseline="30000" dirty="0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00" b="1" dirty="0" err="1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lumi</a:t>
            </a:r>
            <a:r>
              <a:rPr lang="en-US" sz="1300" b="1" dirty="0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.)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08E632-EEFF-A748-A7DD-52295C2711AE}"/>
              </a:ext>
            </a:extLst>
          </p:cNvPr>
          <p:cNvSpPr txBox="1"/>
          <p:nvPr/>
        </p:nvSpPr>
        <p:spPr>
          <a:xfrm>
            <a:off x="2415237" y="4297457"/>
            <a:ext cx="106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LHeC</a:t>
            </a:r>
            <a:r>
              <a:rPr lang="en-US" b="1" dirty="0">
                <a:solidFill>
                  <a:srgbClr val="231E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500" b="1" dirty="0">
              <a:solidFill>
                <a:srgbClr val="231E8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241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28559</TotalTime>
  <Words>3346</Words>
  <Application>Microsoft Macintosh PowerPoint</Application>
  <PresentationFormat>On-screen Show (4:3)</PresentationFormat>
  <Paragraphs>526</Paragraphs>
  <Slides>42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Abadi MT Condensed Light</vt:lpstr>
      <vt:lpstr>American Typewriter</vt:lpstr>
      <vt:lpstr>Arial</vt:lpstr>
      <vt:lpstr>Arial Narrow</vt:lpstr>
      <vt:lpstr>Avenir Book</vt:lpstr>
      <vt:lpstr>Avenir Next</vt:lpstr>
      <vt:lpstr>Calibri</vt:lpstr>
      <vt:lpstr>Lucida Grande</vt:lpstr>
      <vt:lpstr>Palatino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Oxford University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</dc:creator>
  <cp:lastModifiedBy>Microsoft Office User</cp:lastModifiedBy>
  <cp:revision>729</cp:revision>
  <cp:lastPrinted>2018-06-30T11:16:32Z</cp:lastPrinted>
  <dcterms:created xsi:type="dcterms:W3CDTF">2016-10-29T14:09:18Z</dcterms:created>
  <dcterms:modified xsi:type="dcterms:W3CDTF">2018-07-01T11:54:17Z</dcterms:modified>
</cp:coreProperties>
</file>