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0"/>
  </p:notesMasterIdLst>
  <p:handoutMasterIdLst>
    <p:handoutMasterId r:id="rId14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301" r:id="rId43"/>
    <p:sldId id="299" r:id="rId44"/>
    <p:sldId id="300"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8" r:id="rId71"/>
    <p:sldId id="329" r:id="rId72"/>
    <p:sldId id="330" r:id="rId73"/>
    <p:sldId id="331" r:id="rId74"/>
    <p:sldId id="332" r:id="rId75"/>
    <p:sldId id="333" r:id="rId76"/>
    <p:sldId id="334" r:id="rId77"/>
    <p:sldId id="339" r:id="rId78"/>
    <p:sldId id="336" r:id="rId79"/>
    <p:sldId id="340" r:id="rId80"/>
    <p:sldId id="335" r:id="rId81"/>
    <p:sldId id="337" r:id="rId82"/>
    <p:sldId id="338" r:id="rId83"/>
    <p:sldId id="341" r:id="rId84"/>
    <p:sldId id="342" r:id="rId85"/>
    <p:sldId id="369" r:id="rId86"/>
    <p:sldId id="370" r:id="rId87"/>
    <p:sldId id="371" r:id="rId88"/>
    <p:sldId id="373" r:id="rId89"/>
    <p:sldId id="374" r:id="rId90"/>
    <p:sldId id="375" r:id="rId91"/>
    <p:sldId id="376" r:id="rId92"/>
    <p:sldId id="377" r:id="rId93"/>
    <p:sldId id="378" r:id="rId94"/>
    <p:sldId id="379" r:id="rId95"/>
    <p:sldId id="380" r:id="rId96"/>
    <p:sldId id="381" r:id="rId97"/>
    <p:sldId id="382" r:id="rId98"/>
    <p:sldId id="384" r:id="rId99"/>
    <p:sldId id="385" r:id="rId100"/>
    <p:sldId id="383" r:id="rId101"/>
    <p:sldId id="386" r:id="rId102"/>
    <p:sldId id="387" r:id="rId103"/>
    <p:sldId id="388" r:id="rId104"/>
    <p:sldId id="389" r:id="rId105"/>
    <p:sldId id="390" r:id="rId106"/>
    <p:sldId id="391" r:id="rId107"/>
    <p:sldId id="392" r:id="rId108"/>
    <p:sldId id="393" r:id="rId109"/>
    <p:sldId id="394" r:id="rId110"/>
    <p:sldId id="395" r:id="rId111"/>
    <p:sldId id="396" r:id="rId112"/>
    <p:sldId id="397" r:id="rId113"/>
    <p:sldId id="398" r:id="rId114"/>
    <p:sldId id="343" r:id="rId115"/>
    <p:sldId id="344" r:id="rId116"/>
    <p:sldId id="345" r:id="rId117"/>
    <p:sldId id="346" r:id="rId118"/>
    <p:sldId id="347" r:id="rId119"/>
    <p:sldId id="348" r:id="rId120"/>
    <p:sldId id="350" r:id="rId121"/>
    <p:sldId id="349" r:id="rId122"/>
    <p:sldId id="351" r:id="rId123"/>
    <p:sldId id="352" r:id="rId124"/>
    <p:sldId id="353" r:id="rId125"/>
    <p:sldId id="354" r:id="rId126"/>
    <p:sldId id="355" r:id="rId127"/>
    <p:sldId id="356" r:id="rId128"/>
    <p:sldId id="357" r:id="rId129"/>
    <p:sldId id="358" r:id="rId130"/>
    <p:sldId id="359" r:id="rId131"/>
    <p:sldId id="360" r:id="rId132"/>
    <p:sldId id="361" r:id="rId133"/>
    <p:sldId id="363" r:id="rId134"/>
    <p:sldId id="364" r:id="rId135"/>
    <p:sldId id="365" r:id="rId136"/>
    <p:sldId id="366" r:id="rId137"/>
    <p:sldId id="367" r:id="rId138"/>
    <p:sldId id="368" r:id="rId1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2" d="100"/>
          <a:sy n="112" d="100"/>
        </p:scale>
        <p:origin x="-108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handoutMaster" Target="handoutMasters/handoutMaster1.xml"/><Relationship Id="rId142" Type="http://schemas.openxmlformats.org/officeDocument/2006/relationships/printerSettings" Target="printerSettings/printerSettings1.bin"/><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218288-4607-9443-8052-FDACB878CAF9}" type="datetimeFigureOut">
              <a:rPr lang="en-US" smtClean="0"/>
              <a:t>09/04/2015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2DF7A0-9713-0D4B-9990-9401059AEF15}" type="slidenum">
              <a:rPr lang="en-US" smtClean="0"/>
              <a:t>‹#›</a:t>
            </a:fld>
            <a:endParaRPr lang="en-US"/>
          </a:p>
        </p:txBody>
      </p:sp>
    </p:spTree>
    <p:extLst>
      <p:ext uri="{BB962C8B-B14F-4D97-AF65-F5344CB8AC3E}">
        <p14:creationId xmlns:p14="http://schemas.microsoft.com/office/powerpoint/2010/main" val="27229657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74B952-4BEB-E64C-8409-8FA3FCCB7CDF}" type="datetimeFigureOut">
              <a:rPr lang="en-US" smtClean="0"/>
              <a:t>09/04/2015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8D251-7F15-0140-A0E6-1287EFDBC58C}" type="slidenum">
              <a:rPr lang="en-US" smtClean="0"/>
              <a:t>‹#›</a:t>
            </a:fld>
            <a:endParaRPr lang="en-US"/>
          </a:p>
        </p:txBody>
      </p:sp>
    </p:spTree>
    <p:extLst>
      <p:ext uri="{BB962C8B-B14F-4D97-AF65-F5344CB8AC3E}">
        <p14:creationId xmlns:p14="http://schemas.microsoft.com/office/powerpoint/2010/main" val="22952663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2EFCD71-B330-EC4D-A0EA-3CA475EE8483}" type="datetime1">
              <a:rPr lang="en-GB" smtClean="0"/>
              <a:t>09/04/2015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138102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B31A1E0-F147-8745-81F7-37DF7D7DB1D4}" type="datetime1">
              <a:rPr lang="en-GB" smtClean="0"/>
              <a:t>09/04/2015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375413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6FFFA4-B9EA-7144-A325-5C4D0FF63A01}" type="datetime1">
              <a:rPr lang="en-GB" smtClean="0"/>
              <a:t>09/04/2015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14795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AB3D8A1-ADB2-574D-B944-8A0759CC0395}" type="datetime1">
              <a:rPr lang="en-GB" smtClean="0"/>
              <a:t>09/04/2015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163286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AD26423-0CA9-B840-84A4-BC8FEEF5F1C8}" type="datetime1">
              <a:rPr lang="en-GB" smtClean="0"/>
              <a:t>09/04/2015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80008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3311C7B-DAD4-1145-AB58-301A81B33C83}" type="datetime1">
              <a:rPr lang="en-GB" smtClean="0"/>
              <a:t>09/04/2015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375665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CDF6DA2-F872-9545-9401-8BCF57A70FF3}" type="datetime1">
              <a:rPr lang="en-GB" smtClean="0"/>
              <a:t>09/04/2015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2675443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0C5D1BC-5EC9-FD4F-9B3C-CAC7706BE7A5}" type="datetime1">
              <a:rPr lang="en-GB" smtClean="0"/>
              <a:t>09/04/2015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1059390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FDBEF-98EF-9D4C-8640-2BEB77ED9FC4}" type="datetime1">
              <a:rPr lang="en-GB" smtClean="0"/>
              <a:t>09/04/2015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2676236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2EE0047-94C7-224E-B061-D24EBFE100DF}" type="datetime1">
              <a:rPr lang="en-GB" smtClean="0"/>
              <a:t>09/04/2015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349206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5A73886-A4BF-EA46-A52C-B0A270749F33}" type="datetime1">
              <a:rPr lang="en-GB" smtClean="0"/>
              <a:t>09/04/2015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184BF-946A-D749-B2A2-9D4D00D61C68}" type="slidenum">
              <a:rPr lang="en-US" smtClean="0"/>
              <a:t>‹#›</a:t>
            </a:fld>
            <a:endParaRPr lang="en-US"/>
          </a:p>
        </p:txBody>
      </p:sp>
    </p:spTree>
    <p:extLst>
      <p:ext uri="{BB962C8B-B14F-4D97-AF65-F5344CB8AC3E}">
        <p14:creationId xmlns:p14="http://schemas.microsoft.com/office/powerpoint/2010/main" val="16650317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FBAE2-024F-2C4D-8D1B-3F47D69AFA9B}" type="datetime1">
              <a:rPr lang="en-GB" smtClean="0"/>
              <a:t>09/04/2015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184BF-946A-D749-B2A2-9D4D00D61C68}" type="slidenum">
              <a:rPr lang="en-US" smtClean="0"/>
              <a:t>‹#›</a:t>
            </a:fld>
            <a:endParaRPr lang="en-US"/>
          </a:p>
        </p:txBody>
      </p:sp>
    </p:spTree>
    <p:extLst>
      <p:ext uri="{BB962C8B-B14F-4D97-AF65-F5344CB8AC3E}">
        <p14:creationId xmlns:p14="http://schemas.microsoft.com/office/powerpoint/2010/main" val="3839526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 Id="rId3" Type="http://schemas.openxmlformats.org/officeDocument/2006/relationships/image" Target="../media/image86.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 Id="rId3" Type="http://schemas.openxmlformats.org/officeDocument/2006/relationships/image" Target="../media/image5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FCC week 15</a:t>
            </a:r>
            <a:br>
              <a:rPr lang="en-US" dirty="0" smtClean="0"/>
            </a:br>
            <a:r>
              <a:rPr lang="en-US" dirty="0" smtClean="0"/>
              <a:t>Washington</a:t>
            </a:r>
            <a:endParaRPr lang="en-US" dirty="0"/>
          </a:p>
        </p:txBody>
      </p:sp>
      <p:sp>
        <p:nvSpPr>
          <p:cNvPr id="3" name="Subtitle 2"/>
          <p:cNvSpPr>
            <a:spLocks noGrp="1"/>
          </p:cNvSpPr>
          <p:nvPr>
            <p:ph type="subTitle" idx="1"/>
          </p:nvPr>
        </p:nvSpPr>
        <p:spPr/>
        <p:txBody>
          <a:bodyPr/>
          <a:lstStyle/>
          <a:p>
            <a:r>
              <a:rPr lang="en-US" dirty="0" smtClean="0"/>
              <a:t>some reminder notes</a:t>
            </a:r>
            <a:endParaRPr lang="en-US" dirty="0"/>
          </a:p>
        </p:txBody>
      </p:sp>
      <p:sp>
        <p:nvSpPr>
          <p:cNvPr id="4" name="Slide Number Placeholder 3"/>
          <p:cNvSpPr>
            <a:spLocks noGrp="1"/>
          </p:cNvSpPr>
          <p:nvPr>
            <p:ph type="sldNum" sz="quarter" idx="12"/>
          </p:nvPr>
        </p:nvSpPr>
        <p:spPr/>
        <p:txBody>
          <a:bodyPr/>
          <a:lstStyle/>
          <a:p>
            <a:fld id="{27C184BF-946A-D749-B2A2-9D4D00D61C68}" type="slidenum">
              <a:rPr lang="en-US" smtClean="0"/>
              <a:t>1</a:t>
            </a:fld>
            <a:endParaRPr lang="en-US"/>
          </a:p>
        </p:txBody>
      </p:sp>
    </p:spTree>
    <p:extLst>
      <p:ext uri="{BB962C8B-B14F-4D97-AF65-F5344CB8AC3E}">
        <p14:creationId xmlns:p14="http://schemas.microsoft.com/office/powerpoint/2010/main" val="3126092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Phase 2 operation challenging – beam retention time small – need quick machine turnaround (LHC = 5-6 hours) </a:t>
            </a:r>
            <a:endParaRPr lang="en-US" sz="1800" dirty="0"/>
          </a:p>
        </p:txBody>
      </p:sp>
      <p:pic>
        <p:nvPicPr>
          <p:cNvPr id="3" name="Picture 2"/>
          <p:cNvPicPr>
            <a:picLocks noChangeAspect="1"/>
          </p:cNvPicPr>
          <p:nvPr/>
        </p:nvPicPr>
        <p:blipFill>
          <a:blip r:embed="rId2"/>
          <a:stretch>
            <a:fillRect/>
          </a:stretch>
        </p:blipFill>
        <p:spPr>
          <a:xfrm>
            <a:off x="1409452" y="1603790"/>
            <a:ext cx="6383274" cy="4948417"/>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10</a:t>
            </a:fld>
            <a:endParaRPr lang="en-US"/>
          </a:p>
        </p:txBody>
      </p:sp>
    </p:spTree>
    <p:extLst>
      <p:ext uri="{BB962C8B-B14F-4D97-AF65-F5344CB8AC3E}">
        <p14:creationId xmlns:p14="http://schemas.microsoft.com/office/powerpoint/2010/main" val="2882101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BSM Higgs sectors – D Curtin</a:t>
            </a:r>
            <a:endParaRPr lang="en-US" sz="3000" dirty="0"/>
          </a:p>
        </p:txBody>
      </p:sp>
      <p:pic>
        <p:nvPicPr>
          <p:cNvPr id="2" name="Picture 1"/>
          <p:cNvPicPr>
            <a:picLocks noChangeAspect="1"/>
          </p:cNvPicPr>
          <p:nvPr/>
        </p:nvPicPr>
        <p:blipFill>
          <a:blip r:embed="rId2"/>
          <a:stretch>
            <a:fillRect/>
          </a:stretch>
        </p:blipFill>
        <p:spPr>
          <a:xfrm>
            <a:off x="1313268" y="1639329"/>
            <a:ext cx="6665319" cy="5136965"/>
          </a:xfrm>
          <a:prstGeom prst="rect">
            <a:avLst/>
          </a:prstGeom>
        </p:spPr>
      </p:pic>
      <p:sp>
        <p:nvSpPr>
          <p:cNvPr id="7" name="TextBox 6"/>
          <p:cNvSpPr txBox="1"/>
          <p:nvPr/>
        </p:nvSpPr>
        <p:spPr>
          <a:xfrm>
            <a:off x="625058" y="1085332"/>
            <a:ext cx="8040824" cy="369332"/>
          </a:xfrm>
          <a:prstGeom prst="rect">
            <a:avLst/>
          </a:prstGeom>
          <a:noFill/>
        </p:spPr>
        <p:txBody>
          <a:bodyPr wrap="square" rtlCol="0">
            <a:spAutoFit/>
          </a:bodyPr>
          <a:lstStyle/>
          <a:p>
            <a:pPr marL="285750" indent="-285750">
              <a:buFont typeface="Arial"/>
              <a:buChar char="•"/>
            </a:pPr>
            <a:r>
              <a:rPr lang="en-US" dirty="0" smtClean="0"/>
              <a:t>What can be done at FCC-</a:t>
            </a:r>
            <a:r>
              <a:rPr lang="en-US" dirty="0" err="1" smtClean="0"/>
              <a:t>pp</a:t>
            </a:r>
            <a:r>
              <a:rPr lang="en-US" dirty="0" smtClean="0"/>
              <a:t> versus ILC/FCC-</a:t>
            </a:r>
            <a:r>
              <a:rPr lang="en-US" dirty="0" err="1" smtClean="0"/>
              <a:t>ee</a:t>
            </a:r>
            <a:endParaRPr lang="en-US" dirty="0"/>
          </a:p>
        </p:txBody>
      </p:sp>
      <p:sp>
        <p:nvSpPr>
          <p:cNvPr id="3" name="Slide Number Placeholder 2"/>
          <p:cNvSpPr>
            <a:spLocks noGrp="1"/>
          </p:cNvSpPr>
          <p:nvPr>
            <p:ph type="sldNum" sz="quarter" idx="12"/>
          </p:nvPr>
        </p:nvSpPr>
        <p:spPr/>
        <p:txBody>
          <a:bodyPr/>
          <a:lstStyle/>
          <a:p>
            <a:fld id="{27C184BF-946A-D749-B2A2-9D4D00D61C68}" type="slidenum">
              <a:rPr lang="en-US" smtClean="0"/>
              <a:t>100</a:t>
            </a:fld>
            <a:endParaRPr lang="en-US"/>
          </a:p>
        </p:txBody>
      </p:sp>
    </p:spTree>
    <p:extLst>
      <p:ext uri="{BB962C8B-B14F-4D97-AF65-F5344CB8AC3E}">
        <p14:creationId xmlns:p14="http://schemas.microsoft.com/office/powerpoint/2010/main" val="255615343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Naturalness @ 100TeV – </a:t>
            </a:r>
            <a:r>
              <a:rPr lang="en-US" sz="3000" dirty="0"/>
              <a:t>N</a:t>
            </a:r>
            <a:r>
              <a:rPr lang="en-US" sz="3000" dirty="0" smtClean="0"/>
              <a:t> Craig</a:t>
            </a:r>
            <a:endParaRPr lang="en-US" sz="3000" dirty="0"/>
          </a:p>
        </p:txBody>
      </p:sp>
      <p:sp>
        <p:nvSpPr>
          <p:cNvPr id="7" name="TextBox 6"/>
          <p:cNvSpPr txBox="1"/>
          <p:nvPr/>
        </p:nvSpPr>
        <p:spPr>
          <a:xfrm>
            <a:off x="625058" y="1085332"/>
            <a:ext cx="8040824" cy="3693319"/>
          </a:xfrm>
          <a:prstGeom prst="rect">
            <a:avLst/>
          </a:prstGeom>
          <a:noFill/>
        </p:spPr>
        <p:txBody>
          <a:bodyPr wrap="square" rtlCol="0">
            <a:spAutoFit/>
          </a:bodyPr>
          <a:lstStyle/>
          <a:p>
            <a:pPr marL="285750" indent="-285750">
              <a:buFont typeface="Arial"/>
              <a:buChar char="•"/>
            </a:pPr>
            <a:r>
              <a:rPr lang="en-US" dirty="0" smtClean="0"/>
              <a:t>Argument: we should do it for the sake of exploration</a:t>
            </a:r>
          </a:p>
          <a:p>
            <a:pPr marL="285750" indent="-285750">
              <a:buFont typeface="Arial"/>
              <a:buChar char="•"/>
            </a:pPr>
            <a:r>
              <a:rPr lang="en-US" dirty="0" smtClean="0"/>
              <a:t>… but, if you want a specific motivation….</a:t>
            </a:r>
          </a:p>
          <a:p>
            <a:pPr marL="285750" indent="-285750">
              <a:buFont typeface="Arial"/>
              <a:buChar char="•"/>
            </a:pPr>
            <a:endParaRPr lang="en-US" dirty="0"/>
          </a:p>
          <a:p>
            <a:pPr marL="285750" indent="-285750">
              <a:buFont typeface="Arial"/>
              <a:buChar char="•"/>
            </a:pPr>
            <a:r>
              <a:rPr lang="en-US" dirty="0" smtClean="0"/>
              <a:t>Before LHC we knew we had to find something </a:t>
            </a:r>
          </a:p>
          <a:p>
            <a:pPr marL="285750" indent="-285750">
              <a:buFont typeface="Arial"/>
              <a:buChar char="•"/>
            </a:pPr>
            <a:r>
              <a:rPr lang="en-US" dirty="0" smtClean="0"/>
              <a:t>We do not have a No Lose Theorem now, for energies accessible at colliders</a:t>
            </a:r>
          </a:p>
          <a:p>
            <a:pPr marL="285750" indent="-285750">
              <a:buFont typeface="Arial"/>
              <a:buChar char="•"/>
            </a:pPr>
            <a:r>
              <a:rPr lang="en-US" dirty="0" smtClean="0"/>
              <a:t>But we have compelling </a:t>
            </a:r>
            <a:r>
              <a:rPr lang="en-US" b="1" dirty="0" smtClean="0"/>
              <a:t>strategies </a:t>
            </a:r>
            <a:r>
              <a:rPr lang="en-US" dirty="0" smtClean="0"/>
              <a:t>– NATURALNESS</a:t>
            </a:r>
          </a:p>
          <a:p>
            <a:pPr marL="285750" indent="-285750">
              <a:buFont typeface="Arial"/>
              <a:buChar char="•"/>
            </a:pPr>
            <a:endParaRPr lang="en-US" dirty="0"/>
          </a:p>
          <a:p>
            <a:pPr marL="285750" indent="-285750">
              <a:buFont typeface="Arial"/>
              <a:buChar char="•"/>
            </a:pPr>
            <a:r>
              <a:rPr lang="en-US" dirty="0" smtClean="0"/>
              <a:t>Not a No Lose Theorem, but a strategy for new physics near </a:t>
            </a:r>
            <a:r>
              <a:rPr lang="en-US" dirty="0" err="1" smtClean="0"/>
              <a:t>mH</a:t>
            </a:r>
            <a:r>
              <a:rPr lang="en-US" dirty="0" smtClean="0"/>
              <a:t> (but often successful in the past)</a:t>
            </a:r>
          </a:p>
          <a:p>
            <a:pPr marL="285750" indent="-285750">
              <a:buFont typeface="Arial"/>
              <a:buChar char="•"/>
            </a:pPr>
            <a:endParaRPr lang="en-US" dirty="0"/>
          </a:p>
          <a:p>
            <a:pPr marL="285750" indent="-285750">
              <a:buFont typeface="Arial"/>
              <a:buChar char="•"/>
            </a:pPr>
            <a:r>
              <a:rPr lang="en-US" dirty="0" smtClean="0"/>
              <a:t>Question of EW naturalness CANNOT be settled at the LHC (will probe conventional ‘</a:t>
            </a:r>
            <a:r>
              <a:rPr lang="en-US" dirty="0" err="1" smtClean="0"/>
              <a:t>colourful</a:t>
            </a:r>
            <a:r>
              <a:rPr lang="en-US" dirty="0" smtClean="0"/>
              <a:t>’ theories to at least 1% - but will still leave certain kinematic regions, and all regions of less conventional theories, untested)</a:t>
            </a:r>
          </a:p>
        </p:txBody>
      </p:sp>
      <p:sp>
        <p:nvSpPr>
          <p:cNvPr id="3" name="Slide Number Placeholder 2"/>
          <p:cNvSpPr>
            <a:spLocks noGrp="1"/>
          </p:cNvSpPr>
          <p:nvPr>
            <p:ph type="sldNum" sz="quarter" idx="12"/>
          </p:nvPr>
        </p:nvSpPr>
        <p:spPr/>
        <p:txBody>
          <a:bodyPr/>
          <a:lstStyle/>
          <a:p>
            <a:fld id="{27C184BF-946A-D749-B2A2-9D4D00D61C68}" type="slidenum">
              <a:rPr lang="en-US" smtClean="0"/>
              <a:t>101</a:t>
            </a:fld>
            <a:endParaRPr lang="en-US"/>
          </a:p>
        </p:txBody>
      </p:sp>
    </p:spTree>
    <p:extLst>
      <p:ext uri="{BB962C8B-B14F-4D97-AF65-F5344CB8AC3E}">
        <p14:creationId xmlns:p14="http://schemas.microsoft.com/office/powerpoint/2010/main" val="24319279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Naturalness @ 100TeV – </a:t>
            </a:r>
            <a:r>
              <a:rPr lang="en-US" sz="3000" dirty="0"/>
              <a:t>N</a:t>
            </a:r>
            <a:r>
              <a:rPr lang="en-US" sz="3000" dirty="0" smtClean="0"/>
              <a:t> Craig</a:t>
            </a:r>
            <a:endParaRPr lang="en-US" sz="3000" dirty="0"/>
          </a:p>
        </p:txBody>
      </p:sp>
      <p:pic>
        <p:nvPicPr>
          <p:cNvPr id="2" name="Picture 1"/>
          <p:cNvPicPr>
            <a:picLocks noChangeAspect="1"/>
          </p:cNvPicPr>
          <p:nvPr/>
        </p:nvPicPr>
        <p:blipFill>
          <a:blip r:embed="rId2"/>
          <a:stretch>
            <a:fillRect/>
          </a:stretch>
        </p:blipFill>
        <p:spPr>
          <a:xfrm>
            <a:off x="0" y="1733177"/>
            <a:ext cx="4188641" cy="3167529"/>
          </a:xfrm>
          <a:prstGeom prst="rect">
            <a:avLst/>
          </a:prstGeom>
        </p:spPr>
      </p:pic>
      <p:pic>
        <p:nvPicPr>
          <p:cNvPr id="3" name="Picture 2"/>
          <p:cNvPicPr>
            <a:picLocks noChangeAspect="1"/>
          </p:cNvPicPr>
          <p:nvPr/>
        </p:nvPicPr>
        <p:blipFill>
          <a:blip r:embed="rId3"/>
          <a:stretch>
            <a:fillRect/>
          </a:stretch>
        </p:blipFill>
        <p:spPr>
          <a:xfrm>
            <a:off x="4347882" y="1507062"/>
            <a:ext cx="4520405" cy="3393644"/>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102</a:t>
            </a:fld>
            <a:endParaRPr lang="en-US"/>
          </a:p>
        </p:txBody>
      </p:sp>
    </p:spTree>
    <p:extLst>
      <p:ext uri="{BB962C8B-B14F-4D97-AF65-F5344CB8AC3E}">
        <p14:creationId xmlns:p14="http://schemas.microsoft.com/office/powerpoint/2010/main" val="81442092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Direct BSM exploration at high mass frontier – M </a:t>
            </a:r>
            <a:r>
              <a:rPr lang="en-US" sz="3000" dirty="0" err="1" smtClean="0"/>
              <a:t>Pierini</a:t>
            </a:r>
            <a:endParaRPr lang="en-US" sz="3000" dirty="0"/>
          </a:p>
        </p:txBody>
      </p:sp>
      <p:sp>
        <p:nvSpPr>
          <p:cNvPr id="5" name="TextBox 4"/>
          <p:cNvSpPr txBox="1"/>
          <p:nvPr/>
        </p:nvSpPr>
        <p:spPr>
          <a:xfrm>
            <a:off x="282964" y="1085332"/>
            <a:ext cx="8562211" cy="2585323"/>
          </a:xfrm>
          <a:prstGeom prst="rect">
            <a:avLst/>
          </a:prstGeom>
          <a:noFill/>
        </p:spPr>
        <p:txBody>
          <a:bodyPr wrap="square" rtlCol="0">
            <a:spAutoFit/>
          </a:bodyPr>
          <a:lstStyle/>
          <a:p>
            <a:pPr marL="285750" indent="-285750">
              <a:buFont typeface="Arial"/>
              <a:buChar char="•"/>
            </a:pPr>
            <a:r>
              <a:rPr lang="en-US" dirty="0" smtClean="0"/>
              <a:t>Spent some time showing/arguing how important/impactful energy increase is c.f. </a:t>
            </a:r>
            <a:r>
              <a:rPr lang="en-US" dirty="0" err="1" smtClean="0"/>
              <a:t>lumi</a:t>
            </a:r>
            <a:endParaRPr lang="en-US" dirty="0" smtClean="0"/>
          </a:p>
          <a:p>
            <a:pPr marL="285750" indent="-285750">
              <a:buFont typeface="Arial"/>
              <a:buChar char="•"/>
            </a:pPr>
            <a:r>
              <a:rPr lang="en-US" dirty="0" smtClean="0"/>
              <a:t>Though </a:t>
            </a:r>
            <a:r>
              <a:rPr lang="en-US" dirty="0" err="1" smtClean="0"/>
              <a:t>lumi</a:t>
            </a:r>
            <a:r>
              <a:rPr lang="en-US" dirty="0" smtClean="0"/>
              <a:t> helps at low mass</a:t>
            </a:r>
          </a:p>
          <a:p>
            <a:pPr marL="285750" indent="-285750">
              <a:buFont typeface="Arial"/>
              <a:buChar char="•"/>
            </a:pPr>
            <a:r>
              <a:rPr lang="en-US" dirty="0" smtClean="0"/>
              <a:t>Challenge will be in retaining </a:t>
            </a:r>
            <a:r>
              <a:rPr lang="en-US" b="1" dirty="0" smtClean="0"/>
              <a:t>low mass </a:t>
            </a:r>
            <a:r>
              <a:rPr lang="en-US" dirty="0" smtClean="0"/>
              <a:t>sensitivity</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r>
              <a:rPr lang="en-US" dirty="0" smtClean="0"/>
              <a:t>Showed significant enhancement in SUSY sensitivity by cutting simply on mT2 (study by M </a:t>
            </a:r>
            <a:r>
              <a:rPr lang="en-US" dirty="0" err="1" smtClean="0"/>
              <a:t>Hance</a:t>
            </a:r>
            <a:r>
              <a:rPr lang="en-US" dirty="0" smtClean="0"/>
              <a:t>) – hmmm…. wonder if we should be referenced …</a:t>
            </a:r>
          </a:p>
          <a:p>
            <a:pPr marL="285750" indent="-285750">
              <a:buFont typeface="Arial"/>
              <a:buChar char="•"/>
            </a:pPr>
            <a:endParaRPr lang="en-US" dirty="0"/>
          </a:p>
          <a:p>
            <a:pPr marL="285750" indent="-285750">
              <a:buFont typeface="Arial"/>
              <a:buChar char="•"/>
            </a:pPr>
            <a:r>
              <a:rPr lang="en-US" dirty="0" smtClean="0"/>
              <a:t>Challenges for detector geometry/granularity (boosted substructure signatures)</a:t>
            </a:r>
          </a:p>
        </p:txBody>
      </p:sp>
      <p:sp>
        <p:nvSpPr>
          <p:cNvPr id="6" name="Slide Number Placeholder 5"/>
          <p:cNvSpPr>
            <a:spLocks noGrp="1"/>
          </p:cNvSpPr>
          <p:nvPr>
            <p:ph type="sldNum" sz="quarter" idx="12"/>
          </p:nvPr>
        </p:nvSpPr>
        <p:spPr/>
        <p:txBody>
          <a:bodyPr/>
          <a:lstStyle/>
          <a:p>
            <a:fld id="{27C184BF-946A-D749-B2A2-9D4D00D61C68}" type="slidenum">
              <a:rPr lang="en-US" smtClean="0"/>
              <a:t>103</a:t>
            </a:fld>
            <a:endParaRPr lang="en-US"/>
          </a:p>
        </p:txBody>
      </p:sp>
    </p:spTree>
    <p:extLst>
      <p:ext uri="{BB962C8B-B14F-4D97-AF65-F5344CB8AC3E}">
        <p14:creationId xmlns:p14="http://schemas.microsoft.com/office/powerpoint/2010/main" val="194704909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Direct BSM exploration at high mass frontier – M </a:t>
            </a:r>
            <a:r>
              <a:rPr lang="en-US" sz="3000" dirty="0" err="1" smtClean="0"/>
              <a:t>Pierini</a:t>
            </a:r>
            <a:endParaRPr lang="en-US" sz="3000" dirty="0"/>
          </a:p>
        </p:txBody>
      </p:sp>
      <p:pic>
        <p:nvPicPr>
          <p:cNvPr id="2" name="Picture 1"/>
          <p:cNvPicPr>
            <a:picLocks noChangeAspect="1"/>
          </p:cNvPicPr>
          <p:nvPr/>
        </p:nvPicPr>
        <p:blipFill>
          <a:blip r:embed="rId2"/>
          <a:stretch>
            <a:fillRect/>
          </a:stretch>
        </p:blipFill>
        <p:spPr>
          <a:xfrm>
            <a:off x="935224" y="1269998"/>
            <a:ext cx="7446775" cy="5572267"/>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104</a:t>
            </a:fld>
            <a:endParaRPr lang="en-US"/>
          </a:p>
        </p:txBody>
      </p:sp>
    </p:spTree>
    <p:extLst>
      <p:ext uri="{BB962C8B-B14F-4D97-AF65-F5344CB8AC3E}">
        <p14:creationId xmlns:p14="http://schemas.microsoft.com/office/powerpoint/2010/main" val="250199134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681741"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Precision measurement of alphas, PDFs and role of PDFs in high mass BSM – </a:t>
            </a:r>
            <a:r>
              <a:rPr lang="en-US" sz="3000" dirty="0"/>
              <a:t>V</a:t>
            </a:r>
            <a:r>
              <a:rPr lang="en-US" sz="3000" dirty="0" smtClean="0"/>
              <a:t> </a:t>
            </a:r>
            <a:r>
              <a:rPr lang="en-US" sz="3000" dirty="0" err="1" smtClean="0"/>
              <a:t>Radescu</a:t>
            </a:r>
            <a:endParaRPr lang="en-US" sz="3000" dirty="0"/>
          </a:p>
        </p:txBody>
      </p:sp>
      <p:sp>
        <p:nvSpPr>
          <p:cNvPr id="5" name="TextBox 4"/>
          <p:cNvSpPr txBox="1"/>
          <p:nvPr/>
        </p:nvSpPr>
        <p:spPr>
          <a:xfrm>
            <a:off x="282964" y="1541683"/>
            <a:ext cx="8562211" cy="1477328"/>
          </a:xfrm>
          <a:prstGeom prst="rect">
            <a:avLst/>
          </a:prstGeom>
          <a:noFill/>
        </p:spPr>
        <p:txBody>
          <a:bodyPr wrap="square" rtlCol="0">
            <a:spAutoFit/>
          </a:bodyPr>
          <a:lstStyle/>
          <a:p>
            <a:pPr marL="285750" indent="-285750">
              <a:buFont typeface="Arial"/>
              <a:buChar char="•"/>
            </a:pPr>
            <a:r>
              <a:rPr lang="en-US" dirty="0" smtClean="0"/>
              <a:t>We have no data below ~10-4 now</a:t>
            </a:r>
          </a:p>
          <a:p>
            <a:pPr marL="285750" indent="-285750">
              <a:buFont typeface="Arial"/>
              <a:buChar char="•"/>
            </a:pPr>
            <a:r>
              <a:rPr lang="en-US" dirty="0" smtClean="0"/>
              <a:t>We don’t know when BFKL effects become important</a:t>
            </a:r>
          </a:p>
          <a:p>
            <a:pPr marL="285750" indent="-285750">
              <a:buFont typeface="Arial"/>
              <a:buChar char="•"/>
            </a:pPr>
            <a:r>
              <a:rPr lang="en-US" dirty="0" smtClean="0"/>
              <a:t>Also high x – little known</a:t>
            </a:r>
          </a:p>
          <a:p>
            <a:pPr marL="285750" indent="-285750">
              <a:buFont typeface="Arial"/>
              <a:buChar char="•"/>
            </a:pPr>
            <a:r>
              <a:rPr lang="en-US" dirty="0" smtClean="0"/>
              <a:t>Note – at high energy colliders, low masses become challenging</a:t>
            </a:r>
          </a:p>
          <a:p>
            <a:pPr marL="285750" indent="-285750">
              <a:buFont typeface="Arial"/>
              <a:buChar char="•"/>
            </a:pPr>
            <a:r>
              <a:rPr lang="en-US" dirty="0"/>
              <a:t>e</a:t>
            </a:r>
            <a:r>
              <a:rPr lang="en-US" dirty="0" smtClean="0"/>
              <a:t>h scenarios can provide all the PDFs, and precision alphas</a:t>
            </a:r>
          </a:p>
        </p:txBody>
      </p:sp>
      <p:sp>
        <p:nvSpPr>
          <p:cNvPr id="2" name="Slide Number Placeholder 1"/>
          <p:cNvSpPr>
            <a:spLocks noGrp="1"/>
          </p:cNvSpPr>
          <p:nvPr>
            <p:ph type="sldNum" sz="quarter" idx="12"/>
          </p:nvPr>
        </p:nvSpPr>
        <p:spPr/>
        <p:txBody>
          <a:bodyPr/>
          <a:lstStyle/>
          <a:p>
            <a:fld id="{27C184BF-946A-D749-B2A2-9D4D00D61C68}" type="slidenum">
              <a:rPr lang="en-US" smtClean="0"/>
              <a:t>105</a:t>
            </a:fld>
            <a:endParaRPr lang="en-US"/>
          </a:p>
        </p:txBody>
      </p:sp>
    </p:spTree>
    <p:extLst>
      <p:ext uri="{BB962C8B-B14F-4D97-AF65-F5344CB8AC3E}">
        <p14:creationId xmlns:p14="http://schemas.microsoft.com/office/powerpoint/2010/main" val="205461550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681741"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Precision measurement of alphas, PDFs and role of PDFs in high mass BSM – </a:t>
            </a:r>
            <a:r>
              <a:rPr lang="en-US" sz="3000" dirty="0"/>
              <a:t>V</a:t>
            </a:r>
            <a:r>
              <a:rPr lang="en-US" sz="3000" dirty="0" smtClean="0"/>
              <a:t> </a:t>
            </a:r>
            <a:r>
              <a:rPr lang="en-US" sz="3000" dirty="0" err="1" smtClean="0"/>
              <a:t>Radescu</a:t>
            </a:r>
            <a:endParaRPr lang="en-US" sz="3000" dirty="0"/>
          </a:p>
        </p:txBody>
      </p:sp>
      <p:pic>
        <p:nvPicPr>
          <p:cNvPr id="2" name="Picture 1"/>
          <p:cNvPicPr>
            <a:picLocks noChangeAspect="1"/>
          </p:cNvPicPr>
          <p:nvPr/>
        </p:nvPicPr>
        <p:blipFill>
          <a:blip r:embed="rId2"/>
          <a:stretch>
            <a:fillRect/>
          </a:stretch>
        </p:blipFill>
        <p:spPr>
          <a:xfrm>
            <a:off x="1335717" y="1372167"/>
            <a:ext cx="6752248" cy="5077584"/>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106</a:t>
            </a:fld>
            <a:endParaRPr lang="en-US"/>
          </a:p>
        </p:txBody>
      </p:sp>
    </p:spTree>
    <p:extLst>
      <p:ext uri="{BB962C8B-B14F-4D97-AF65-F5344CB8AC3E}">
        <p14:creationId xmlns:p14="http://schemas.microsoft.com/office/powerpoint/2010/main" val="47977884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681741"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Precision measurement of alphas, PDFs and role of PDFs in high mass BSM – </a:t>
            </a:r>
            <a:r>
              <a:rPr lang="en-US" sz="3000" dirty="0"/>
              <a:t>V</a:t>
            </a:r>
            <a:r>
              <a:rPr lang="en-US" sz="3000" dirty="0" smtClean="0"/>
              <a:t> </a:t>
            </a:r>
            <a:r>
              <a:rPr lang="en-US" sz="3000" dirty="0" err="1" smtClean="0"/>
              <a:t>Radescu</a:t>
            </a:r>
            <a:endParaRPr lang="en-US" sz="3000" dirty="0"/>
          </a:p>
        </p:txBody>
      </p:sp>
      <p:pic>
        <p:nvPicPr>
          <p:cNvPr id="3" name="Picture 2"/>
          <p:cNvPicPr>
            <a:picLocks noChangeAspect="1"/>
          </p:cNvPicPr>
          <p:nvPr/>
        </p:nvPicPr>
        <p:blipFill>
          <a:blip r:embed="rId2"/>
          <a:stretch>
            <a:fillRect/>
          </a:stretch>
        </p:blipFill>
        <p:spPr>
          <a:xfrm>
            <a:off x="1066191" y="1360826"/>
            <a:ext cx="7155046" cy="5380369"/>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107</a:t>
            </a:fld>
            <a:endParaRPr lang="en-US"/>
          </a:p>
        </p:txBody>
      </p:sp>
    </p:spTree>
    <p:extLst>
      <p:ext uri="{BB962C8B-B14F-4D97-AF65-F5344CB8AC3E}">
        <p14:creationId xmlns:p14="http://schemas.microsoft.com/office/powerpoint/2010/main" val="283417389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681741"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Precision measurement of alphas, PDFs and role of PDFs in high mass BSM – </a:t>
            </a:r>
            <a:r>
              <a:rPr lang="en-US" sz="3000" dirty="0"/>
              <a:t>V</a:t>
            </a:r>
            <a:r>
              <a:rPr lang="en-US" sz="3000" dirty="0" smtClean="0"/>
              <a:t> </a:t>
            </a:r>
            <a:r>
              <a:rPr lang="en-US" sz="3000" dirty="0" err="1" smtClean="0"/>
              <a:t>Radescu</a:t>
            </a:r>
            <a:endParaRPr lang="en-US" sz="3000" dirty="0"/>
          </a:p>
        </p:txBody>
      </p:sp>
      <p:pic>
        <p:nvPicPr>
          <p:cNvPr id="2" name="Picture 1"/>
          <p:cNvPicPr>
            <a:picLocks noChangeAspect="1"/>
          </p:cNvPicPr>
          <p:nvPr/>
        </p:nvPicPr>
        <p:blipFill>
          <a:blip r:embed="rId2"/>
          <a:stretch>
            <a:fillRect/>
          </a:stretch>
        </p:blipFill>
        <p:spPr>
          <a:xfrm>
            <a:off x="1458805" y="1269998"/>
            <a:ext cx="7038835" cy="5270492"/>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108</a:t>
            </a:fld>
            <a:endParaRPr lang="en-US"/>
          </a:p>
        </p:txBody>
      </p:sp>
    </p:spTree>
    <p:extLst>
      <p:ext uri="{BB962C8B-B14F-4D97-AF65-F5344CB8AC3E}">
        <p14:creationId xmlns:p14="http://schemas.microsoft.com/office/powerpoint/2010/main" val="143264246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681741"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Precision measurement of alphas, PDFs and role of PDFs in high mass BSM – </a:t>
            </a:r>
            <a:r>
              <a:rPr lang="en-US" sz="3000" dirty="0"/>
              <a:t>V</a:t>
            </a:r>
            <a:r>
              <a:rPr lang="en-US" sz="3000" dirty="0" smtClean="0"/>
              <a:t> </a:t>
            </a:r>
            <a:r>
              <a:rPr lang="en-US" sz="3000" dirty="0" err="1" smtClean="0"/>
              <a:t>Radescu</a:t>
            </a:r>
            <a:endParaRPr lang="en-US" sz="3000" dirty="0"/>
          </a:p>
        </p:txBody>
      </p:sp>
      <p:pic>
        <p:nvPicPr>
          <p:cNvPr id="3" name="Picture 2"/>
          <p:cNvPicPr>
            <a:picLocks noChangeAspect="1"/>
          </p:cNvPicPr>
          <p:nvPr/>
        </p:nvPicPr>
        <p:blipFill>
          <a:blip r:embed="rId2"/>
          <a:stretch>
            <a:fillRect/>
          </a:stretch>
        </p:blipFill>
        <p:spPr>
          <a:xfrm>
            <a:off x="1226842" y="1269998"/>
            <a:ext cx="7055345" cy="5286306"/>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109</a:t>
            </a:fld>
            <a:endParaRPr lang="en-US"/>
          </a:p>
        </p:txBody>
      </p:sp>
    </p:spTree>
    <p:extLst>
      <p:ext uri="{BB962C8B-B14F-4D97-AF65-F5344CB8AC3E}">
        <p14:creationId xmlns:p14="http://schemas.microsoft.com/office/powerpoint/2010/main" val="27275789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Apparently 90-100km fits geological situation well (better than smaller one)</a:t>
            </a:r>
          </a:p>
          <a:p>
            <a:r>
              <a:rPr lang="en-US" sz="1800" dirty="0" smtClean="0"/>
              <a:t>LHC suitable as potential injector</a:t>
            </a:r>
            <a:endParaRPr lang="en-US" sz="1800" dirty="0"/>
          </a:p>
        </p:txBody>
      </p:sp>
      <p:pic>
        <p:nvPicPr>
          <p:cNvPr id="4" name="Picture 3"/>
          <p:cNvPicPr>
            <a:picLocks noChangeAspect="1"/>
          </p:cNvPicPr>
          <p:nvPr/>
        </p:nvPicPr>
        <p:blipFill>
          <a:blip r:embed="rId2"/>
          <a:stretch>
            <a:fillRect/>
          </a:stretch>
        </p:blipFill>
        <p:spPr>
          <a:xfrm>
            <a:off x="1386705" y="1688767"/>
            <a:ext cx="6468266" cy="4867210"/>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11</a:t>
            </a:fld>
            <a:endParaRPr lang="en-US"/>
          </a:p>
        </p:txBody>
      </p:sp>
    </p:spTree>
    <p:extLst>
      <p:ext uri="{BB962C8B-B14F-4D97-AF65-F5344CB8AC3E}">
        <p14:creationId xmlns:p14="http://schemas.microsoft.com/office/powerpoint/2010/main" val="34339224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681741" cy="99974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Dark Matter @ FCC – P Harris/L-T Wang (</a:t>
            </a:r>
            <a:r>
              <a:rPr lang="en-US" sz="3000" dirty="0" err="1" smtClean="0"/>
              <a:t>exp</a:t>
            </a:r>
            <a:r>
              <a:rPr lang="en-US" sz="3000" dirty="0" smtClean="0"/>
              <a:t>/</a:t>
            </a:r>
            <a:r>
              <a:rPr lang="en-US" sz="3000" dirty="0" err="1" smtClean="0"/>
              <a:t>theor</a:t>
            </a:r>
            <a:r>
              <a:rPr lang="en-US" sz="3000" dirty="0" smtClean="0"/>
              <a:t>)</a:t>
            </a:r>
            <a:endParaRPr lang="en-US" sz="3000" dirty="0"/>
          </a:p>
        </p:txBody>
      </p:sp>
      <p:sp>
        <p:nvSpPr>
          <p:cNvPr id="5" name="TextBox 4"/>
          <p:cNvSpPr txBox="1"/>
          <p:nvPr/>
        </p:nvSpPr>
        <p:spPr>
          <a:xfrm>
            <a:off x="416764" y="1122682"/>
            <a:ext cx="8037591" cy="1015663"/>
          </a:xfrm>
          <a:prstGeom prst="rect">
            <a:avLst/>
          </a:prstGeom>
          <a:noFill/>
        </p:spPr>
        <p:txBody>
          <a:bodyPr wrap="square" rtlCol="0">
            <a:spAutoFit/>
          </a:bodyPr>
          <a:lstStyle/>
          <a:p>
            <a:pPr marL="285750" indent="-285750">
              <a:buFont typeface="Arial"/>
              <a:buChar char="•"/>
            </a:pPr>
            <a:r>
              <a:rPr lang="en-US" sz="2000" dirty="0" smtClean="0"/>
              <a:t>Search for WIMP DM is largely out of reach of LHC (LHC14 ~ 200 </a:t>
            </a:r>
            <a:r>
              <a:rPr lang="en-US" sz="2000" dirty="0" err="1" smtClean="0"/>
              <a:t>GeV</a:t>
            </a:r>
            <a:r>
              <a:rPr lang="en-US" sz="2000" dirty="0" smtClean="0"/>
              <a:t>)</a:t>
            </a:r>
          </a:p>
          <a:p>
            <a:pPr marL="285750" indent="-285750">
              <a:buFont typeface="Arial"/>
              <a:buChar char="•"/>
            </a:pPr>
            <a:r>
              <a:rPr lang="en-US" sz="2000" dirty="0" smtClean="0"/>
              <a:t>100 TV collider significantly enhances by factor of ~5</a:t>
            </a:r>
          </a:p>
          <a:p>
            <a:pPr marL="285750" indent="-285750">
              <a:buFont typeface="Arial"/>
              <a:buChar char="•"/>
            </a:pPr>
            <a:r>
              <a:rPr lang="en-US" sz="2000" dirty="0" smtClean="0"/>
              <a:t>Main motivation for going higher in energy</a:t>
            </a:r>
            <a:endParaRPr lang="en-US" sz="2000" dirty="0"/>
          </a:p>
        </p:txBody>
      </p:sp>
      <p:sp>
        <p:nvSpPr>
          <p:cNvPr id="2" name="Slide Number Placeholder 1"/>
          <p:cNvSpPr>
            <a:spLocks noGrp="1"/>
          </p:cNvSpPr>
          <p:nvPr>
            <p:ph type="sldNum" sz="quarter" idx="12"/>
          </p:nvPr>
        </p:nvSpPr>
        <p:spPr/>
        <p:txBody>
          <a:bodyPr/>
          <a:lstStyle/>
          <a:p>
            <a:fld id="{27C184BF-946A-D749-B2A2-9D4D00D61C68}" type="slidenum">
              <a:rPr lang="en-US" smtClean="0"/>
              <a:t>110</a:t>
            </a:fld>
            <a:endParaRPr lang="en-US"/>
          </a:p>
        </p:txBody>
      </p:sp>
    </p:spTree>
    <p:extLst>
      <p:ext uri="{BB962C8B-B14F-4D97-AF65-F5344CB8AC3E}">
        <p14:creationId xmlns:p14="http://schemas.microsoft.com/office/powerpoint/2010/main" val="2497581679"/>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681741" cy="99974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Dark Matter @ FCC – P Harris/L-T Wang (</a:t>
            </a:r>
            <a:r>
              <a:rPr lang="en-US" sz="3000" dirty="0" err="1" smtClean="0"/>
              <a:t>exp</a:t>
            </a:r>
            <a:r>
              <a:rPr lang="en-US" sz="3000" dirty="0" smtClean="0"/>
              <a:t>/</a:t>
            </a:r>
            <a:r>
              <a:rPr lang="en-US" sz="3000" dirty="0" err="1" smtClean="0"/>
              <a:t>theor</a:t>
            </a:r>
            <a:r>
              <a:rPr lang="en-US" sz="3000" dirty="0" smtClean="0"/>
              <a:t>)</a:t>
            </a:r>
            <a:endParaRPr lang="en-US" sz="3000" dirty="0"/>
          </a:p>
        </p:txBody>
      </p:sp>
      <p:pic>
        <p:nvPicPr>
          <p:cNvPr id="2" name="Picture 1"/>
          <p:cNvPicPr>
            <a:picLocks noChangeAspect="1"/>
          </p:cNvPicPr>
          <p:nvPr/>
        </p:nvPicPr>
        <p:blipFill>
          <a:blip r:embed="rId2"/>
          <a:stretch>
            <a:fillRect/>
          </a:stretch>
        </p:blipFill>
        <p:spPr>
          <a:xfrm>
            <a:off x="1158211" y="1122682"/>
            <a:ext cx="7358691" cy="5542534"/>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111</a:t>
            </a:fld>
            <a:endParaRPr lang="en-US"/>
          </a:p>
        </p:txBody>
      </p:sp>
    </p:spTree>
    <p:extLst>
      <p:ext uri="{BB962C8B-B14F-4D97-AF65-F5344CB8AC3E}">
        <p14:creationId xmlns:p14="http://schemas.microsoft.com/office/powerpoint/2010/main" val="3195022779"/>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681741" cy="99974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Dark Matter @ FCC – P Harris/L-T Wang (</a:t>
            </a:r>
            <a:r>
              <a:rPr lang="en-US" sz="3000" dirty="0" err="1" smtClean="0"/>
              <a:t>exp</a:t>
            </a:r>
            <a:r>
              <a:rPr lang="en-US" sz="3000" dirty="0" smtClean="0"/>
              <a:t>/</a:t>
            </a:r>
            <a:r>
              <a:rPr lang="en-US" sz="3000" dirty="0" err="1" smtClean="0"/>
              <a:t>theor</a:t>
            </a:r>
            <a:r>
              <a:rPr lang="en-US" sz="3000" dirty="0" smtClean="0"/>
              <a:t>)</a:t>
            </a:r>
            <a:endParaRPr lang="en-US" sz="3000" dirty="0"/>
          </a:p>
        </p:txBody>
      </p:sp>
      <p:pic>
        <p:nvPicPr>
          <p:cNvPr id="5" name="Picture 4"/>
          <p:cNvPicPr>
            <a:picLocks noChangeAspect="1"/>
          </p:cNvPicPr>
          <p:nvPr/>
        </p:nvPicPr>
        <p:blipFill>
          <a:blip r:embed="rId2"/>
          <a:stretch>
            <a:fillRect/>
          </a:stretch>
        </p:blipFill>
        <p:spPr>
          <a:xfrm>
            <a:off x="3147921" y="1553610"/>
            <a:ext cx="5816785" cy="4499234"/>
          </a:xfrm>
          <a:prstGeom prst="rect">
            <a:avLst/>
          </a:prstGeom>
        </p:spPr>
      </p:pic>
      <p:sp>
        <p:nvSpPr>
          <p:cNvPr id="6" name="TextBox 5"/>
          <p:cNvSpPr txBox="1"/>
          <p:nvPr/>
        </p:nvSpPr>
        <p:spPr>
          <a:xfrm>
            <a:off x="416765" y="1315465"/>
            <a:ext cx="2731156" cy="2554545"/>
          </a:xfrm>
          <a:prstGeom prst="rect">
            <a:avLst/>
          </a:prstGeom>
          <a:noFill/>
        </p:spPr>
        <p:txBody>
          <a:bodyPr wrap="square" rtlCol="0">
            <a:spAutoFit/>
          </a:bodyPr>
          <a:lstStyle/>
          <a:p>
            <a:pPr marL="285750" indent="-285750">
              <a:buFont typeface="Arial"/>
              <a:buChar char="•"/>
            </a:pPr>
            <a:r>
              <a:rPr lang="en-US" sz="2000" dirty="0" smtClean="0"/>
              <a:t>Disappearing track; essentially free of physics background; dominated by </a:t>
            </a:r>
            <a:r>
              <a:rPr lang="en-US" sz="2000" dirty="0" err="1" smtClean="0"/>
              <a:t>pT</a:t>
            </a:r>
            <a:r>
              <a:rPr lang="en-US" sz="2000" dirty="0" smtClean="0"/>
              <a:t> </a:t>
            </a:r>
            <a:r>
              <a:rPr lang="en-US" sz="2000" dirty="0" err="1" smtClean="0"/>
              <a:t>mis</a:t>
            </a:r>
            <a:r>
              <a:rPr lang="en-US" sz="2000" dirty="0" smtClean="0"/>
              <a:t>-measured tracks</a:t>
            </a:r>
          </a:p>
          <a:p>
            <a:pPr marL="285750" indent="-285750">
              <a:buFont typeface="Arial"/>
              <a:buChar char="•"/>
            </a:pPr>
            <a:r>
              <a:rPr lang="en-US" sz="2000" dirty="0" smtClean="0"/>
              <a:t>Very promising reach, much better than </a:t>
            </a:r>
            <a:r>
              <a:rPr lang="en-US" sz="2000" dirty="0" err="1" smtClean="0"/>
              <a:t>monojet</a:t>
            </a:r>
            <a:endParaRPr lang="en-US" sz="2000" dirty="0"/>
          </a:p>
        </p:txBody>
      </p:sp>
      <p:sp>
        <p:nvSpPr>
          <p:cNvPr id="7" name="Slide Number Placeholder 6"/>
          <p:cNvSpPr>
            <a:spLocks noGrp="1"/>
          </p:cNvSpPr>
          <p:nvPr>
            <p:ph type="sldNum" sz="quarter" idx="12"/>
          </p:nvPr>
        </p:nvSpPr>
        <p:spPr/>
        <p:txBody>
          <a:bodyPr/>
          <a:lstStyle/>
          <a:p>
            <a:fld id="{27C184BF-946A-D749-B2A2-9D4D00D61C68}" type="slidenum">
              <a:rPr lang="en-US" smtClean="0"/>
              <a:t>112</a:t>
            </a:fld>
            <a:endParaRPr lang="en-US"/>
          </a:p>
        </p:txBody>
      </p:sp>
    </p:spTree>
    <p:extLst>
      <p:ext uri="{BB962C8B-B14F-4D97-AF65-F5344CB8AC3E}">
        <p14:creationId xmlns:p14="http://schemas.microsoft.com/office/powerpoint/2010/main" val="60294001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681741" cy="99974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Dark Matter @ FCC – P Harris/L-T Wang (</a:t>
            </a:r>
            <a:r>
              <a:rPr lang="en-US" sz="3000" dirty="0" err="1" smtClean="0"/>
              <a:t>exp</a:t>
            </a:r>
            <a:r>
              <a:rPr lang="en-US" sz="3000" dirty="0" smtClean="0"/>
              <a:t>/</a:t>
            </a:r>
            <a:r>
              <a:rPr lang="en-US" sz="3000" dirty="0" err="1" smtClean="0"/>
              <a:t>theor</a:t>
            </a:r>
            <a:r>
              <a:rPr lang="en-US" sz="3000" dirty="0" smtClean="0"/>
              <a:t>)</a:t>
            </a:r>
            <a:endParaRPr lang="en-US" sz="3000" dirty="0"/>
          </a:p>
        </p:txBody>
      </p:sp>
      <p:pic>
        <p:nvPicPr>
          <p:cNvPr id="2" name="Picture 1"/>
          <p:cNvPicPr>
            <a:picLocks noChangeAspect="1"/>
          </p:cNvPicPr>
          <p:nvPr/>
        </p:nvPicPr>
        <p:blipFill>
          <a:blip r:embed="rId2"/>
          <a:stretch>
            <a:fillRect/>
          </a:stretch>
        </p:blipFill>
        <p:spPr>
          <a:xfrm>
            <a:off x="1349416" y="1122682"/>
            <a:ext cx="7177545" cy="5515679"/>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113</a:t>
            </a:fld>
            <a:endParaRPr lang="en-US"/>
          </a:p>
        </p:txBody>
      </p:sp>
    </p:spTree>
    <p:extLst>
      <p:ext uri="{BB962C8B-B14F-4D97-AF65-F5344CB8AC3E}">
        <p14:creationId xmlns:p14="http://schemas.microsoft.com/office/powerpoint/2010/main" val="1632535130"/>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Friday – Summary Talks</a:t>
            </a:r>
            <a:endParaRPr lang="en-US" sz="3200" dirty="0"/>
          </a:p>
        </p:txBody>
      </p:sp>
      <p:sp>
        <p:nvSpPr>
          <p:cNvPr id="3" name="Title 1"/>
          <p:cNvSpPr txBox="1">
            <a:spLocks/>
          </p:cNvSpPr>
          <p:nvPr/>
        </p:nvSpPr>
        <p:spPr>
          <a:xfrm>
            <a:off x="130565" y="952558"/>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hh</a:t>
            </a:r>
            <a:r>
              <a:rPr lang="en-US" sz="3200" dirty="0" smtClean="0"/>
              <a:t> + </a:t>
            </a:r>
            <a:r>
              <a:rPr lang="en-US" sz="3200" dirty="0" err="1" smtClean="0"/>
              <a:t>ee</a:t>
            </a:r>
            <a:r>
              <a:rPr lang="en-US" sz="3200" dirty="0" smtClean="0"/>
              <a:t> colliders – M </a:t>
            </a:r>
            <a:r>
              <a:rPr lang="en-US" sz="3200" dirty="0" err="1" smtClean="0"/>
              <a:t>Syphers</a:t>
            </a:r>
            <a:r>
              <a:rPr lang="en-US" sz="3200" dirty="0" smtClean="0"/>
              <a:t>, U </a:t>
            </a:r>
            <a:r>
              <a:rPr lang="en-US" sz="3200" dirty="0" err="1" smtClean="0"/>
              <a:t>Wienands</a:t>
            </a:r>
            <a:endParaRPr lang="en-US" sz="3200" dirty="0" smtClean="0"/>
          </a:p>
        </p:txBody>
      </p:sp>
      <p:sp>
        <p:nvSpPr>
          <p:cNvPr id="2" name="TextBox 1"/>
          <p:cNvSpPr txBox="1"/>
          <p:nvPr/>
        </p:nvSpPr>
        <p:spPr>
          <a:xfrm>
            <a:off x="416764" y="2002442"/>
            <a:ext cx="8037591" cy="1631216"/>
          </a:xfrm>
          <a:prstGeom prst="rect">
            <a:avLst/>
          </a:prstGeom>
          <a:noFill/>
        </p:spPr>
        <p:txBody>
          <a:bodyPr wrap="square" rtlCol="0">
            <a:spAutoFit/>
          </a:bodyPr>
          <a:lstStyle/>
          <a:p>
            <a:pPr marL="285750" indent="-285750">
              <a:buFont typeface="Arial"/>
              <a:buChar char="•"/>
            </a:pPr>
            <a:r>
              <a:rPr lang="en-US" sz="2000" dirty="0" smtClean="0"/>
              <a:t>FCC-</a:t>
            </a:r>
            <a:r>
              <a:rPr lang="en-US" sz="2000" dirty="0" err="1" smtClean="0"/>
              <a:t>ee</a:t>
            </a:r>
            <a:r>
              <a:rPr lang="en-US" sz="2000" dirty="0" smtClean="0"/>
              <a:t>: </a:t>
            </a:r>
          </a:p>
          <a:p>
            <a:pPr marL="285750" indent="-285750">
              <a:buFont typeface="Arial"/>
              <a:buChar char="•"/>
            </a:pPr>
            <a:r>
              <a:rPr lang="en-US" sz="2000" dirty="0" smtClean="0"/>
              <a:t>Crab waist option – can provide x10 </a:t>
            </a:r>
            <a:r>
              <a:rPr lang="en-US" sz="2000" dirty="0" err="1" smtClean="0"/>
              <a:t>lumi</a:t>
            </a:r>
            <a:r>
              <a:rPr lang="en-US" sz="2000" dirty="0" smtClean="0"/>
              <a:t> at Z pole</a:t>
            </a:r>
          </a:p>
          <a:p>
            <a:pPr marL="285750" indent="-285750">
              <a:buFont typeface="Arial"/>
              <a:buChar char="•"/>
            </a:pPr>
            <a:endParaRPr lang="en-US" sz="2000" dirty="0"/>
          </a:p>
          <a:p>
            <a:pPr marL="285750" indent="-285750">
              <a:buFont typeface="Arial"/>
              <a:buChar char="•"/>
            </a:pPr>
            <a:r>
              <a:rPr lang="en-US" sz="2000" dirty="0" smtClean="0"/>
              <a:t>FCC-</a:t>
            </a:r>
            <a:r>
              <a:rPr lang="en-US" sz="2000" dirty="0" err="1" smtClean="0"/>
              <a:t>hh</a:t>
            </a:r>
            <a:r>
              <a:rPr lang="en-US" sz="2000" dirty="0" smtClean="0"/>
              <a:t>:</a:t>
            </a:r>
          </a:p>
          <a:p>
            <a:pPr marL="285750" indent="-285750">
              <a:buFont typeface="Arial"/>
              <a:buChar char="•"/>
            </a:pPr>
            <a:r>
              <a:rPr lang="en-US" sz="2000" dirty="0" smtClean="0"/>
              <a:t>Want free space (lessons from SSC + VLHC); report on SPPC too</a:t>
            </a:r>
            <a:endParaRPr lang="en-US" sz="2000" dirty="0"/>
          </a:p>
        </p:txBody>
      </p:sp>
      <p:sp>
        <p:nvSpPr>
          <p:cNvPr id="4" name="Slide Number Placeholder 3"/>
          <p:cNvSpPr>
            <a:spLocks noGrp="1"/>
          </p:cNvSpPr>
          <p:nvPr>
            <p:ph type="sldNum" sz="quarter" idx="12"/>
          </p:nvPr>
        </p:nvSpPr>
        <p:spPr/>
        <p:txBody>
          <a:bodyPr/>
          <a:lstStyle/>
          <a:p>
            <a:fld id="{27C184BF-946A-D749-B2A2-9D4D00D61C68}" type="slidenum">
              <a:rPr lang="en-US" smtClean="0"/>
              <a:t>114</a:t>
            </a:fld>
            <a:endParaRPr lang="en-US"/>
          </a:p>
        </p:txBody>
      </p:sp>
    </p:spTree>
    <p:extLst>
      <p:ext uri="{BB962C8B-B14F-4D97-AF65-F5344CB8AC3E}">
        <p14:creationId xmlns:p14="http://schemas.microsoft.com/office/powerpoint/2010/main" val="136661679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258077"/>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Infrastructure &amp; Operations – P Lebrun</a:t>
            </a:r>
          </a:p>
        </p:txBody>
      </p:sp>
      <p:sp>
        <p:nvSpPr>
          <p:cNvPr id="2" name="TextBox 1"/>
          <p:cNvSpPr txBox="1"/>
          <p:nvPr/>
        </p:nvSpPr>
        <p:spPr>
          <a:xfrm>
            <a:off x="416764" y="1221375"/>
            <a:ext cx="8037591" cy="707886"/>
          </a:xfrm>
          <a:prstGeom prst="rect">
            <a:avLst/>
          </a:prstGeom>
          <a:noFill/>
        </p:spPr>
        <p:txBody>
          <a:bodyPr wrap="square" rtlCol="0">
            <a:spAutoFit/>
          </a:bodyPr>
          <a:lstStyle/>
          <a:p>
            <a:pPr marL="285750" indent="-285750">
              <a:buFont typeface="Arial"/>
              <a:buChar char="•"/>
            </a:pPr>
            <a:r>
              <a:rPr lang="en-US" sz="2000" dirty="0" err="1" smtClean="0"/>
              <a:t>Summarising</a:t>
            </a:r>
            <a:r>
              <a:rPr lang="en-US" sz="2000" dirty="0" smtClean="0"/>
              <a:t> issues on geology, power estimates, size of needed </a:t>
            </a:r>
            <a:r>
              <a:rPr lang="en-US" sz="2000" dirty="0" err="1" smtClean="0"/>
              <a:t>cryoplants</a:t>
            </a:r>
            <a:r>
              <a:rPr lang="en-US" sz="2000" dirty="0" smtClean="0"/>
              <a:t>, helium refrigeration, cooling, safety, …</a:t>
            </a:r>
            <a:endParaRPr lang="en-US" sz="2000" dirty="0"/>
          </a:p>
        </p:txBody>
      </p:sp>
      <p:sp>
        <p:nvSpPr>
          <p:cNvPr id="6" name="Title 1"/>
          <p:cNvSpPr txBox="1">
            <a:spLocks/>
          </p:cNvSpPr>
          <p:nvPr/>
        </p:nvSpPr>
        <p:spPr>
          <a:xfrm>
            <a:off x="229972" y="2394709"/>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Special Technologies – J Miguel Jimenez, O Brunner</a:t>
            </a:r>
          </a:p>
        </p:txBody>
      </p:sp>
      <p:sp>
        <p:nvSpPr>
          <p:cNvPr id="8" name="TextBox 7"/>
          <p:cNvSpPr txBox="1"/>
          <p:nvPr/>
        </p:nvSpPr>
        <p:spPr>
          <a:xfrm>
            <a:off x="416764" y="3358007"/>
            <a:ext cx="8037591" cy="1631216"/>
          </a:xfrm>
          <a:prstGeom prst="rect">
            <a:avLst/>
          </a:prstGeom>
          <a:noFill/>
        </p:spPr>
        <p:txBody>
          <a:bodyPr wrap="square" rtlCol="0">
            <a:spAutoFit/>
          </a:bodyPr>
          <a:lstStyle/>
          <a:p>
            <a:pPr marL="285750" indent="-285750">
              <a:buFont typeface="Arial"/>
              <a:buChar char="•"/>
            </a:pPr>
            <a:r>
              <a:rPr lang="en-US" sz="2000" dirty="0" smtClean="0"/>
              <a:t>Beam dump and collimators: main issue – accidental beam losses (lots of power deposition, stress in materials)</a:t>
            </a:r>
          </a:p>
          <a:p>
            <a:pPr marL="285750" indent="-285750">
              <a:buFont typeface="Arial"/>
              <a:buChar char="•"/>
            </a:pPr>
            <a:endParaRPr lang="en-US" sz="2000" dirty="0" smtClean="0"/>
          </a:p>
          <a:p>
            <a:pPr marL="285750" indent="-285750">
              <a:buFont typeface="Arial"/>
              <a:buChar char="•"/>
            </a:pPr>
            <a:r>
              <a:rPr lang="en-US" sz="2000" dirty="0" smtClean="0"/>
              <a:t>Mentioned FCC-</a:t>
            </a:r>
            <a:r>
              <a:rPr lang="en-US" sz="2000" dirty="0" err="1" smtClean="0"/>
              <a:t>ee</a:t>
            </a:r>
            <a:r>
              <a:rPr lang="en-US" sz="2000" dirty="0" smtClean="0"/>
              <a:t> synchrotron in vicinity of IP probably too high in current design – shielding an issue</a:t>
            </a:r>
            <a:endParaRPr lang="en-US" sz="2000" dirty="0"/>
          </a:p>
        </p:txBody>
      </p:sp>
      <p:sp>
        <p:nvSpPr>
          <p:cNvPr id="5" name="Slide Number Placeholder 4"/>
          <p:cNvSpPr>
            <a:spLocks noGrp="1"/>
          </p:cNvSpPr>
          <p:nvPr>
            <p:ph type="sldNum" sz="quarter" idx="12"/>
          </p:nvPr>
        </p:nvSpPr>
        <p:spPr/>
        <p:txBody>
          <a:bodyPr/>
          <a:lstStyle/>
          <a:p>
            <a:fld id="{27C184BF-946A-D749-B2A2-9D4D00D61C68}" type="slidenum">
              <a:rPr lang="en-US" smtClean="0"/>
              <a:t>115</a:t>
            </a:fld>
            <a:endParaRPr lang="en-US"/>
          </a:p>
        </p:txBody>
      </p:sp>
    </p:spTree>
    <p:extLst>
      <p:ext uri="{BB962C8B-B14F-4D97-AF65-F5344CB8AC3E}">
        <p14:creationId xmlns:p14="http://schemas.microsoft.com/office/powerpoint/2010/main" val="61213164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258077"/>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Magnets– E </a:t>
            </a:r>
            <a:r>
              <a:rPr lang="en-US" sz="3200" dirty="0" err="1" smtClean="0"/>
              <a:t>Todesco</a:t>
            </a:r>
            <a:endParaRPr lang="en-US" sz="3200" dirty="0" smtClean="0"/>
          </a:p>
        </p:txBody>
      </p:sp>
      <p:sp>
        <p:nvSpPr>
          <p:cNvPr id="2" name="TextBox 1"/>
          <p:cNvSpPr txBox="1"/>
          <p:nvPr/>
        </p:nvSpPr>
        <p:spPr>
          <a:xfrm>
            <a:off x="416764" y="1221375"/>
            <a:ext cx="8037591" cy="400110"/>
          </a:xfrm>
          <a:prstGeom prst="rect">
            <a:avLst/>
          </a:prstGeom>
          <a:noFill/>
        </p:spPr>
        <p:txBody>
          <a:bodyPr wrap="square" rtlCol="0">
            <a:spAutoFit/>
          </a:bodyPr>
          <a:lstStyle/>
          <a:p>
            <a:pPr marL="285750" indent="-285750">
              <a:buFont typeface="Arial"/>
              <a:buChar char="•"/>
            </a:pPr>
            <a:r>
              <a:rPr lang="en-US" sz="2000" dirty="0" smtClean="0"/>
              <a:t>Currently Nb3Sn cost is a showstopper</a:t>
            </a:r>
            <a:endParaRPr lang="en-US" sz="2000" dirty="0"/>
          </a:p>
        </p:txBody>
      </p:sp>
      <p:sp>
        <p:nvSpPr>
          <p:cNvPr id="6" name="Title 1"/>
          <p:cNvSpPr txBox="1">
            <a:spLocks/>
          </p:cNvSpPr>
          <p:nvPr/>
        </p:nvSpPr>
        <p:spPr>
          <a:xfrm>
            <a:off x="229972" y="1674801"/>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RF summary – R </a:t>
            </a:r>
            <a:r>
              <a:rPr lang="en-US" sz="3200" dirty="0" err="1" smtClean="0"/>
              <a:t>Rimmer</a:t>
            </a:r>
            <a:endParaRPr lang="en-US" sz="3200" dirty="0" smtClean="0"/>
          </a:p>
        </p:txBody>
      </p:sp>
      <p:sp>
        <p:nvSpPr>
          <p:cNvPr id="8" name="TextBox 7"/>
          <p:cNvSpPr txBox="1"/>
          <p:nvPr/>
        </p:nvSpPr>
        <p:spPr>
          <a:xfrm>
            <a:off x="416764" y="2438044"/>
            <a:ext cx="2818117" cy="1323439"/>
          </a:xfrm>
          <a:prstGeom prst="rect">
            <a:avLst/>
          </a:prstGeom>
          <a:noFill/>
        </p:spPr>
        <p:txBody>
          <a:bodyPr wrap="square" rtlCol="0">
            <a:spAutoFit/>
          </a:bodyPr>
          <a:lstStyle/>
          <a:p>
            <a:pPr marL="285750" indent="-285750">
              <a:buFont typeface="Arial"/>
              <a:buChar char="•"/>
            </a:pPr>
            <a:r>
              <a:rPr lang="en-US" sz="2000" dirty="0" smtClean="0"/>
              <a:t>FCC-</a:t>
            </a:r>
            <a:r>
              <a:rPr lang="en-US" sz="2000" dirty="0" err="1" smtClean="0"/>
              <a:t>ee</a:t>
            </a:r>
            <a:r>
              <a:rPr lang="en-US" sz="2000" dirty="0" smtClean="0"/>
              <a:t> is 4 different machines</a:t>
            </a:r>
          </a:p>
          <a:p>
            <a:pPr marL="285750" indent="-285750">
              <a:buFont typeface="Arial"/>
              <a:buChar char="•"/>
            </a:pPr>
            <a:r>
              <a:rPr lang="en-US" sz="2000" dirty="0" smtClean="0"/>
              <a:t>Different current versus RF voltages</a:t>
            </a:r>
            <a:endParaRPr lang="en-US" sz="2000" dirty="0"/>
          </a:p>
        </p:txBody>
      </p:sp>
      <p:pic>
        <p:nvPicPr>
          <p:cNvPr id="4" name="Picture 3"/>
          <p:cNvPicPr>
            <a:picLocks noChangeAspect="1"/>
          </p:cNvPicPr>
          <p:nvPr/>
        </p:nvPicPr>
        <p:blipFill>
          <a:blip r:embed="rId2"/>
          <a:stretch>
            <a:fillRect/>
          </a:stretch>
        </p:blipFill>
        <p:spPr>
          <a:xfrm>
            <a:off x="3522224" y="2438044"/>
            <a:ext cx="5522369" cy="4194501"/>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116</a:t>
            </a:fld>
            <a:endParaRPr lang="en-US"/>
          </a:p>
        </p:txBody>
      </p:sp>
    </p:spTree>
    <p:extLst>
      <p:ext uri="{BB962C8B-B14F-4D97-AF65-F5344CB8AC3E}">
        <p14:creationId xmlns:p14="http://schemas.microsoft.com/office/powerpoint/2010/main" val="793425783"/>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258077"/>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Physics+Phenomenology</a:t>
            </a:r>
            <a:r>
              <a:rPr lang="en-US" sz="3200" dirty="0" smtClean="0"/>
              <a:t> summary - MLM</a:t>
            </a:r>
          </a:p>
        </p:txBody>
      </p:sp>
      <p:sp>
        <p:nvSpPr>
          <p:cNvPr id="2" name="TextBox 1"/>
          <p:cNvSpPr txBox="1"/>
          <p:nvPr/>
        </p:nvSpPr>
        <p:spPr>
          <a:xfrm>
            <a:off x="416764" y="1221375"/>
            <a:ext cx="8037591" cy="1015663"/>
          </a:xfrm>
          <a:prstGeom prst="rect">
            <a:avLst/>
          </a:prstGeom>
          <a:noFill/>
        </p:spPr>
        <p:txBody>
          <a:bodyPr wrap="square" rtlCol="0">
            <a:spAutoFit/>
          </a:bodyPr>
          <a:lstStyle/>
          <a:p>
            <a:pPr marL="285750" indent="-285750">
              <a:buFont typeface="Arial"/>
              <a:buChar char="•"/>
            </a:pPr>
            <a:r>
              <a:rPr lang="en-US" sz="2000" dirty="0" smtClean="0"/>
              <a:t>Goal: highlight synergy and complementarity between </a:t>
            </a:r>
            <a:r>
              <a:rPr lang="en-US" sz="2000" dirty="0" err="1" smtClean="0"/>
              <a:t>ee,eh,hh</a:t>
            </a:r>
            <a:r>
              <a:rPr lang="en-US" sz="2000" dirty="0" smtClean="0"/>
              <a:t> </a:t>
            </a:r>
            <a:r>
              <a:rPr lang="en-US" sz="2000" dirty="0" err="1" smtClean="0"/>
              <a:t>programmes</a:t>
            </a:r>
            <a:endParaRPr lang="en-US" sz="2000" dirty="0" smtClean="0"/>
          </a:p>
          <a:p>
            <a:pPr marL="285750" indent="-285750">
              <a:buFont typeface="Arial"/>
              <a:buChar char="•"/>
            </a:pPr>
            <a:r>
              <a:rPr lang="en-US" sz="2000" dirty="0" smtClean="0"/>
              <a:t> </a:t>
            </a:r>
            <a:endParaRPr lang="en-US" sz="2000" dirty="0"/>
          </a:p>
        </p:txBody>
      </p:sp>
      <p:pic>
        <p:nvPicPr>
          <p:cNvPr id="7" name="Picture 6"/>
          <p:cNvPicPr>
            <a:picLocks noChangeAspect="1"/>
          </p:cNvPicPr>
          <p:nvPr/>
        </p:nvPicPr>
        <p:blipFill>
          <a:blip r:embed="rId2"/>
          <a:stretch>
            <a:fillRect/>
          </a:stretch>
        </p:blipFill>
        <p:spPr>
          <a:xfrm>
            <a:off x="1368556" y="1925053"/>
            <a:ext cx="6385127" cy="4745789"/>
          </a:xfrm>
          <a:prstGeom prst="rect">
            <a:avLst/>
          </a:prstGeom>
        </p:spPr>
      </p:pic>
      <p:sp>
        <p:nvSpPr>
          <p:cNvPr id="9" name="Slide Number Placeholder 8"/>
          <p:cNvSpPr>
            <a:spLocks noGrp="1"/>
          </p:cNvSpPr>
          <p:nvPr>
            <p:ph type="sldNum" sz="quarter" idx="12"/>
          </p:nvPr>
        </p:nvSpPr>
        <p:spPr/>
        <p:txBody>
          <a:bodyPr/>
          <a:lstStyle/>
          <a:p>
            <a:fld id="{27C184BF-946A-D749-B2A2-9D4D00D61C68}" type="slidenum">
              <a:rPr lang="en-US" smtClean="0"/>
              <a:t>117</a:t>
            </a:fld>
            <a:endParaRPr lang="en-US"/>
          </a:p>
        </p:txBody>
      </p:sp>
    </p:spTree>
    <p:extLst>
      <p:ext uri="{BB962C8B-B14F-4D97-AF65-F5344CB8AC3E}">
        <p14:creationId xmlns:p14="http://schemas.microsoft.com/office/powerpoint/2010/main" val="295506432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258077"/>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Physics+Phenomenology</a:t>
            </a:r>
            <a:r>
              <a:rPr lang="en-US" sz="3200" dirty="0" smtClean="0"/>
              <a:t> summary - MLM</a:t>
            </a:r>
          </a:p>
        </p:txBody>
      </p:sp>
      <p:sp>
        <p:nvSpPr>
          <p:cNvPr id="2" name="TextBox 1"/>
          <p:cNvSpPr txBox="1"/>
          <p:nvPr/>
        </p:nvSpPr>
        <p:spPr>
          <a:xfrm>
            <a:off x="416765" y="1221375"/>
            <a:ext cx="3446709" cy="4708981"/>
          </a:xfrm>
          <a:prstGeom prst="rect">
            <a:avLst/>
          </a:prstGeom>
          <a:noFill/>
        </p:spPr>
        <p:txBody>
          <a:bodyPr wrap="square" rtlCol="0">
            <a:spAutoFit/>
          </a:bodyPr>
          <a:lstStyle/>
          <a:p>
            <a:pPr marL="285750" indent="-285750">
              <a:buFont typeface="Arial"/>
              <a:buChar char="•"/>
            </a:pPr>
            <a:r>
              <a:rPr lang="en-US" sz="2000" dirty="0" smtClean="0"/>
              <a:t>Higgs coupling -&gt;</a:t>
            </a:r>
          </a:p>
          <a:p>
            <a:pPr marL="742950" lvl="1" indent="-285750">
              <a:buFont typeface="Arial"/>
              <a:buChar char="•"/>
            </a:pPr>
            <a:r>
              <a:rPr lang="en-US" sz="2000" dirty="0"/>
              <a:t>e</a:t>
            </a:r>
            <a:r>
              <a:rPr lang="en-US" sz="2000" dirty="0" smtClean="0"/>
              <a:t>.g. 2% on </a:t>
            </a:r>
            <a:r>
              <a:rPr lang="en-US" sz="2000" dirty="0" err="1" smtClean="0"/>
              <a:t>Hmumu</a:t>
            </a:r>
            <a:r>
              <a:rPr lang="en-US" sz="2000" dirty="0" smtClean="0"/>
              <a:t> at FCC-</a:t>
            </a:r>
            <a:r>
              <a:rPr lang="en-US" sz="2000" dirty="0" err="1" smtClean="0"/>
              <a:t>hh</a:t>
            </a:r>
            <a:endParaRPr lang="en-US" sz="2000" dirty="0" smtClean="0"/>
          </a:p>
          <a:p>
            <a:pPr marL="742950" lvl="1" indent="-285750">
              <a:buFont typeface="Arial"/>
              <a:buChar char="•"/>
            </a:pPr>
            <a:r>
              <a:rPr lang="en-US" sz="2000" dirty="0" smtClean="0"/>
              <a:t>5% on Higgs self coupling</a:t>
            </a:r>
          </a:p>
          <a:p>
            <a:endParaRPr lang="en-US" sz="2000" dirty="0"/>
          </a:p>
          <a:p>
            <a:pPr marL="342900" indent="-342900">
              <a:buFont typeface="Arial"/>
              <a:buChar char="•"/>
            </a:pPr>
            <a:r>
              <a:rPr lang="en-US" sz="2000" dirty="0" smtClean="0"/>
              <a:t>Stability of Higgs potential</a:t>
            </a:r>
          </a:p>
          <a:p>
            <a:pPr marL="342900" indent="-342900">
              <a:buFont typeface="Arial"/>
              <a:buChar char="•"/>
            </a:pPr>
            <a:endParaRPr lang="en-US" sz="2000" dirty="0"/>
          </a:p>
          <a:p>
            <a:pPr marL="342900" indent="-342900">
              <a:buFont typeface="Arial"/>
              <a:buChar char="•"/>
            </a:pPr>
            <a:r>
              <a:rPr lang="en-US" sz="2000" dirty="0" err="1" smtClean="0"/>
              <a:t>ttH</a:t>
            </a:r>
            <a:r>
              <a:rPr lang="en-US" sz="2000" dirty="0" smtClean="0"/>
              <a:t> coupling (1% on </a:t>
            </a:r>
            <a:r>
              <a:rPr lang="en-US" sz="2000" dirty="0" err="1" smtClean="0"/>
              <a:t>ytop</a:t>
            </a:r>
            <a:r>
              <a:rPr lang="en-US" sz="2000" dirty="0" smtClean="0"/>
              <a:t>)</a:t>
            </a:r>
          </a:p>
          <a:p>
            <a:pPr marL="342900" indent="-342900">
              <a:buFont typeface="Arial"/>
              <a:buChar char="•"/>
            </a:pPr>
            <a:endParaRPr lang="en-US" sz="2000" dirty="0"/>
          </a:p>
          <a:p>
            <a:pPr marL="342900" indent="-342900">
              <a:buFont typeface="Arial"/>
              <a:buChar char="•"/>
            </a:pPr>
            <a:r>
              <a:rPr lang="en-US" sz="2000" dirty="0" smtClean="0"/>
              <a:t>BSM Higgs </a:t>
            </a:r>
            <a:r>
              <a:rPr lang="en-US" sz="2000" dirty="0" err="1" smtClean="0"/>
              <a:t>incl</a:t>
            </a:r>
            <a:endParaRPr lang="en-US" sz="2000" dirty="0" smtClean="0"/>
          </a:p>
          <a:p>
            <a:pPr marL="342900" indent="-342900">
              <a:buFont typeface="Arial"/>
              <a:buChar char="•"/>
            </a:pPr>
            <a:endParaRPr lang="en-US" sz="2000" dirty="0"/>
          </a:p>
          <a:p>
            <a:pPr marL="342900" indent="-342900">
              <a:buFont typeface="Arial"/>
              <a:buChar char="•"/>
            </a:pPr>
            <a:r>
              <a:rPr lang="en-US" sz="2000" dirty="0" smtClean="0"/>
              <a:t>Composite Higgs (FCC-</a:t>
            </a:r>
            <a:r>
              <a:rPr lang="en-US" sz="2000" dirty="0" err="1" smtClean="0"/>
              <a:t>ee</a:t>
            </a:r>
            <a:r>
              <a:rPr lang="en-US" sz="2000" dirty="0" smtClean="0"/>
              <a:t>)</a:t>
            </a:r>
          </a:p>
          <a:p>
            <a:pPr marL="342900" indent="-342900">
              <a:buFont typeface="Arial"/>
              <a:buChar char="•"/>
            </a:pPr>
            <a:endParaRPr lang="en-US" sz="2000" dirty="0"/>
          </a:p>
          <a:p>
            <a:pPr marL="342900" indent="-342900">
              <a:buFont typeface="Arial"/>
              <a:buChar char="•"/>
            </a:pPr>
            <a:endParaRPr lang="en-US" sz="2000" dirty="0" smtClean="0"/>
          </a:p>
        </p:txBody>
      </p:sp>
      <p:pic>
        <p:nvPicPr>
          <p:cNvPr id="4" name="Picture 3"/>
          <p:cNvPicPr>
            <a:picLocks noChangeAspect="1"/>
          </p:cNvPicPr>
          <p:nvPr/>
        </p:nvPicPr>
        <p:blipFill>
          <a:blip r:embed="rId2"/>
          <a:stretch>
            <a:fillRect/>
          </a:stretch>
        </p:blipFill>
        <p:spPr>
          <a:xfrm>
            <a:off x="4040273" y="1221375"/>
            <a:ext cx="5103727" cy="3836736"/>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118</a:t>
            </a:fld>
            <a:endParaRPr lang="en-US"/>
          </a:p>
        </p:txBody>
      </p:sp>
    </p:spTree>
    <p:extLst>
      <p:ext uri="{BB962C8B-B14F-4D97-AF65-F5344CB8AC3E}">
        <p14:creationId xmlns:p14="http://schemas.microsoft.com/office/powerpoint/2010/main" val="1838094375"/>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258077"/>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Physics+Phenomenology</a:t>
            </a:r>
            <a:r>
              <a:rPr lang="en-US" sz="3200" dirty="0" smtClean="0"/>
              <a:t> summary - MLM</a:t>
            </a:r>
          </a:p>
        </p:txBody>
      </p:sp>
      <p:sp>
        <p:nvSpPr>
          <p:cNvPr id="2" name="TextBox 1"/>
          <p:cNvSpPr txBox="1"/>
          <p:nvPr/>
        </p:nvSpPr>
        <p:spPr>
          <a:xfrm>
            <a:off x="416765" y="1221375"/>
            <a:ext cx="6762077" cy="400110"/>
          </a:xfrm>
          <a:prstGeom prst="rect">
            <a:avLst/>
          </a:prstGeom>
          <a:noFill/>
        </p:spPr>
        <p:txBody>
          <a:bodyPr wrap="square" rtlCol="0">
            <a:spAutoFit/>
          </a:bodyPr>
          <a:lstStyle/>
          <a:p>
            <a:pPr marL="285750" indent="-285750">
              <a:buFont typeface="Arial"/>
              <a:buChar char="•"/>
            </a:pPr>
            <a:r>
              <a:rPr lang="en-US" sz="2000" dirty="0" smtClean="0"/>
              <a:t>D Curtin – towards first ‘no lose’ arguments? </a:t>
            </a:r>
          </a:p>
        </p:txBody>
      </p:sp>
      <p:pic>
        <p:nvPicPr>
          <p:cNvPr id="5" name="Picture 4"/>
          <p:cNvPicPr>
            <a:picLocks noChangeAspect="1"/>
          </p:cNvPicPr>
          <p:nvPr/>
        </p:nvPicPr>
        <p:blipFill>
          <a:blip r:embed="rId2"/>
          <a:stretch>
            <a:fillRect/>
          </a:stretch>
        </p:blipFill>
        <p:spPr>
          <a:xfrm>
            <a:off x="1141470" y="1697789"/>
            <a:ext cx="6807237" cy="5160211"/>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119</a:t>
            </a:fld>
            <a:endParaRPr lang="en-US"/>
          </a:p>
        </p:txBody>
      </p:sp>
    </p:spTree>
    <p:extLst>
      <p:ext uri="{BB962C8B-B14F-4D97-AF65-F5344CB8AC3E}">
        <p14:creationId xmlns:p14="http://schemas.microsoft.com/office/powerpoint/2010/main" val="39792368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FCC-</a:t>
            </a:r>
            <a:r>
              <a:rPr lang="en-US" sz="1800" dirty="0" err="1" smtClean="0"/>
              <a:t>ee</a:t>
            </a:r>
            <a:r>
              <a:rPr lang="en-US" sz="1800" dirty="0" smtClean="0"/>
              <a:t>: (at least?) 4 different beam energies</a:t>
            </a:r>
          </a:p>
          <a:p>
            <a:r>
              <a:rPr lang="en-US" sz="1800" dirty="0"/>
              <a:t>p</a:t>
            </a:r>
            <a:r>
              <a:rPr lang="en-US" sz="1800" dirty="0" smtClean="0"/>
              <a:t>ointed out in other talks that this is really 4 different machines (beam current, RF voltages very different in different cases)</a:t>
            </a:r>
          </a:p>
          <a:p>
            <a:r>
              <a:rPr lang="en-US" sz="1800" dirty="0"/>
              <a:t>a</a:t>
            </a:r>
            <a:r>
              <a:rPr lang="en-US" sz="1800" dirty="0" smtClean="0"/>
              <a:t>lso was later suggested synchrotron radiation beams in vicinity of IP probably too high in current design – shielding could be problematic</a:t>
            </a:r>
            <a:endParaRPr lang="en-US" sz="1800" dirty="0"/>
          </a:p>
        </p:txBody>
      </p:sp>
      <p:pic>
        <p:nvPicPr>
          <p:cNvPr id="3" name="Picture 2"/>
          <p:cNvPicPr>
            <a:picLocks noChangeAspect="1"/>
          </p:cNvPicPr>
          <p:nvPr/>
        </p:nvPicPr>
        <p:blipFill>
          <a:blip r:embed="rId2"/>
          <a:stretch>
            <a:fillRect/>
          </a:stretch>
        </p:blipFill>
        <p:spPr>
          <a:xfrm>
            <a:off x="2347745" y="2833220"/>
            <a:ext cx="4989638" cy="3763371"/>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12</a:t>
            </a:fld>
            <a:endParaRPr lang="en-US"/>
          </a:p>
        </p:txBody>
      </p:sp>
    </p:spTree>
    <p:extLst>
      <p:ext uri="{BB962C8B-B14F-4D97-AF65-F5344CB8AC3E}">
        <p14:creationId xmlns:p14="http://schemas.microsoft.com/office/powerpoint/2010/main" val="13067180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258077"/>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Physics+Phenomenology</a:t>
            </a:r>
            <a:r>
              <a:rPr lang="en-US" sz="3200" dirty="0" smtClean="0"/>
              <a:t> summary - MLM</a:t>
            </a:r>
          </a:p>
        </p:txBody>
      </p:sp>
      <p:sp>
        <p:nvSpPr>
          <p:cNvPr id="2" name="TextBox 1"/>
          <p:cNvSpPr txBox="1"/>
          <p:nvPr/>
        </p:nvSpPr>
        <p:spPr>
          <a:xfrm>
            <a:off x="416765" y="1221375"/>
            <a:ext cx="6762077" cy="400110"/>
          </a:xfrm>
          <a:prstGeom prst="rect">
            <a:avLst/>
          </a:prstGeom>
          <a:noFill/>
        </p:spPr>
        <p:txBody>
          <a:bodyPr wrap="square" rtlCol="0">
            <a:spAutoFit/>
          </a:bodyPr>
          <a:lstStyle/>
          <a:p>
            <a:pPr marL="285750" indent="-285750">
              <a:buFont typeface="Arial"/>
              <a:buChar char="•"/>
            </a:pPr>
            <a:r>
              <a:rPr lang="en-US" sz="2000" dirty="0"/>
              <a:t>n</a:t>
            </a:r>
            <a:r>
              <a:rPr lang="en-US" sz="2000" dirty="0" smtClean="0"/>
              <a:t>eed both FCC-</a:t>
            </a:r>
            <a:r>
              <a:rPr lang="en-US" sz="2000" dirty="0" err="1" smtClean="0"/>
              <a:t>ee</a:t>
            </a:r>
            <a:r>
              <a:rPr lang="en-US" sz="2000" dirty="0" smtClean="0"/>
              <a:t> and FCC-</a:t>
            </a:r>
            <a:r>
              <a:rPr lang="en-US" sz="2000" dirty="0" err="1" smtClean="0"/>
              <a:t>hh</a:t>
            </a:r>
            <a:r>
              <a:rPr lang="en-US" sz="2000" dirty="0" smtClean="0"/>
              <a:t> to make most of it</a:t>
            </a:r>
          </a:p>
        </p:txBody>
      </p:sp>
      <p:pic>
        <p:nvPicPr>
          <p:cNvPr id="4" name="Picture 3"/>
          <p:cNvPicPr>
            <a:picLocks noChangeAspect="1"/>
          </p:cNvPicPr>
          <p:nvPr/>
        </p:nvPicPr>
        <p:blipFill>
          <a:blip r:embed="rId2"/>
          <a:stretch>
            <a:fillRect/>
          </a:stretch>
        </p:blipFill>
        <p:spPr>
          <a:xfrm>
            <a:off x="1249099" y="1804737"/>
            <a:ext cx="6411006" cy="4646141"/>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120</a:t>
            </a:fld>
            <a:endParaRPr lang="en-US"/>
          </a:p>
        </p:txBody>
      </p:sp>
    </p:spTree>
    <p:extLst>
      <p:ext uri="{BB962C8B-B14F-4D97-AF65-F5344CB8AC3E}">
        <p14:creationId xmlns:p14="http://schemas.microsoft.com/office/powerpoint/2010/main" val="2833435307"/>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258077"/>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Physics+Phenomenology</a:t>
            </a:r>
            <a:r>
              <a:rPr lang="en-US" sz="3200" dirty="0" smtClean="0"/>
              <a:t> summary - MLM</a:t>
            </a:r>
          </a:p>
        </p:txBody>
      </p:sp>
      <p:sp>
        <p:nvSpPr>
          <p:cNvPr id="2" name="TextBox 1"/>
          <p:cNvSpPr txBox="1"/>
          <p:nvPr/>
        </p:nvSpPr>
        <p:spPr>
          <a:xfrm>
            <a:off x="416765" y="1221375"/>
            <a:ext cx="6762077" cy="707886"/>
          </a:xfrm>
          <a:prstGeom prst="rect">
            <a:avLst/>
          </a:prstGeom>
          <a:noFill/>
        </p:spPr>
        <p:txBody>
          <a:bodyPr wrap="square" rtlCol="0">
            <a:spAutoFit/>
          </a:bodyPr>
          <a:lstStyle/>
          <a:p>
            <a:pPr marL="285750" indent="-285750">
              <a:buFont typeface="Arial"/>
              <a:buChar char="•"/>
            </a:pPr>
            <a:r>
              <a:rPr lang="en-US" sz="2000" dirty="0" smtClean="0"/>
              <a:t>EW precision – need to clear up some outstanding issues left by LEP/SLC</a:t>
            </a:r>
          </a:p>
        </p:txBody>
      </p:sp>
      <p:pic>
        <p:nvPicPr>
          <p:cNvPr id="4" name="Picture 3"/>
          <p:cNvPicPr>
            <a:picLocks noChangeAspect="1"/>
          </p:cNvPicPr>
          <p:nvPr/>
        </p:nvPicPr>
        <p:blipFill>
          <a:blip r:embed="rId2"/>
          <a:stretch>
            <a:fillRect/>
          </a:stretch>
        </p:blipFill>
        <p:spPr>
          <a:xfrm>
            <a:off x="2085473" y="1658085"/>
            <a:ext cx="6724316" cy="5018344"/>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121</a:t>
            </a:fld>
            <a:endParaRPr lang="en-US"/>
          </a:p>
        </p:txBody>
      </p:sp>
    </p:spTree>
    <p:extLst>
      <p:ext uri="{BB962C8B-B14F-4D97-AF65-F5344CB8AC3E}">
        <p14:creationId xmlns:p14="http://schemas.microsoft.com/office/powerpoint/2010/main" val="282900388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258077"/>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Physics+Phenomenology</a:t>
            </a:r>
            <a:r>
              <a:rPr lang="en-US" sz="3200" dirty="0" smtClean="0"/>
              <a:t> summary - MLM</a:t>
            </a:r>
          </a:p>
        </p:txBody>
      </p:sp>
      <p:sp>
        <p:nvSpPr>
          <p:cNvPr id="2" name="TextBox 1"/>
          <p:cNvSpPr txBox="1"/>
          <p:nvPr/>
        </p:nvSpPr>
        <p:spPr>
          <a:xfrm>
            <a:off x="416765" y="1221375"/>
            <a:ext cx="7871656" cy="1015663"/>
          </a:xfrm>
          <a:prstGeom prst="rect">
            <a:avLst/>
          </a:prstGeom>
          <a:noFill/>
        </p:spPr>
        <p:txBody>
          <a:bodyPr wrap="square" rtlCol="0">
            <a:spAutoFit/>
          </a:bodyPr>
          <a:lstStyle/>
          <a:p>
            <a:pPr marL="285750" indent="-285750">
              <a:buFont typeface="Arial"/>
              <a:buChar char="•"/>
            </a:pPr>
            <a:r>
              <a:rPr lang="en-US" sz="2000" dirty="0" smtClean="0"/>
              <a:t>FCC-eh: QCD precision physics – FCC-eh: PDFs, alphas – precision extraction</a:t>
            </a:r>
          </a:p>
          <a:p>
            <a:pPr marL="342900" indent="-342900">
              <a:buFont typeface="Arial"/>
              <a:buChar char="•"/>
            </a:pPr>
            <a:r>
              <a:rPr lang="en-US" sz="2000" dirty="0" smtClean="0"/>
              <a:t>+ contact interactions</a:t>
            </a:r>
          </a:p>
        </p:txBody>
      </p:sp>
      <p:sp>
        <p:nvSpPr>
          <p:cNvPr id="5" name="Slide Number Placeholder 4"/>
          <p:cNvSpPr>
            <a:spLocks noGrp="1"/>
          </p:cNvSpPr>
          <p:nvPr>
            <p:ph type="sldNum" sz="quarter" idx="12"/>
          </p:nvPr>
        </p:nvSpPr>
        <p:spPr/>
        <p:txBody>
          <a:bodyPr/>
          <a:lstStyle/>
          <a:p>
            <a:fld id="{27C184BF-946A-D749-B2A2-9D4D00D61C68}" type="slidenum">
              <a:rPr lang="en-US" smtClean="0"/>
              <a:t>122</a:t>
            </a:fld>
            <a:endParaRPr lang="en-US"/>
          </a:p>
        </p:txBody>
      </p:sp>
    </p:spTree>
    <p:extLst>
      <p:ext uri="{BB962C8B-B14F-4D97-AF65-F5344CB8AC3E}">
        <p14:creationId xmlns:p14="http://schemas.microsoft.com/office/powerpoint/2010/main" val="2711373385"/>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Physics+Phenomenology</a:t>
            </a:r>
            <a:r>
              <a:rPr lang="en-US" sz="3200" dirty="0" smtClean="0"/>
              <a:t> summary - MLM</a:t>
            </a:r>
          </a:p>
        </p:txBody>
      </p:sp>
      <p:pic>
        <p:nvPicPr>
          <p:cNvPr id="4" name="Picture 3"/>
          <p:cNvPicPr>
            <a:picLocks noChangeAspect="1"/>
          </p:cNvPicPr>
          <p:nvPr/>
        </p:nvPicPr>
        <p:blipFill>
          <a:blip r:embed="rId2"/>
          <a:stretch>
            <a:fillRect/>
          </a:stretch>
        </p:blipFill>
        <p:spPr>
          <a:xfrm>
            <a:off x="944567" y="1087689"/>
            <a:ext cx="7505611" cy="5636625"/>
          </a:xfrm>
          <a:prstGeom prst="rect">
            <a:avLst/>
          </a:prstGeom>
        </p:spPr>
      </p:pic>
      <p:sp>
        <p:nvSpPr>
          <p:cNvPr id="5" name="Oval 4"/>
          <p:cNvSpPr/>
          <p:nvPr/>
        </p:nvSpPr>
        <p:spPr>
          <a:xfrm>
            <a:off x="1109579" y="1590842"/>
            <a:ext cx="4277895" cy="60157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Slide Number Placeholder 5"/>
          <p:cNvSpPr>
            <a:spLocks noGrp="1"/>
          </p:cNvSpPr>
          <p:nvPr>
            <p:ph type="sldNum" sz="quarter" idx="12"/>
          </p:nvPr>
        </p:nvSpPr>
        <p:spPr/>
        <p:txBody>
          <a:bodyPr/>
          <a:lstStyle/>
          <a:p>
            <a:fld id="{27C184BF-946A-D749-B2A2-9D4D00D61C68}" type="slidenum">
              <a:rPr lang="en-US" smtClean="0"/>
              <a:t>123</a:t>
            </a:fld>
            <a:endParaRPr lang="en-US"/>
          </a:p>
        </p:txBody>
      </p:sp>
    </p:spTree>
    <p:extLst>
      <p:ext uri="{BB962C8B-B14F-4D97-AF65-F5344CB8AC3E}">
        <p14:creationId xmlns:p14="http://schemas.microsoft.com/office/powerpoint/2010/main" val="56523182"/>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Physics+Phenomenology</a:t>
            </a:r>
            <a:r>
              <a:rPr lang="en-US" sz="3200" dirty="0" smtClean="0"/>
              <a:t> summary - MLM</a:t>
            </a:r>
          </a:p>
        </p:txBody>
      </p:sp>
      <p:pic>
        <p:nvPicPr>
          <p:cNvPr id="2" name="Picture 1"/>
          <p:cNvPicPr>
            <a:picLocks noChangeAspect="1"/>
          </p:cNvPicPr>
          <p:nvPr/>
        </p:nvPicPr>
        <p:blipFill>
          <a:blip r:embed="rId2"/>
          <a:stretch>
            <a:fillRect/>
          </a:stretch>
        </p:blipFill>
        <p:spPr>
          <a:xfrm>
            <a:off x="2135420" y="1051661"/>
            <a:ext cx="6664379" cy="5039895"/>
          </a:xfrm>
          <a:prstGeom prst="rect">
            <a:avLst/>
          </a:prstGeom>
        </p:spPr>
      </p:pic>
      <p:sp>
        <p:nvSpPr>
          <p:cNvPr id="6" name="TextBox 5"/>
          <p:cNvSpPr txBox="1"/>
          <p:nvPr/>
        </p:nvSpPr>
        <p:spPr>
          <a:xfrm>
            <a:off x="254000" y="1243263"/>
            <a:ext cx="2219158" cy="1754327"/>
          </a:xfrm>
          <a:prstGeom prst="rect">
            <a:avLst/>
          </a:prstGeom>
          <a:noFill/>
        </p:spPr>
        <p:txBody>
          <a:bodyPr wrap="square" rtlCol="0">
            <a:spAutoFit/>
          </a:bodyPr>
          <a:lstStyle/>
          <a:p>
            <a:pPr marL="285750" indent="-285750">
              <a:buFont typeface="Arial"/>
              <a:buChar char="•"/>
            </a:pPr>
            <a:r>
              <a:rPr lang="en-US" dirty="0" smtClean="0"/>
              <a:t>DM: LHC only sensitive to couple of hundred </a:t>
            </a:r>
            <a:r>
              <a:rPr lang="en-US" dirty="0" err="1" smtClean="0"/>
              <a:t>GeV</a:t>
            </a:r>
            <a:r>
              <a:rPr lang="en-US" dirty="0" smtClean="0"/>
              <a:t> – FCC-</a:t>
            </a:r>
            <a:r>
              <a:rPr lang="en-US" dirty="0" err="1" smtClean="0"/>
              <a:t>pp</a:t>
            </a:r>
            <a:r>
              <a:rPr lang="en-US" dirty="0" smtClean="0"/>
              <a:t> 100TeV will probe TV WIMPs very well</a:t>
            </a:r>
            <a:endParaRPr lang="en-US" dirty="0"/>
          </a:p>
        </p:txBody>
      </p:sp>
      <p:sp>
        <p:nvSpPr>
          <p:cNvPr id="7" name="Slide Number Placeholder 6"/>
          <p:cNvSpPr>
            <a:spLocks noGrp="1"/>
          </p:cNvSpPr>
          <p:nvPr>
            <p:ph type="sldNum" sz="quarter" idx="12"/>
          </p:nvPr>
        </p:nvSpPr>
        <p:spPr/>
        <p:txBody>
          <a:bodyPr/>
          <a:lstStyle/>
          <a:p>
            <a:fld id="{27C184BF-946A-D749-B2A2-9D4D00D61C68}" type="slidenum">
              <a:rPr lang="en-US" smtClean="0"/>
              <a:t>124</a:t>
            </a:fld>
            <a:endParaRPr lang="en-US"/>
          </a:p>
        </p:txBody>
      </p:sp>
    </p:spTree>
    <p:extLst>
      <p:ext uri="{BB962C8B-B14F-4D97-AF65-F5344CB8AC3E}">
        <p14:creationId xmlns:p14="http://schemas.microsoft.com/office/powerpoint/2010/main" val="1607064293"/>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Physics+Phenomenology</a:t>
            </a:r>
            <a:r>
              <a:rPr lang="en-US" sz="3200" dirty="0" smtClean="0"/>
              <a:t> summary - MLM</a:t>
            </a:r>
          </a:p>
        </p:txBody>
      </p:sp>
      <p:pic>
        <p:nvPicPr>
          <p:cNvPr id="4" name="Picture 3"/>
          <p:cNvPicPr>
            <a:picLocks noChangeAspect="1"/>
          </p:cNvPicPr>
          <p:nvPr/>
        </p:nvPicPr>
        <p:blipFill>
          <a:blip r:embed="rId2"/>
          <a:stretch>
            <a:fillRect/>
          </a:stretch>
        </p:blipFill>
        <p:spPr>
          <a:xfrm>
            <a:off x="934372" y="1149683"/>
            <a:ext cx="7000413" cy="5253789"/>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125</a:t>
            </a:fld>
            <a:endParaRPr lang="en-US"/>
          </a:p>
        </p:txBody>
      </p:sp>
    </p:spTree>
    <p:extLst>
      <p:ext uri="{BB962C8B-B14F-4D97-AF65-F5344CB8AC3E}">
        <p14:creationId xmlns:p14="http://schemas.microsoft.com/office/powerpoint/2010/main" val="1139887888"/>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ee</a:t>
            </a:r>
            <a:r>
              <a:rPr lang="en-US" sz="3200" dirty="0" smtClean="0"/>
              <a:t> summary – A </a:t>
            </a:r>
            <a:r>
              <a:rPr lang="en-US" sz="3200" dirty="0" err="1" smtClean="0"/>
              <a:t>Blondel</a:t>
            </a:r>
            <a:endParaRPr lang="en-US" sz="3200" dirty="0" smtClean="0"/>
          </a:p>
        </p:txBody>
      </p:sp>
      <p:sp>
        <p:nvSpPr>
          <p:cNvPr id="2" name="TextBox 1"/>
          <p:cNvSpPr txBox="1"/>
          <p:nvPr/>
        </p:nvSpPr>
        <p:spPr>
          <a:xfrm>
            <a:off x="494632" y="1042743"/>
            <a:ext cx="7673473" cy="646331"/>
          </a:xfrm>
          <a:prstGeom prst="rect">
            <a:avLst/>
          </a:prstGeom>
          <a:noFill/>
        </p:spPr>
        <p:txBody>
          <a:bodyPr wrap="square" rtlCol="0">
            <a:spAutoFit/>
          </a:bodyPr>
          <a:lstStyle/>
          <a:p>
            <a:pPr marL="285750" indent="-285750">
              <a:buFont typeface="Arial"/>
              <a:buChar char="•"/>
            </a:pPr>
            <a:r>
              <a:rPr lang="en-US" dirty="0" smtClean="0"/>
              <a:t>Some nice </a:t>
            </a:r>
            <a:r>
              <a:rPr lang="en-US" dirty="0" err="1" smtClean="0"/>
              <a:t>comparitive</a:t>
            </a:r>
            <a:r>
              <a:rPr lang="en-US" dirty="0" smtClean="0"/>
              <a:t> plots of precision on couplings at different facilities</a:t>
            </a:r>
          </a:p>
          <a:p>
            <a:pPr marL="285750" indent="-285750">
              <a:buFont typeface="Arial"/>
              <a:buChar char="•"/>
            </a:pPr>
            <a:r>
              <a:rPr lang="en-US" dirty="0" smtClean="0"/>
              <a:t>Mainly, FCC-</a:t>
            </a:r>
            <a:r>
              <a:rPr lang="en-US" dirty="0" err="1" smtClean="0"/>
              <a:t>ee</a:t>
            </a:r>
            <a:r>
              <a:rPr lang="en-US" dirty="0" smtClean="0"/>
              <a:t> does better?</a:t>
            </a:r>
            <a:endParaRPr lang="en-US" dirty="0"/>
          </a:p>
        </p:txBody>
      </p:sp>
      <p:pic>
        <p:nvPicPr>
          <p:cNvPr id="5" name="Picture 4"/>
          <p:cNvPicPr>
            <a:picLocks noChangeAspect="1"/>
          </p:cNvPicPr>
          <p:nvPr/>
        </p:nvPicPr>
        <p:blipFill>
          <a:blip r:embed="rId2"/>
          <a:stretch>
            <a:fillRect/>
          </a:stretch>
        </p:blipFill>
        <p:spPr>
          <a:xfrm>
            <a:off x="1532864" y="1876226"/>
            <a:ext cx="6399287" cy="4815305"/>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126</a:t>
            </a:fld>
            <a:endParaRPr lang="en-US"/>
          </a:p>
        </p:txBody>
      </p:sp>
    </p:spTree>
    <p:extLst>
      <p:ext uri="{BB962C8B-B14F-4D97-AF65-F5344CB8AC3E}">
        <p14:creationId xmlns:p14="http://schemas.microsoft.com/office/powerpoint/2010/main" val="315515160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ee</a:t>
            </a:r>
            <a:r>
              <a:rPr lang="en-US" sz="3200" dirty="0" smtClean="0"/>
              <a:t> summary – A </a:t>
            </a:r>
            <a:r>
              <a:rPr lang="en-US" sz="3200" dirty="0" err="1" smtClean="0"/>
              <a:t>Blondel</a:t>
            </a:r>
            <a:endParaRPr lang="en-US" sz="3200" dirty="0" smtClean="0"/>
          </a:p>
        </p:txBody>
      </p:sp>
      <p:pic>
        <p:nvPicPr>
          <p:cNvPr id="4" name="Picture 3"/>
          <p:cNvPicPr>
            <a:picLocks noChangeAspect="1"/>
          </p:cNvPicPr>
          <p:nvPr/>
        </p:nvPicPr>
        <p:blipFill>
          <a:blip r:embed="rId2"/>
          <a:stretch>
            <a:fillRect/>
          </a:stretch>
        </p:blipFill>
        <p:spPr>
          <a:xfrm>
            <a:off x="1510631" y="1288552"/>
            <a:ext cx="6686216" cy="5009980"/>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127</a:t>
            </a:fld>
            <a:endParaRPr lang="en-US"/>
          </a:p>
        </p:txBody>
      </p:sp>
    </p:spTree>
    <p:extLst>
      <p:ext uri="{BB962C8B-B14F-4D97-AF65-F5344CB8AC3E}">
        <p14:creationId xmlns:p14="http://schemas.microsoft.com/office/powerpoint/2010/main" val="1431584720"/>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ee</a:t>
            </a:r>
            <a:r>
              <a:rPr lang="en-US" sz="3200" dirty="0" smtClean="0"/>
              <a:t> summary – A </a:t>
            </a:r>
            <a:r>
              <a:rPr lang="en-US" sz="3200" dirty="0" err="1" smtClean="0"/>
              <a:t>Blondel</a:t>
            </a:r>
            <a:endParaRPr lang="en-US" sz="3200" dirty="0" smtClean="0"/>
          </a:p>
        </p:txBody>
      </p:sp>
      <p:pic>
        <p:nvPicPr>
          <p:cNvPr id="2" name="Picture 1"/>
          <p:cNvPicPr>
            <a:picLocks noChangeAspect="1"/>
          </p:cNvPicPr>
          <p:nvPr/>
        </p:nvPicPr>
        <p:blipFill>
          <a:blip r:embed="rId2"/>
          <a:stretch>
            <a:fillRect/>
          </a:stretch>
        </p:blipFill>
        <p:spPr>
          <a:xfrm>
            <a:off x="1357325" y="1051661"/>
            <a:ext cx="6925748" cy="5283868"/>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128</a:t>
            </a:fld>
            <a:endParaRPr lang="en-US"/>
          </a:p>
        </p:txBody>
      </p:sp>
    </p:spTree>
    <p:extLst>
      <p:ext uri="{BB962C8B-B14F-4D97-AF65-F5344CB8AC3E}">
        <p14:creationId xmlns:p14="http://schemas.microsoft.com/office/powerpoint/2010/main" val="4195117533"/>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ee</a:t>
            </a:r>
            <a:r>
              <a:rPr lang="en-US" sz="3200" dirty="0" smtClean="0"/>
              <a:t> summary – A </a:t>
            </a:r>
            <a:r>
              <a:rPr lang="en-US" sz="3200" dirty="0" err="1" smtClean="0"/>
              <a:t>Blondel</a:t>
            </a:r>
            <a:endParaRPr lang="en-US" sz="3200" dirty="0" smtClean="0"/>
          </a:p>
        </p:txBody>
      </p:sp>
      <p:pic>
        <p:nvPicPr>
          <p:cNvPr id="4" name="Picture 3"/>
          <p:cNvPicPr>
            <a:picLocks noChangeAspect="1"/>
          </p:cNvPicPr>
          <p:nvPr/>
        </p:nvPicPr>
        <p:blipFill>
          <a:blip r:embed="rId2"/>
          <a:stretch>
            <a:fillRect/>
          </a:stretch>
        </p:blipFill>
        <p:spPr>
          <a:xfrm>
            <a:off x="1269999" y="1051661"/>
            <a:ext cx="7035132" cy="5263981"/>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129</a:t>
            </a:fld>
            <a:endParaRPr lang="en-US"/>
          </a:p>
        </p:txBody>
      </p:sp>
    </p:spTree>
    <p:extLst>
      <p:ext uri="{BB962C8B-B14F-4D97-AF65-F5344CB8AC3E}">
        <p14:creationId xmlns:p14="http://schemas.microsoft.com/office/powerpoint/2010/main" val="30628442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err="1" smtClean="0"/>
              <a:t>EuroCirCol</a:t>
            </a:r>
            <a:r>
              <a:rPr lang="en-US" sz="1800" dirty="0" smtClean="0"/>
              <a:t> – EC financing for core aspects of hadron collider design and feasibility of key technologies – 16T magnets, cryogenic beam vacuum system, …</a:t>
            </a:r>
          </a:p>
          <a:p>
            <a:r>
              <a:rPr lang="en-US" sz="1800" dirty="0" smtClean="0"/>
              <a:t>FCC </a:t>
            </a:r>
            <a:r>
              <a:rPr lang="en-US" sz="1800" dirty="0" err="1" smtClean="0"/>
              <a:t>Coll</a:t>
            </a:r>
            <a:r>
              <a:rPr lang="en-US" sz="1800" dirty="0" smtClean="0"/>
              <a:t> as it stands – 51 institutes from 19 countries (Oxford/JAI included) + Cockcroft, Liverpool, Kings College, from UK</a:t>
            </a:r>
          </a:p>
          <a:p>
            <a:endParaRPr lang="en-US" sz="1800" dirty="0"/>
          </a:p>
        </p:txBody>
      </p:sp>
      <p:pic>
        <p:nvPicPr>
          <p:cNvPr id="4" name="Picture 3"/>
          <p:cNvPicPr>
            <a:picLocks noChangeAspect="1"/>
          </p:cNvPicPr>
          <p:nvPr/>
        </p:nvPicPr>
        <p:blipFill>
          <a:blip r:embed="rId2"/>
          <a:stretch>
            <a:fillRect/>
          </a:stretch>
        </p:blipFill>
        <p:spPr>
          <a:xfrm>
            <a:off x="1911832" y="2334209"/>
            <a:ext cx="5552250" cy="4294065"/>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13</a:t>
            </a:fld>
            <a:endParaRPr lang="en-US"/>
          </a:p>
        </p:txBody>
      </p:sp>
    </p:spTree>
    <p:extLst>
      <p:ext uri="{BB962C8B-B14F-4D97-AF65-F5344CB8AC3E}">
        <p14:creationId xmlns:p14="http://schemas.microsoft.com/office/powerpoint/2010/main" val="39781372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ee</a:t>
            </a:r>
            <a:r>
              <a:rPr lang="en-US" sz="3200" dirty="0" smtClean="0"/>
              <a:t> summary – A </a:t>
            </a:r>
            <a:r>
              <a:rPr lang="en-US" sz="3200" dirty="0" err="1" smtClean="0"/>
              <a:t>Blondel</a:t>
            </a:r>
            <a:endParaRPr lang="en-US" sz="3200" dirty="0" smtClean="0"/>
          </a:p>
        </p:txBody>
      </p:sp>
      <p:pic>
        <p:nvPicPr>
          <p:cNvPr id="2" name="Picture 1"/>
          <p:cNvPicPr>
            <a:picLocks noChangeAspect="1"/>
          </p:cNvPicPr>
          <p:nvPr/>
        </p:nvPicPr>
        <p:blipFill>
          <a:blip r:embed="rId2"/>
          <a:stretch>
            <a:fillRect/>
          </a:stretch>
        </p:blipFill>
        <p:spPr>
          <a:xfrm>
            <a:off x="1042735" y="1051661"/>
            <a:ext cx="7316537" cy="5508071"/>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130</a:t>
            </a:fld>
            <a:endParaRPr lang="en-US"/>
          </a:p>
        </p:txBody>
      </p:sp>
    </p:spTree>
    <p:extLst>
      <p:ext uri="{BB962C8B-B14F-4D97-AF65-F5344CB8AC3E}">
        <p14:creationId xmlns:p14="http://schemas.microsoft.com/office/powerpoint/2010/main" val="3335869365"/>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ee</a:t>
            </a:r>
            <a:r>
              <a:rPr lang="en-US" sz="3200" dirty="0" smtClean="0"/>
              <a:t> summary – A </a:t>
            </a:r>
            <a:r>
              <a:rPr lang="en-US" sz="3200" dirty="0" err="1" smtClean="0"/>
              <a:t>Blondel</a:t>
            </a:r>
            <a:endParaRPr lang="en-US" sz="3200" dirty="0" smtClean="0"/>
          </a:p>
        </p:txBody>
      </p:sp>
      <p:pic>
        <p:nvPicPr>
          <p:cNvPr id="4" name="Picture 3"/>
          <p:cNvPicPr>
            <a:picLocks noChangeAspect="1"/>
          </p:cNvPicPr>
          <p:nvPr/>
        </p:nvPicPr>
        <p:blipFill>
          <a:blip r:embed="rId2"/>
          <a:stretch>
            <a:fillRect/>
          </a:stretch>
        </p:blipFill>
        <p:spPr>
          <a:xfrm>
            <a:off x="1269999" y="1051661"/>
            <a:ext cx="7005054" cy="5323442"/>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131</a:t>
            </a:fld>
            <a:endParaRPr lang="en-US"/>
          </a:p>
        </p:txBody>
      </p:sp>
    </p:spTree>
    <p:extLst>
      <p:ext uri="{BB962C8B-B14F-4D97-AF65-F5344CB8AC3E}">
        <p14:creationId xmlns:p14="http://schemas.microsoft.com/office/powerpoint/2010/main" val="10478007"/>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hh</a:t>
            </a:r>
            <a:r>
              <a:rPr lang="en-US" sz="3200" dirty="0" smtClean="0"/>
              <a:t> summary – W </a:t>
            </a:r>
            <a:r>
              <a:rPr lang="en-US" sz="3200" dirty="0" err="1" smtClean="0"/>
              <a:t>Riegler</a:t>
            </a:r>
            <a:endParaRPr lang="en-US" sz="3200" dirty="0" smtClean="0"/>
          </a:p>
        </p:txBody>
      </p:sp>
      <p:sp>
        <p:nvSpPr>
          <p:cNvPr id="2" name="TextBox 1"/>
          <p:cNvSpPr txBox="1"/>
          <p:nvPr/>
        </p:nvSpPr>
        <p:spPr>
          <a:xfrm>
            <a:off x="441158" y="1018492"/>
            <a:ext cx="6964947" cy="369332"/>
          </a:xfrm>
          <a:prstGeom prst="rect">
            <a:avLst/>
          </a:prstGeom>
          <a:noFill/>
        </p:spPr>
        <p:txBody>
          <a:bodyPr wrap="square" rtlCol="0">
            <a:spAutoFit/>
          </a:bodyPr>
          <a:lstStyle/>
          <a:p>
            <a:pPr marL="285750" indent="-285750">
              <a:buFont typeface="Arial"/>
              <a:buChar char="•"/>
            </a:pPr>
            <a:r>
              <a:rPr lang="en-US" dirty="0" smtClean="0"/>
              <a:t>Some useful slides on comparative detector concepts</a:t>
            </a:r>
            <a:endParaRPr lang="en-US" dirty="0"/>
          </a:p>
        </p:txBody>
      </p:sp>
      <p:pic>
        <p:nvPicPr>
          <p:cNvPr id="5" name="Picture 4"/>
          <p:cNvPicPr>
            <a:picLocks noChangeAspect="1"/>
          </p:cNvPicPr>
          <p:nvPr/>
        </p:nvPicPr>
        <p:blipFill>
          <a:blip r:embed="rId2"/>
          <a:stretch>
            <a:fillRect/>
          </a:stretch>
        </p:blipFill>
        <p:spPr>
          <a:xfrm>
            <a:off x="1015648" y="1387824"/>
            <a:ext cx="6758088" cy="5136147"/>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132</a:t>
            </a:fld>
            <a:endParaRPr lang="en-US"/>
          </a:p>
        </p:txBody>
      </p:sp>
    </p:spTree>
    <p:extLst>
      <p:ext uri="{BB962C8B-B14F-4D97-AF65-F5344CB8AC3E}">
        <p14:creationId xmlns:p14="http://schemas.microsoft.com/office/powerpoint/2010/main" val="2710398145"/>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hh</a:t>
            </a:r>
            <a:r>
              <a:rPr lang="en-US" sz="3200" dirty="0" smtClean="0"/>
              <a:t> summary – W </a:t>
            </a:r>
            <a:r>
              <a:rPr lang="en-US" sz="3200" dirty="0" err="1" smtClean="0"/>
              <a:t>Riegler</a:t>
            </a:r>
            <a:endParaRPr lang="en-US" sz="3200" dirty="0" smtClean="0"/>
          </a:p>
        </p:txBody>
      </p:sp>
      <p:sp>
        <p:nvSpPr>
          <p:cNvPr id="2" name="TextBox 1"/>
          <p:cNvSpPr txBox="1"/>
          <p:nvPr/>
        </p:nvSpPr>
        <p:spPr>
          <a:xfrm>
            <a:off x="441158" y="1018492"/>
            <a:ext cx="6964947" cy="369332"/>
          </a:xfrm>
          <a:prstGeom prst="rect">
            <a:avLst/>
          </a:prstGeom>
          <a:noFill/>
        </p:spPr>
        <p:txBody>
          <a:bodyPr wrap="square" rtlCol="0">
            <a:spAutoFit/>
          </a:bodyPr>
          <a:lstStyle/>
          <a:p>
            <a:pPr marL="285750" indent="-285750">
              <a:buFont typeface="Arial"/>
              <a:buChar char="•"/>
            </a:pPr>
            <a:r>
              <a:rPr lang="en-US" dirty="0" smtClean="0"/>
              <a:t>Some useful slides on comparative detector concepts</a:t>
            </a:r>
            <a:endParaRPr lang="en-US" dirty="0"/>
          </a:p>
        </p:txBody>
      </p:sp>
      <p:pic>
        <p:nvPicPr>
          <p:cNvPr id="4" name="Picture 3"/>
          <p:cNvPicPr>
            <a:picLocks noChangeAspect="1"/>
          </p:cNvPicPr>
          <p:nvPr/>
        </p:nvPicPr>
        <p:blipFill>
          <a:blip r:embed="rId2"/>
          <a:stretch>
            <a:fillRect/>
          </a:stretch>
        </p:blipFill>
        <p:spPr>
          <a:xfrm>
            <a:off x="1717954" y="1387824"/>
            <a:ext cx="6677413" cy="4961689"/>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133</a:t>
            </a:fld>
            <a:endParaRPr lang="en-US"/>
          </a:p>
        </p:txBody>
      </p:sp>
    </p:spTree>
    <p:extLst>
      <p:ext uri="{BB962C8B-B14F-4D97-AF65-F5344CB8AC3E}">
        <p14:creationId xmlns:p14="http://schemas.microsoft.com/office/powerpoint/2010/main" val="4217555767"/>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a:t>
            </a:r>
            <a:r>
              <a:rPr lang="en-US" sz="3200" dirty="0" err="1" smtClean="0"/>
              <a:t>hh</a:t>
            </a:r>
            <a:r>
              <a:rPr lang="en-US" sz="3200" dirty="0" smtClean="0"/>
              <a:t> summary – W </a:t>
            </a:r>
            <a:r>
              <a:rPr lang="en-US" sz="3200" dirty="0" err="1" smtClean="0"/>
              <a:t>Riegler</a:t>
            </a:r>
            <a:endParaRPr lang="en-US" sz="3200" dirty="0" smtClean="0"/>
          </a:p>
        </p:txBody>
      </p:sp>
      <p:sp>
        <p:nvSpPr>
          <p:cNvPr id="2" name="TextBox 1"/>
          <p:cNvSpPr txBox="1"/>
          <p:nvPr/>
        </p:nvSpPr>
        <p:spPr>
          <a:xfrm>
            <a:off x="441158" y="1018492"/>
            <a:ext cx="6964947" cy="369332"/>
          </a:xfrm>
          <a:prstGeom prst="rect">
            <a:avLst/>
          </a:prstGeom>
          <a:noFill/>
        </p:spPr>
        <p:txBody>
          <a:bodyPr wrap="square" rtlCol="0">
            <a:spAutoFit/>
          </a:bodyPr>
          <a:lstStyle/>
          <a:p>
            <a:pPr marL="285750" indent="-285750">
              <a:buFont typeface="Arial"/>
              <a:buChar char="•"/>
            </a:pPr>
            <a:r>
              <a:rPr lang="en-US" dirty="0" smtClean="0"/>
              <a:t>Some useful slides on comparative detector concepts</a:t>
            </a:r>
            <a:endParaRPr lang="en-US" dirty="0"/>
          </a:p>
        </p:txBody>
      </p:sp>
      <p:pic>
        <p:nvPicPr>
          <p:cNvPr id="5" name="Picture 4"/>
          <p:cNvPicPr>
            <a:picLocks noChangeAspect="1"/>
          </p:cNvPicPr>
          <p:nvPr/>
        </p:nvPicPr>
        <p:blipFill>
          <a:blip r:embed="rId2"/>
          <a:stretch>
            <a:fillRect/>
          </a:stretch>
        </p:blipFill>
        <p:spPr>
          <a:xfrm>
            <a:off x="963856" y="1387824"/>
            <a:ext cx="7259727" cy="5419376"/>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134</a:t>
            </a:fld>
            <a:endParaRPr lang="en-US"/>
          </a:p>
        </p:txBody>
      </p:sp>
    </p:spTree>
    <p:extLst>
      <p:ext uri="{BB962C8B-B14F-4D97-AF65-F5344CB8AC3E}">
        <p14:creationId xmlns:p14="http://schemas.microsoft.com/office/powerpoint/2010/main" val="2679426253"/>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FCC-he summary – M Klein</a:t>
            </a:r>
          </a:p>
        </p:txBody>
      </p:sp>
      <p:sp>
        <p:nvSpPr>
          <p:cNvPr id="2" name="TextBox 1"/>
          <p:cNvSpPr txBox="1"/>
          <p:nvPr/>
        </p:nvSpPr>
        <p:spPr>
          <a:xfrm>
            <a:off x="441158" y="1018492"/>
            <a:ext cx="6964947" cy="646331"/>
          </a:xfrm>
          <a:prstGeom prst="rect">
            <a:avLst/>
          </a:prstGeom>
          <a:noFill/>
        </p:spPr>
        <p:txBody>
          <a:bodyPr wrap="square" rtlCol="0">
            <a:spAutoFit/>
          </a:bodyPr>
          <a:lstStyle/>
          <a:p>
            <a:pPr marL="285750" indent="-285750">
              <a:buFont typeface="Arial"/>
              <a:buChar char="•"/>
            </a:pPr>
            <a:r>
              <a:rPr lang="en-US" dirty="0" smtClean="0"/>
              <a:t>World’s cleanest and most powerful microscope</a:t>
            </a:r>
          </a:p>
          <a:p>
            <a:pPr marL="285750" indent="-285750">
              <a:buFont typeface="Arial"/>
              <a:buChar char="•"/>
            </a:pPr>
            <a:r>
              <a:rPr lang="en-US" dirty="0" smtClean="0"/>
              <a:t>New physics in Higgs, QCD, BSM (l=q?)</a:t>
            </a:r>
            <a:endParaRPr lang="en-US" dirty="0"/>
          </a:p>
        </p:txBody>
      </p:sp>
      <p:pic>
        <p:nvPicPr>
          <p:cNvPr id="4" name="Picture 3"/>
          <p:cNvPicPr>
            <a:picLocks noChangeAspect="1"/>
          </p:cNvPicPr>
          <p:nvPr/>
        </p:nvPicPr>
        <p:blipFill>
          <a:blip r:embed="rId2"/>
          <a:stretch>
            <a:fillRect/>
          </a:stretch>
        </p:blipFill>
        <p:spPr>
          <a:xfrm>
            <a:off x="1476780" y="1791369"/>
            <a:ext cx="6203378" cy="4670258"/>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135</a:t>
            </a:fld>
            <a:endParaRPr lang="en-US"/>
          </a:p>
        </p:txBody>
      </p:sp>
    </p:spTree>
    <p:extLst>
      <p:ext uri="{BB962C8B-B14F-4D97-AF65-F5344CB8AC3E}">
        <p14:creationId xmlns:p14="http://schemas.microsoft.com/office/powerpoint/2010/main" val="314159171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FCC-he summary – M Klein</a:t>
            </a:r>
          </a:p>
        </p:txBody>
      </p:sp>
      <p:pic>
        <p:nvPicPr>
          <p:cNvPr id="5" name="Picture 4"/>
          <p:cNvPicPr>
            <a:picLocks noChangeAspect="1"/>
          </p:cNvPicPr>
          <p:nvPr/>
        </p:nvPicPr>
        <p:blipFill>
          <a:blip r:embed="rId2"/>
          <a:stretch>
            <a:fillRect/>
          </a:stretch>
        </p:blipFill>
        <p:spPr>
          <a:xfrm>
            <a:off x="938397" y="891239"/>
            <a:ext cx="7648808" cy="5755539"/>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136</a:t>
            </a:fld>
            <a:endParaRPr lang="en-US"/>
          </a:p>
        </p:txBody>
      </p:sp>
    </p:spTree>
    <p:extLst>
      <p:ext uri="{BB962C8B-B14F-4D97-AF65-F5344CB8AC3E}">
        <p14:creationId xmlns:p14="http://schemas.microsoft.com/office/powerpoint/2010/main" val="3886974985"/>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FCC-he summary – M Klein</a:t>
            </a:r>
          </a:p>
        </p:txBody>
      </p:sp>
      <p:pic>
        <p:nvPicPr>
          <p:cNvPr id="2" name="Picture 1"/>
          <p:cNvPicPr>
            <a:picLocks noChangeAspect="1"/>
          </p:cNvPicPr>
          <p:nvPr/>
        </p:nvPicPr>
        <p:blipFill>
          <a:blip r:embed="rId2"/>
          <a:stretch>
            <a:fillRect/>
          </a:stretch>
        </p:blipFill>
        <p:spPr>
          <a:xfrm>
            <a:off x="1408585" y="1051661"/>
            <a:ext cx="7059642" cy="5350042"/>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137</a:t>
            </a:fld>
            <a:endParaRPr lang="en-US"/>
          </a:p>
        </p:txBody>
      </p:sp>
    </p:spTree>
    <p:extLst>
      <p:ext uri="{BB962C8B-B14F-4D97-AF65-F5344CB8AC3E}">
        <p14:creationId xmlns:p14="http://schemas.microsoft.com/office/powerpoint/2010/main" val="3146827600"/>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565" y="88363"/>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FCC-he summary – M Klein</a:t>
            </a:r>
          </a:p>
        </p:txBody>
      </p:sp>
      <p:pic>
        <p:nvPicPr>
          <p:cNvPr id="4" name="Picture 3"/>
          <p:cNvPicPr>
            <a:picLocks noChangeAspect="1"/>
          </p:cNvPicPr>
          <p:nvPr/>
        </p:nvPicPr>
        <p:blipFill>
          <a:blip r:embed="rId2"/>
          <a:stretch>
            <a:fillRect/>
          </a:stretch>
        </p:blipFill>
        <p:spPr>
          <a:xfrm>
            <a:off x="1042736" y="868730"/>
            <a:ext cx="7640053" cy="5830854"/>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138</a:t>
            </a:fld>
            <a:endParaRPr lang="en-US"/>
          </a:p>
        </p:txBody>
      </p:sp>
    </p:spTree>
    <p:extLst>
      <p:ext uri="{BB962C8B-B14F-4D97-AF65-F5344CB8AC3E}">
        <p14:creationId xmlns:p14="http://schemas.microsoft.com/office/powerpoint/2010/main" val="30549425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Physics Motivation – </a:t>
            </a:r>
            <a:r>
              <a:rPr lang="en-US" sz="3400" dirty="0"/>
              <a:t>J</a:t>
            </a:r>
            <a:r>
              <a:rPr lang="en-US" sz="3400" dirty="0" smtClean="0"/>
              <a:t> </a:t>
            </a:r>
            <a:r>
              <a:rPr lang="en-US" sz="3400" dirty="0" err="1" smtClean="0"/>
              <a:t>Thaler</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Not tied into politics or geology or site considerations – just the science – his personal view</a:t>
            </a:r>
          </a:p>
          <a:p>
            <a:endParaRPr lang="en-US" sz="1800" dirty="0"/>
          </a:p>
        </p:txBody>
      </p:sp>
      <p:pic>
        <p:nvPicPr>
          <p:cNvPr id="3" name="Picture 2"/>
          <p:cNvPicPr>
            <a:picLocks noChangeAspect="1"/>
          </p:cNvPicPr>
          <p:nvPr/>
        </p:nvPicPr>
        <p:blipFill>
          <a:blip r:embed="rId2"/>
          <a:stretch>
            <a:fillRect/>
          </a:stretch>
        </p:blipFill>
        <p:spPr>
          <a:xfrm>
            <a:off x="1271490" y="1828009"/>
            <a:ext cx="6115817" cy="4525948"/>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14</a:t>
            </a:fld>
            <a:endParaRPr lang="en-US"/>
          </a:p>
        </p:txBody>
      </p:sp>
    </p:spTree>
    <p:extLst>
      <p:ext uri="{BB962C8B-B14F-4D97-AF65-F5344CB8AC3E}">
        <p14:creationId xmlns:p14="http://schemas.microsoft.com/office/powerpoint/2010/main" val="4105524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Physics Motivation – </a:t>
            </a:r>
            <a:r>
              <a:rPr lang="en-US" sz="3400" dirty="0"/>
              <a:t>J</a:t>
            </a:r>
            <a:r>
              <a:rPr lang="en-US" sz="3400" dirty="0" smtClean="0"/>
              <a:t> </a:t>
            </a:r>
            <a:r>
              <a:rPr lang="en-US" sz="3400" dirty="0" err="1" smtClean="0"/>
              <a:t>Thaler</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Higgs alone worth the investment</a:t>
            </a:r>
          </a:p>
          <a:p>
            <a:r>
              <a:rPr lang="en-US" sz="1800" dirty="0" smtClean="0"/>
              <a:t>Need all 3 </a:t>
            </a:r>
            <a:r>
              <a:rPr lang="en-US" sz="1800" dirty="0" err="1" smtClean="0"/>
              <a:t>hh,ee,eh</a:t>
            </a:r>
            <a:r>
              <a:rPr lang="en-US" sz="1800" dirty="0" smtClean="0"/>
              <a:t> to make the most of it</a:t>
            </a:r>
          </a:p>
          <a:p>
            <a:endParaRPr lang="en-US" sz="1800" dirty="0"/>
          </a:p>
        </p:txBody>
      </p:sp>
      <p:pic>
        <p:nvPicPr>
          <p:cNvPr id="4" name="Picture 3"/>
          <p:cNvPicPr>
            <a:picLocks noChangeAspect="1"/>
          </p:cNvPicPr>
          <p:nvPr/>
        </p:nvPicPr>
        <p:blipFill>
          <a:blip r:embed="rId2"/>
          <a:stretch>
            <a:fillRect/>
          </a:stretch>
        </p:blipFill>
        <p:spPr>
          <a:xfrm>
            <a:off x="1820092" y="2231594"/>
            <a:ext cx="5472258" cy="4085379"/>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15</a:t>
            </a:fld>
            <a:endParaRPr lang="en-US"/>
          </a:p>
        </p:txBody>
      </p:sp>
    </p:spTree>
    <p:extLst>
      <p:ext uri="{BB962C8B-B14F-4D97-AF65-F5344CB8AC3E}">
        <p14:creationId xmlns:p14="http://schemas.microsoft.com/office/powerpoint/2010/main" val="574746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Physics Motivation – </a:t>
            </a:r>
            <a:r>
              <a:rPr lang="en-US" sz="3400" dirty="0"/>
              <a:t>J</a:t>
            </a:r>
            <a:r>
              <a:rPr lang="en-US" sz="3400" dirty="0" smtClean="0"/>
              <a:t> </a:t>
            </a:r>
            <a:r>
              <a:rPr lang="en-US" sz="3400" dirty="0" err="1" smtClean="0"/>
              <a:t>Thaler</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Dark Matter – Wimp paradigm</a:t>
            </a:r>
          </a:p>
          <a:p>
            <a:r>
              <a:rPr lang="en-US" sz="1800" dirty="0" smtClean="0"/>
              <a:t>Make it, break it, shake it…. </a:t>
            </a:r>
          </a:p>
          <a:p>
            <a:r>
              <a:rPr lang="en-US" sz="1800" dirty="0" smtClean="0"/>
              <a:t>Take the universe, heat it up with a </a:t>
            </a:r>
            <a:r>
              <a:rPr lang="en-US" sz="1800" dirty="0" err="1" smtClean="0"/>
              <a:t>chargino</a:t>
            </a:r>
            <a:r>
              <a:rPr lang="en-US" sz="1800" dirty="0" smtClean="0"/>
              <a:t> just above a 3TeV </a:t>
            </a:r>
            <a:r>
              <a:rPr lang="en-US" sz="1800" dirty="0" err="1" smtClean="0"/>
              <a:t>neutralino</a:t>
            </a:r>
            <a:r>
              <a:rPr lang="en-US" sz="1800" dirty="0" smtClean="0"/>
              <a:t>, cool it down, get the amount of DM we want. 3TeV beyond LHC, but accessible at FCC</a:t>
            </a:r>
            <a:endParaRPr lang="en-US" sz="1400" dirty="0" smtClean="0"/>
          </a:p>
          <a:p>
            <a:endParaRPr lang="en-US" sz="1800" dirty="0"/>
          </a:p>
        </p:txBody>
      </p:sp>
      <p:pic>
        <p:nvPicPr>
          <p:cNvPr id="3" name="Picture 2"/>
          <p:cNvPicPr>
            <a:picLocks noChangeAspect="1"/>
          </p:cNvPicPr>
          <p:nvPr/>
        </p:nvPicPr>
        <p:blipFill>
          <a:blip r:embed="rId2"/>
          <a:stretch>
            <a:fillRect/>
          </a:stretch>
        </p:blipFill>
        <p:spPr>
          <a:xfrm>
            <a:off x="2041561" y="2804139"/>
            <a:ext cx="4997079" cy="3735537"/>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16</a:t>
            </a:fld>
            <a:endParaRPr lang="en-US"/>
          </a:p>
        </p:txBody>
      </p:sp>
    </p:spTree>
    <p:extLst>
      <p:ext uri="{BB962C8B-B14F-4D97-AF65-F5344CB8AC3E}">
        <p14:creationId xmlns:p14="http://schemas.microsoft.com/office/powerpoint/2010/main" val="2668783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Physics Motivation – </a:t>
            </a:r>
            <a:r>
              <a:rPr lang="en-US" sz="3400" dirty="0"/>
              <a:t>J</a:t>
            </a:r>
            <a:r>
              <a:rPr lang="en-US" sz="3400" dirty="0" smtClean="0"/>
              <a:t> </a:t>
            </a:r>
            <a:r>
              <a:rPr lang="en-US" sz="3400" dirty="0" err="1" smtClean="0"/>
              <a:t>Thaler</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Plus Hierarchy problem</a:t>
            </a:r>
          </a:p>
          <a:p>
            <a:endParaRPr lang="en-US" sz="1800" dirty="0" smtClean="0"/>
          </a:p>
          <a:p>
            <a:r>
              <a:rPr lang="en-US" sz="1800" dirty="0" smtClean="0"/>
              <a:t>Frontier exploration alone worth the investment (said in a number of ways a number of times by other speakers)</a:t>
            </a:r>
            <a:endParaRPr lang="en-US" sz="1400" dirty="0" smtClean="0"/>
          </a:p>
          <a:p>
            <a:endParaRPr lang="en-US" sz="1800" dirty="0"/>
          </a:p>
        </p:txBody>
      </p:sp>
      <p:pic>
        <p:nvPicPr>
          <p:cNvPr id="4" name="Picture 3"/>
          <p:cNvPicPr>
            <a:picLocks noChangeAspect="1"/>
          </p:cNvPicPr>
          <p:nvPr/>
        </p:nvPicPr>
        <p:blipFill>
          <a:blip r:embed="rId2"/>
          <a:stretch>
            <a:fillRect/>
          </a:stretch>
        </p:blipFill>
        <p:spPr>
          <a:xfrm>
            <a:off x="1661736" y="2343861"/>
            <a:ext cx="5761180" cy="4315215"/>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17</a:t>
            </a:fld>
            <a:endParaRPr lang="en-US"/>
          </a:p>
        </p:txBody>
      </p:sp>
    </p:spTree>
    <p:extLst>
      <p:ext uri="{BB962C8B-B14F-4D97-AF65-F5344CB8AC3E}">
        <p14:creationId xmlns:p14="http://schemas.microsoft.com/office/powerpoint/2010/main" val="2950905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Physics Motivation – </a:t>
            </a:r>
            <a:r>
              <a:rPr lang="en-US" sz="3400" dirty="0"/>
              <a:t>J</a:t>
            </a:r>
            <a:r>
              <a:rPr lang="en-US" sz="3400" dirty="0" smtClean="0"/>
              <a:t> </a:t>
            </a:r>
            <a:r>
              <a:rPr lang="en-US" sz="3400" dirty="0" err="1" smtClean="0"/>
              <a:t>Thaler</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Revelations within SM</a:t>
            </a:r>
          </a:p>
          <a:p>
            <a:r>
              <a:rPr lang="en-US" sz="1800" dirty="0" smtClean="0"/>
              <a:t>With FCC-</a:t>
            </a:r>
            <a:r>
              <a:rPr lang="en-US" sz="1800" dirty="0" err="1" smtClean="0"/>
              <a:t>hh</a:t>
            </a:r>
            <a:r>
              <a:rPr lang="en-US" sz="1800" dirty="0" smtClean="0"/>
              <a:t> – can we test running (asymptotic freedom) of alpha electroweak?</a:t>
            </a:r>
            <a:endParaRPr lang="en-US" sz="1400" dirty="0" smtClean="0"/>
          </a:p>
          <a:p>
            <a:endParaRPr lang="en-US" sz="1800" dirty="0"/>
          </a:p>
        </p:txBody>
      </p:sp>
      <p:pic>
        <p:nvPicPr>
          <p:cNvPr id="3" name="Picture 2"/>
          <p:cNvPicPr>
            <a:picLocks noChangeAspect="1"/>
          </p:cNvPicPr>
          <p:nvPr/>
        </p:nvPicPr>
        <p:blipFill>
          <a:blip r:embed="rId2"/>
          <a:stretch>
            <a:fillRect/>
          </a:stretch>
        </p:blipFill>
        <p:spPr>
          <a:xfrm>
            <a:off x="2017821" y="1824732"/>
            <a:ext cx="4629124" cy="3484385"/>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18</a:t>
            </a:fld>
            <a:endParaRPr lang="en-US"/>
          </a:p>
        </p:txBody>
      </p:sp>
    </p:spTree>
    <p:extLst>
      <p:ext uri="{BB962C8B-B14F-4D97-AF65-F5344CB8AC3E}">
        <p14:creationId xmlns:p14="http://schemas.microsoft.com/office/powerpoint/2010/main" val="1212653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Physics Motivation – </a:t>
            </a:r>
            <a:r>
              <a:rPr lang="en-US" sz="3400" dirty="0"/>
              <a:t>J</a:t>
            </a:r>
            <a:r>
              <a:rPr lang="en-US" sz="3400" dirty="0" smtClean="0"/>
              <a:t> </a:t>
            </a:r>
            <a:r>
              <a:rPr lang="en-US" sz="3400" dirty="0" err="1" smtClean="0"/>
              <a:t>Thaler</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FCC-</a:t>
            </a:r>
            <a:r>
              <a:rPr lang="en-US" sz="1800" dirty="0" err="1" smtClean="0"/>
              <a:t>ee</a:t>
            </a:r>
            <a:endParaRPr lang="en-US" sz="1800" dirty="0"/>
          </a:p>
        </p:txBody>
      </p:sp>
      <p:pic>
        <p:nvPicPr>
          <p:cNvPr id="4" name="Picture 3"/>
          <p:cNvPicPr>
            <a:picLocks noChangeAspect="1"/>
          </p:cNvPicPr>
          <p:nvPr/>
        </p:nvPicPr>
        <p:blipFill>
          <a:blip r:embed="rId2"/>
          <a:stretch>
            <a:fillRect/>
          </a:stretch>
        </p:blipFill>
        <p:spPr>
          <a:xfrm>
            <a:off x="1839780" y="1895656"/>
            <a:ext cx="5333876" cy="3981996"/>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19</a:t>
            </a:fld>
            <a:endParaRPr lang="en-US"/>
          </a:p>
        </p:txBody>
      </p:sp>
    </p:spTree>
    <p:extLst>
      <p:ext uri="{BB962C8B-B14F-4D97-AF65-F5344CB8AC3E}">
        <p14:creationId xmlns:p14="http://schemas.microsoft.com/office/powerpoint/2010/main" val="208714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 congressman Bill Foster</a:t>
            </a:r>
            <a:endParaRPr lang="en-US" dirty="0"/>
          </a:p>
        </p:txBody>
      </p:sp>
      <p:sp>
        <p:nvSpPr>
          <p:cNvPr id="3" name="Content Placeholder 2"/>
          <p:cNvSpPr>
            <a:spLocks noGrp="1"/>
          </p:cNvSpPr>
          <p:nvPr>
            <p:ph idx="1"/>
          </p:nvPr>
        </p:nvSpPr>
        <p:spPr>
          <a:xfrm>
            <a:off x="457200" y="1600200"/>
            <a:ext cx="8229600" cy="4896853"/>
          </a:xfrm>
        </p:spPr>
        <p:txBody>
          <a:bodyPr>
            <a:normAutofit fontScale="92500" lnSpcReduction="10000"/>
          </a:bodyPr>
          <a:lstStyle/>
          <a:p>
            <a:r>
              <a:rPr lang="en-US" sz="2000" dirty="0"/>
              <a:t>s</a:t>
            </a:r>
            <a:r>
              <a:rPr lang="en-US" sz="2000" dirty="0" smtClean="0"/>
              <a:t>ees Geneva-based design having ring diameter set by geological conditions, whereas if somewhere else (China? US?) diameter could suit physics needs</a:t>
            </a:r>
          </a:p>
          <a:p>
            <a:r>
              <a:rPr lang="en-US" sz="2000" dirty="0"/>
              <a:t>v</a:t>
            </a:r>
            <a:r>
              <a:rPr lang="en-US" sz="2000" dirty="0" smtClean="0"/>
              <a:t>ery much pro international stuff (not single country) e.g. feels that international political momentum (in CERN) saw LHC through budget overruns c.f. SSC that was much more easily cancelled</a:t>
            </a:r>
          </a:p>
          <a:p>
            <a:r>
              <a:rPr lang="en-US" sz="2000" dirty="0"/>
              <a:t>m</a:t>
            </a:r>
            <a:r>
              <a:rPr lang="en-US" sz="2000" dirty="0" smtClean="0"/>
              <a:t>entioned China a lot… (feels like they are doing things for prestige purposes, rather than working in international collaborations? However, also impressed that if they make up their mind to do something, they do it…)</a:t>
            </a:r>
          </a:p>
          <a:p>
            <a:endParaRPr lang="en-US" sz="2000" dirty="0"/>
          </a:p>
          <a:p>
            <a:r>
              <a:rPr lang="en-US" sz="2000" dirty="0"/>
              <a:t>m</a:t>
            </a:r>
            <a:r>
              <a:rPr lang="en-US" sz="2000" dirty="0" smtClean="0"/>
              <a:t>entioned something about </a:t>
            </a:r>
            <a:r>
              <a:rPr lang="en-US" sz="2000" dirty="0" smtClean="0"/>
              <a:t>Obamacare</a:t>
            </a:r>
            <a:r>
              <a:rPr lang="en-US" sz="2000" dirty="0" smtClean="0"/>
              <a:t> giving more room for </a:t>
            </a:r>
            <a:r>
              <a:rPr lang="en-US" sz="2000" dirty="0" err="1" smtClean="0"/>
              <a:t>manouevre</a:t>
            </a:r>
            <a:r>
              <a:rPr lang="en-US" sz="2000" dirty="0" smtClean="0"/>
              <a:t> in budget</a:t>
            </a:r>
          </a:p>
          <a:p>
            <a:r>
              <a:rPr lang="en-US" sz="2000" dirty="0"/>
              <a:t>a</a:t>
            </a:r>
            <a:r>
              <a:rPr lang="en-US" sz="2000" dirty="0" smtClean="0"/>
              <a:t>lso something about wanting PP experiments to be </a:t>
            </a:r>
            <a:r>
              <a:rPr lang="en-US" sz="2000" u="sng" dirty="0" smtClean="0"/>
              <a:t>more</a:t>
            </a:r>
            <a:r>
              <a:rPr lang="en-US" sz="2000" dirty="0" smtClean="0"/>
              <a:t> expensive: if built in Rust belt states where there is a current net outflow of federal tax, that is good for voters as they would see more federal spending? (half joking?)</a:t>
            </a:r>
          </a:p>
          <a:p>
            <a:r>
              <a:rPr lang="en-US" sz="2000" dirty="0" smtClean="0"/>
              <a:t>I think by the end he was not necessarily saying he thought it should be in US, despite the above!</a:t>
            </a:r>
            <a:endParaRPr lang="en-US" sz="2000" dirty="0"/>
          </a:p>
        </p:txBody>
      </p:sp>
      <p:sp>
        <p:nvSpPr>
          <p:cNvPr id="4" name="Slide Number Placeholder 3"/>
          <p:cNvSpPr>
            <a:spLocks noGrp="1"/>
          </p:cNvSpPr>
          <p:nvPr>
            <p:ph type="sldNum" sz="quarter" idx="12"/>
          </p:nvPr>
        </p:nvSpPr>
        <p:spPr/>
        <p:txBody>
          <a:bodyPr/>
          <a:lstStyle/>
          <a:p>
            <a:fld id="{27C184BF-946A-D749-B2A2-9D4D00D61C68}" type="slidenum">
              <a:rPr lang="en-US" smtClean="0"/>
              <a:t>2</a:t>
            </a:fld>
            <a:endParaRPr lang="en-US"/>
          </a:p>
        </p:txBody>
      </p:sp>
    </p:spTree>
    <p:extLst>
      <p:ext uri="{BB962C8B-B14F-4D97-AF65-F5344CB8AC3E}">
        <p14:creationId xmlns:p14="http://schemas.microsoft.com/office/powerpoint/2010/main" val="1224993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Physics Motivation – </a:t>
            </a:r>
            <a:r>
              <a:rPr lang="en-US" sz="3400" dirty="0"/>
              <a:t>J</a:t>
            </a:r>
            <a:r>
              <a:rPr lang="en-US" sz="3400" dirty="0" smtClean="0"/>
              <a:t> </a:t>
            </a:r>
            <a:r>
              <a:rPr lang="en-US" sz="3400" dirty="0" err="1" smtClean="0"/>
              <a:t>Thaler</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Many measurements possible that are not trivial elsewhere</a:t>
            </a:r>
            <a:endParaRPr lang="en-US" sz="1800" dirty="0"/>
          </a:p>
        </p:txBody>
      </p:sp>
      <p:pic>
        <p:nvPicPr>
          <p:cNvPr id="3" name="Picture 2"/>
          <p:cNvPicPr>
            <a:picLocks noChangeAspect="1"/>
          </p:cNvPicPr>
          <p:nvPr/>
        </p:nvPicPr>
        <p:blipFill>
          <a:blip r:embed="rId2"/>
          <a:stretch>
            <a:fillRect/>
          </a:stretch>
        </p:blipFill>
        <p:spPr>
          <a:xfrm>
            <a:off x="1597489" y="1424422"/>
            <a:ext cx="6834338" cy="5090542"/>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20</a:t>
            </a:fld>
            <a:endParaRPr lang="en-US"/>
          </a:p>
        </p:txBody>
      </p:sp>
    </p:spTree>
    <p:extLst>
      <p:ext uri="{BB962C8B-B14F-4D97-AF65-F5344CB8AC3E}">
        <p14:creationId xmlns:p14="http://schemas.microsoft.com/office/powerpoint/2010/main" val="2323070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Physics Motivation – </a:t>
            </a:r>
            <a:r>
              <a:rPr lang="en-US" sz="3400" dirty="0"/>
              <a:t>J</a:t>
            </a:r>
            <a:r>
              <a:rPr lang="en-US" sz="3400" dirty="0" smtClean="0"/>
              <a:t> </a:t>
            </a:r>
            <a:r>
              <a:rPr lang="en-US" sz="3400" dirty="0" err="1" smtClean="0"/>
              <a:t>Thaler</a:t>
            </a:r>
            <a:endParaRPr lang="en-US" sz="3400" dirty="0"/>
          </a:p>
        </p:txBody>
      </p:sp>
      <p:pic>
        <p:nvPicPr>
          <p:cNvPr id="4" name="Picture 3"/>
          <p:cNvPicPr>
            <a:picLocks noChangeAspect="1"/>
          </p:cNvPicPr>
          <p:nvPr/>
        </p:nvPicPr>
        <p:blipFill>
          <a:blip r:embed="rId2"/>
          <a:stretch>
            <a:fillRect/>
          </a:stretch>
        </p:blipFill>
        <p:spPr>
          <a:xfrm>
            <a:off x="1279262" y="1132260"/>
            <a:ext cx="6491730" cy="4899419"/>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21</a:t>
            </a:fld>
            <a:endParaRPr lang="en-US"/>
          </a:p>
        </p:txBody>
      </p:sp>
    </p:spTree>
    <p:extLst>
      <p:ext uri="{BB962C8B-B14F-4D97-AF65-F5344CB8AC3E}">
        <p14:creationId xmlns:p14="http://schemas.microsoft.com/office/powerpoint/2010/main" val="123320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65" y="-10740"/>
            <a:ext cx="8914028" cy="1143000"/>
          </a:xfrm>
        </p:spPr>
        <p:txBody>
          <a:bodyPr>
            <a:normAutofit/>
          </a:bodyPr>
          <a:lstStyle/>
          <a:p>
            <a:r>
              <a:rPr lang="en-US" sz="3200" dirty="0" smtClean="0"/>
              <a:t>Overview of experiment studies </a:t>
            </a:r>
            <a:r>
              <a:rPr lang="en-US" sz="3200" dirty="0" err="1" smtClean="0"/>
              <a:t>hh,ee,eh</a:t>
            </a:r>
            <a:r>
              <a:rPr lang="en-US" sz="3200" dirty="0" smtClean="0"/>
              <a:t> – P </a:t>
            </a:r>
            <a:r>
              <a:rPr lang="en-US" sz="3200" dirty="0" err="1" smtClean="0"/>
              <a:t>Janot</a:t>
            </a:r>
            <a:endParaRPr lang="en-US" sz="3200" dirty="0"/>
          </a:p>
        </p:txBody>
      </p:sp>
      <p:pic>
        <p:nvPicPr>
          <p:cNvPr id="6" name="Picture 5"/>
          <p:cNvPicPr>
            <a:picLocks noChangeAspect="1"/>
          </p:cNvPicPr>
          <p:nvPr/>
        </p:nvPicPr>
        <p:blipFill>
          <a:blip r:embed="rId2"/>
          <a:stretch>
            <a:fillRect/>
          </a:stretch>
        </p:blipFill>
        <p:spPr>
          <a:xfrm>
            <a:off x="944337" y="985226"/>
            <a:ext cx="7425962" cy="5561660"/>
          </a:xfrm>
          <a:prstGeom prst="rect">
            <a:avLst/>
          </a:prstGeom>
        </p:spPr>
      </p:pic>
      <p:sp>
        <p:nvSpPr>
          <p:cNvPr id="7" name="Slide Number Placeholder 6"/>
          <p:cNvSpPr>
            <a:spLocks noGrp="1"/>
          </p:cNvSpPr>
          <p:nvPr>
            <p:ph type="sldNum" sz="quarter" idx="12"/>
          </p:nvPr>
        </p:nvSpPr>
        <p:spPr/>
        <p:txBody>
          <a:bodyPr/>
          <a:lstStyle/>
          <a:p>
            <a:fld id="{27C184BF-946A-D749-B2A2-9D4D00D61C68}" type="slidenum">
              <a:rPr lang="en-US" smtClean="0"/>
              <a:t>22</a:t>
            </a:fld>
            <a:endParaRPr lang="en-US"/>
          </a:p>
        </p:txBody>
      </p:sp>
    </p:spTree>
    <p:extLst>
      <p:ext uri="{BB962C8B-B14F-4D97-AF65-F5344CB8AC3E}">
        <p14:creationId xmlns:p14="http://schemas.microsoft.com/office/powerpoint/2010/main" val="180901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1520" y="996008"/>
            <a:ext cx="7751942" cy="5849291"/>
          </a:xfrm>
          <a:prstGeom prst="rect">
            <a:avLst/>
          </a:prstGeom>
        </p:spPr>
      </p:pic>
      <p:sp>
        <p:nvSpPr>
          <p:cNvPr id="7" name="Title 1"/>
          <p:cNvSpPr>
            <a:spLocks noGrp="1"/>
          </p:cNvSpPr>
          <p:nvPr>
            <p:ph type="title"/>
          </p:nvPr>
        </p:nvSpPr>
        <p:spPr>
          <a:xfrm>
            <a:off x="130565" y="-10740"/>
            <a:ext cx="8914028" cy="1143000"/>
          </a:xfrm>
        </p:spPr>
        <p:txBody>
          <a:bodyPr>
            <a:normAutofit/>
          </a:bodyPr>
          <a:lstStyle/>
          <a:p>
            <a:r>
              <a:rPr lang="en-US" sz="3200" dirty="0" smtClean="0"/>
              <a:t>Overview of experiment studies </a:t>
            </a:r>
            <a:r>
              <a:rPr lang="en-US" sz="3200" dirty="0" err="1" smtClean="0"/>
              <a:t>hh,ee,eh</a:t>
            </a:r>
            <a:r>
              <a:rPr lang="en-US" sz="3200" dirty="0" smtClean="0"/>
              <a:t> – P </a:t>
            </a:r>
            <a:r>
              <a:rPr lang="en-US" sz="3200" dirty="0" err="1" smtClean="0"/>
              <a:t>Janot</a:t>
            </a:r>
            <a:endParaRPr lang="en-US" sz="3200" dirty="0"/>
          </a:p>
        </p:txBody>
      </p:sp>
      <p:sp>
        <p:nvSpPr>
          <p:cNvPr id="5" name="Slide Number Placeholder 4"/>
          <p:cNvSpPr>
            <a:spLocks noGrp="1"/>
          </p:cNvSpPr>
          <p:nvPr>
            <p:ph type="sldNum" sz="quarter" idx="12"/>
          </p:nvPr>
        </p:nvSpPr>
        <p:spPr/>
        <p:txBody>
          <a:bodyPr/>
          <a:lstStyle/>
          <a:p>
            <a:fld id="{27C184BF-946A-D749-B2A2-9D4D00D61C68}" type="slidenum">
              <a:rPr lang="en-US" smtClean="0"/>
              <a:t>23</a:t>
            </a:fld>
            <a:endParaRPr lang="en-US"/>
          </a:p>
        </p:txBody>
      </p:sp>
    </p:spTree>
    <p:extLst>
      <p:ext uri="{BB962C8B-B14F-4D97-AF65-F5344CB8AC3E}">
        <p14:creationId xmlns:p14="http://schemas.microsoft.com/office/powerpoint/2010/main" val="601299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Overview of experiment studies </a:t>
            </a:r>
            <a:r>
              <a:rPr lang="en-US" sz="3200" dirty="0" err="1" smtClean="0"/>
              <a:t>hh,ee,eh</a:t>
            </a:r>
            <a:r>
              <a:rPr lang="en-US" sz="3200" dirty="0" smtClean="0"/>
              <a:t> – P </a:t>
            </a:r>
            <a:r>
              <a:rPr lang="en-US" sz="3200" dirty="0" err="1" smtClean="0"/>
              <a:t>Janot</a:t>
            </a:r>
            <a:endParaRPr lang="en-US" sz="3200" dirty="0"/>
          </a:p>
        </p:txBody>
      </p:sp>
      <p:sp>
        <p:nvSpPr>
          <p:cNvPr id="4" name="Content Placeholder 2"/>
          <p:cNvSpPr>
            <a:spLocks noGrp="1"/>
          </p:cNvSpPr>
          <p:nvPr>
            <p:ph idx="1"/>
          </p:nvPr>
        </p:nvSpPr>
        <p:spPr>
          <a:xfrm>
            <a:off x="457199" y="948533"/>
            <a:ext cx="8419223" cy="4525963"/>
          </a:xfrm>
        </p:spPr>
        <p:txBody>
          <a:bodyPr>
            <a:normAutofit/>
          </a:bodyPr>
          <a:lstStyle/>
          <a:p>
            <a:r>
              <a:rPr lang="en-US" sz="1800" dirty="0" smtClean="0"/>
              <a:t>Lots of info about </a:t>
            </a:r>
            <a:r>
              <a:rPr lang="en-US" sz="1800" dirty="0" err="1" smtClean="0"/>
              <a:t>organisation</a:t>
            </a:r>
            <a:r>
              <a:rPr lang="en-US" sz="1800" dirty="0" smtClean="0"/>
              <a:t> of:</a:t>
            </a:r>
          </a:p>
          <a:p>
            <a:r>
              <a:rPr lang="en-US" sz="1800" dirty="0" smtClean="0"/>
              <a:t>FCC-</a:t>
            </a:r>
            <a:r>
              <a:rPr lang="en-US" sz="1800" dirty="0" err="1" smtClean="0"/>
              <a:t>hh</a:t>
            </a:r>
            <a:endParaRPr lang="en-US" sz="1800" dirty="0" smtClean="0"/>
          </a:p>
          <a:p>
            <a:r>
              <a:rPr lang="en-US" sz="1800" dirty="0" smtClean="0"/>
              <a:t>FCC-eh</a:t>
            </a:r>
          </a:p>
          <a:p>
            <a:r>
              <a:rPr lang="en-US" sz="1800" dirty="0" smtClean="0"/>
              <a:t>FCC-</a:t>
            </a:r>
            <a:r>
              <a:rPr lang="en-US" sz="1800" dirty="0" err="1" smtClean="0"/>
              <a:t>ee</a:t>
            </a:r>
            <a:endParaRPr lang="en-US" sz="1800" dirty="0" smtClean="0"/>
          </a:p>
          <a:p>
            <a:endParaRPr lang="en-US" sz="1800" dirty="0"/>
          </a:p>
          <a:p>
            <a:r>
              <a:rPr lang="en-US" sz="1800" dirty="0" err="1" smtClean="0"/>
              <a:t>Programme</a:t>
            </a:r>
            <a:r>
              <a:rPr lang="en-US" sz="1800" dirty="0" smtClean="0"/>
              <a:t> </a:t>
            </a:r>
            <a:r>
              <a:rPr lang="en-US" sz="1800" dirty="0" err="1" smtClean="0"/>
              <a:t>organisation</a:t>
            </a:r>
            <a:endParaRPr lang="en-US" sz="1800" dirty="0" smtClean="0"/>
          </a:p>
          <a:p>
            <a:endParaRPr lang="en-US" sz="1800" dirty="0"/>
          </a:p>
          <a:p>
            <a:r>
              <a:rPr lang="en-US" sz="1800" dirty="0" smtClean="0"/>
              <a:t>Lots of useful slides about Physics case, what studies will be performed, where to subscribe </a:t>
            </a:r>
            <a:r>
              <a:rPr lang="en-US" sz="1800" dirty="0" err="1" smtClean="0"/>
              <a:t>etc</a:t>
            </a:r>
            <a:endParaRPr lang="en-US" sz="1800" dirty="0"/>
          </a:p>
        </p:txBody>
      </p:sp>
      <p:sp>
        <p:nvSpPr>
          <p:cNvPr id="2" name="Slide Number Placeholder 1"/>
          <p:cNvSpPr>
            <a:spLocks noGrp="1"/>
          </p:cNvSpPr>
          <p:nvPr>
            <p:ph type="sldNum" sz="quarter" idx="12"/>
          </p:nvPr>
        </p:nvSpPr>
        <p:spPr/>
        <p:txBody>
          <a:bodyPr/>
          <a:lstStyle/>
          <a:p>
            <a:fld id="{27C184BF-946A-D749-B2A2-9D4D00D61C68}" type="slidenum">
              <a:rPr lang="en-US" smtClean="0"/>
              <a:t>24</a:t>
            </a:fld>
            <a:endParaRPr lang="en-US"/>
          </a:p>
        </p:txBody>
      </p:sp>
    </p:spTree>
    <p:extLst>
      <p:ext uri="{BB962C8B-B14F-4D97-AF65-F5344CB8AC3E}">
        <p14:creationId xmlns:p14="http://schemas.microsoft.com/office/powerpoint/2010/main" val="3802977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Overview of experiment studies </a:t>
            </a:r>
            <a:r>
              <a:rPr lang="en-US" sz="3200" dirty="0" err="1" smtClean="0"/>
              <a:t>hh,ee,eh</a:t>
            </a:r>
            <a:r>
              <a:rPr lang="en-US" sz="3200" dirty="0" smtClean="0"/>
              <a:t> – P </a:t>
            </a:r>
            <a:r>
              <a:rPr lang="en-US" sz="3200" dirty="0" err="1" smtClean="0"/>
              <a:t>Janot</a:t>
            </a:r>
            <a:endParaRPr lang="en-US" sz="3200" dirty="0"/>
          </a:p>
        </p:txBody>
      </p:sp>
      <p:sp>
        <p:nvSpPr>
          <p:cNvPr id="4" name="Content Placeholder 2"/>
          <p:cNvSpPr>
            <a:spLocks noGrp="1"/>
          </p:cNvSpPr>
          <p:nvPr>
            <p:ph idx="1"/>
          </p:nvPr>
        </p:nvSpPr>
        <p:spPr>
          <a:xfrm>
            <a:off x="457199" y="948533"/>
            <a:ext cx="8419223" cy="4525963"/>
          </a:xfrm>
        </p:spPr>
        <p:txBody>
          <a:bodyPr>
            <a:normAutofit/>
          </a:bodyPr>
          <a:lstStyle/>
          <a:p>
            <a:r>
              <a:rPr lang="en-US" sz="1800" dirty="0" smtClean="0"/>
              <a:t>FCC-</a:t>
            </a:r>
            <a:r>
              <a:rPr lang="en-US" sz="1800" dirty="0" err="1" smtClean="0"/>
              <a:t>ee</a:t>
            </a:r>
            <a:r>
              <a:rPr lang="en-US" sz="1800" dirty="0" smtClean="0"/>
              <a:t> better </a:t>
            </a:r>
            <a:r>
              <a:rPr lang="en-US" sz="1800" dirty="0" err="1" smtClean="0"/>
              <a:t>Lumi</a:t>
            </a:r>
            <a:r>
              <a:rPr lang="en-US" sz="1800" dirty="0" smtClean="0"/>
              <a:t> by far, though lower energy</a:t>
            </a:r>
            <a:endParaRPr lang="en-US" sz="1800" dirty="0"/>
          </a:p>
          <a:p>
            <a:r>
              <a:rPr lang="en-US" sz="1800" dirty="0" smtClean="0"/>
              <a:t>Precision </a:t>
            </a:r>
            <a:r>
              <a:rPr lang="en-US" sz="1800" dirty="0" err="1" smtClean="0"/>
              <a:t>Z,W,H,t</a:t>
            </a:r>
            <a:r>
              <a:rPr lang="en-US" sz="1800" dirty="0" smtClean="0"/>
              <a:t>; rare decays; BSM</a:t>
            </a:r>
          </a:p>
          <a:p>
            <a:r>
              <a:rPr lang="en-US" sz="1800" dirty="0" smtClean="0"/>
              <a:t>… also Higgs coupling to 1</a:t>
            </a:r>
            <a:r>
              <a:rPr lang="en-US" sz="1800" baseline="30000" dirty="0" smtClean="0"/>
              <a:t>st</a:t>
            </a:r>
            <a:r>
              <a:rPr lang="en-US" sz="1800" dirty="0" smtClean="0"/>
              <a:t> generation; rare </a:t>
            </a:r>
            <a:r>
              <a:rPr lang="en-US" sz="1800" dirty="0" err="1" smtClean="0"/>
              <a:t>Z,W,H,t</a:t>
            </a:r>
            <a:r>
              <a:rPr lang="en-US" sz="1800" dirty="0" smtClean="0"/>
              <a:t> decays; sensitivity to sterile neutrinos</a:t>
            </a:r>
            <a:endParaRPr lang="en-US" sz="1800" dirty="0"/>
          </a:p>
        </p:txBody>
      </p:sp>
      <p:pic>
        <p:nvPicPr>
          <p:cNvPr id="2" name="Picture 1"/>
          <p:cNvPicPr>
            <a:picLocks noChangeAspect="1"/>
          </p:cNvPicPr>
          <p:nvPr/>
        </p:nvPicPr>
        <p:blipFill>
          <a:blip r:embed="rId2"/>
          <a:stretch>
            <a:fillRect/>
          </a:stretch>
        </p:blipFill>
        <p:spPr>
          <a:xfrm>
            <a:off x="2123454" y="2789494"/>
            <a:ext cx="5128838" cy="3886584"/>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25</a:t>
            </a:fld>
            <a:endParaRPr lang="en-US"/>
          </a:p>
        </p:txBody>
      </p:sp>
    </p:spTree>
    <p:extLst>
      <p:ext uri="{BB962C8B-B14F-4D97-AF65-F5344CB8AC3E}">
        <p14:creationId xmlns:p14="http://schemas.microsoft.com/office/powerpoint/2010/main" val="310498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Overview of experiment studies </a:t>
            </a:r>
            <a:r>
              <a:rPr lang="en-US" sz="3200" dirty="0" err="1" smtClean="0"/>
              <a:t>hh,ee,eh</a:t>
            </a:r>
            <a:r>
              <a:rPr lang="en-US" sz="3200" dirty="0" smtClean="0"/>
              <a:t> – P </a:t>
            </a:r>
            <a:r>
              <a:rPr lang="en-US" sz="3200" dirty="0" err="1" smtClean="0"/>
              <a:t>Janot</a:t>
            </a:r>
            <a:endParaRPr lang="en-US" sz="3200" dirty="0"/>
          </a:p>
        </p:txBody>
      </p:sp>
      <p:pic>
        <p:nvPicPr>
          <p:cNvPr id="3" name="Picture 2"/>
          <p:cNvPicPr>
            <a:picLocks noChangeAspect="1"/>
          </p:cNvPicPr>
          <p:nvPr/>
        </p:nvPicPr>
        <p:blipFill>
          <a:blip r:embed="rId2"/>
          <a:stretch>
            <a:fillRect/>
          </a:stretch>
        </p:blipFill>
        <p:spPr>
          <a:xfrm>
            <a:off x="1148716" y="985224"/>
            <a:ext cx="6720792" cy="5061923"/>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26</a:t>
            </a:fld>
            <a:endParaRPr lang="en-US"/>
          </a:p>
        </p:txBody>
      </p:sp>
    </p:spTree>
    <p:extLst>
      <p:ext uri="{BB962C8B-B14F-4D97-AF65-F5344CB8AC3E}">
        <p14:creationId xmlns:p14="http://schemas.microsoft.com/office/powerpoint/2010/main" val="1286983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Overview of experiment studies </a:t>
            </a:r>
            <a:r>
              <a:rPr lang="en-US" sz="3200" dirty="0" err="1" smtClean="0"/>
              <a:t>hh,ee,eh</a:t>
            </a:r>
            <a:r>
              <a:rPr lang="en-US" sz="3200" dirty="0" smtClean="0"/>
              <a:t> – P </a:t>
            </a:r>
            <a:r>
              <a:rPr lang="en-US" sz="3200" dirty="0" err="1" smtClean="0"/>
              <a:t>Janot</a:t>
            </a:r>
            <a:endParaRPr lang="en-US" sz="3200" dirty="0"/>
          </a:p>
        </p:txBody>
      </p:sp>
      <p:pic>
        <p:nvPicPr>
          <p:cNvPr id="2" name="Picture 1"/>
          <p:cNvPicPr>
            <a:picLocks noChangeAspect="1"/>
          </p:cNvPicPr>
          <p:nvPr/>
        </p:nvPicPr>
        <p:blipFill>
          <a:blip r:embed="rId2"/>
          <a:stretch>
            <a:fillRect/>
          </a:stretch>
        </p:blipFill>
        <p:spPr>
          <a:xfrm>
            <a:off x="1664038" y="2041671"/>
            <a:ext cx="4828604" cy="3645391"/>
          </a:xfrm>
          <a:prstGeom prst="rect">
            <a:avLst/>
          </a:prstGeom>
        </p:spPr>
      </p:pic>
      <p:sp>
        <p:nvSpPr>
          <p:cNvPr id="5" name="Content Placeholder 2"/>
          <p:cNvSpPr>
            <a:spLocks noGrp="1"/>
          </p:cNvSpPr>
          <p:nvPr>
            <p:ph idx="1"/>
          </p:nvPr>
        </p:nvSpPr>
        <p:spPr>
          <a:xfrm>
            <a:off x="457199" y="948533"/>
            <a:ext cx="8419223" cy="4525963"/>
          </a:xfrm>
        </p:spPr>
        <p:txBody>
          <a:bodyPr>
            <a:normAutofit/>
          </a:bodyPr>
          <a:lstStyle/>
          <a:p>
            <a:r>
              <a:rPr lang="en-US" sz="1800" dirty="0" smtClean="0"/>
              <a:t>Resolving complete set of PDFs</a:t>
            </a:r>
          </a:p>
          <a:p>
            <a:r>
              <a:rPr lang="en-US" sz="1800" dirty="0" smtClean="0"/>
              <a:t>Needed for precision at FCC-</a:t>
            </a:r>
            <a:r>
              <a:rPr lang="en-US" sz="1800" dirty="0" err="1" smtClean="0"/>
              <a:t>hh</a:t>
            </a:r>
            <a:endParaRPr lang="en-US" sz="1800" dirty="0" smtClean="0"/>
          </a:p>
          <a:p>
            <a:r>
              <a:rPr lang="en-US" sz="1800" dirty="0" smtClean="0"/>
              <a:t>Tentative design of FCC-eh already exists</a:t>
            </a:r>
            <a:endParaRPr lang="en-US" sz="1800" dirty="0"/>
          </a:p>
        </p:txBody>
      </p:sp>
      <p:sp>
        <p:nvSpPr>
          <p:cNvPr id="4" name="TextBox 3"/>
          <p:cNvSpPr txBox="1"/>
          <p:nvPr/>
        </p:nvSpPr>
        <p:spPr>
          <a:xfrm>
            <a:off x="457199" y="6143499"/>
            <a:ext cx="5774312" cy="369332"/>
          </a:xfrm>
          <a:prstGeom prst="rect">
            <a:avLst/>
          </a:prstGeom>
          <a:noFill/>
        </p:spPr>
        <p:txBody>
          <a:bodyPr wrap="square" rtlCol="0">
            <a:spAutoFit/>
          </a:bodyPr>
          <a:lstStyle/>
          <a:p>
            <a:pPr marL="285750" indent="-285750">
              <a:buFont typeface="Arial"/>
              <a:buChar char="•"/>
            </a:pPr>
            <a:r>
              <a:rPr lang="en-US" dirty="0" smtClean="0"/>
              <a:t>Next two talks go into FCC-</a:t>
            </a:r>
            <a:r>
              <a:rPr lang="en-US" dirty="0" err="1" smtClean="0"/>
              <a:t>hh</a:t>
            </a:r>
            <a:r>
              <a:rPr lang="en-US" dirty="0" smtClean="0"/>
              <a:t> and FCC-</a:t>
            </a:r>
            <a:r>
              <a:rPr lang="en-US" dirty="0" err="1" smtClean="0"/>
              <a:t>ee</a:t>
            </a:r>
            <a:endParaRPr lang="en-US" dirty="0"/>
          </a:p>
        </p:txBody>
      </p:sp>
      <p:sp>
        <p:nvSpPr>
          <p:cNvPr id="6" name="Slide Number Placeholder 5"/>
          <p:cNvSpPr>
            <a:spLocks noGrp="1"/>
          </p:cNvSpPr>
          <p:nvPr>
            <p:ph type="sldNum" sz="quarter" idx="12"/>
          </p:nvPr>
        </p:nvSpPr>
        <p:spPr/>
        <p:txBody>
          <a:bodyPr/>
          <a:lstStyle/>
          <a:p>
            <a:fld id="{27C184BF-946A-D749-B2A2-9D4D00D61C68}" type="slidenum">
              <a:rPr lang="en-US" smtClean="0"/>
              <a:t>27</a:t>
            </a:fld>
            <a:endParaRPr lang="en-US"/>
          </a:p>
        </p:txBody>
      </p:sp>
    </p:spTree>
    <p:extLst>
      <p:ext uri="{BB962C8B-B14F-4D97-AF65-F5344CB8AC3E}">
        <p14:creationId xmlns:p14="http://schemas.microsoft.com/office/powerpoint/2010/main" val="311424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FCC-</a:t>
            </a:r>
            <a:r>
              <a:rPr lang="en-US" sz="3200" dirty="0" err="1" smtClean="0"/>
              <a:t>hh</a:t>
            </a:r>
            <a:r>
              <a:rPr lang="en-US" sz="3200" dirty="0" smtClean="0"/>
              <a:t> machine overview – D Schultz</a:t>
            </a:r>
            <a:endParaRPr lang="en-US" sz="3200" dirty="0"/>
          </a:p>
        </p:txBody>
      </p:sp>
      <p:sp>
        <p:nvSpPr>
          <p:cNvPr id="5" name="Content Placeholder 2"/>
          <p:cNvSpPr>
            <a:spLocks noGrp="1"/>
          </p:cNvSpPr>
          <p:nvPr>
            <p:ph idx="1"/>
          </p:nvPr>
        </p:nvSpPr>
        <p:spPr>
          <a:xfrm>
            <a:off x="457199" y="948533"/>
            <a:ext cx="8419223" cy="4525963"/>
          </a:xfrm>
        </p:spPr>
        <p:txBody>
          <a:bodyPr>
            <a:normAutofit/>
          </a:bodyPr>
          <a:lstStyle/>
          <a:p>
            <a:r>
              <a:rPr lang="en-US" sz="1800" dirty="0" smtClean="0"/>
              <a:t>Main cost and parameter driver are the dipole magnets</a:t>
            </a:r>
          </a:p>
          <a:p>
            <a:r>
              <a:rPr lang="en-US" sz="1800" dirty="0" smtClean="0"/>
              <a:t>Concentrating on Nb3Sn at 16T</a:t>
            </a:r>
          </a:p>
          <a:p>
            <a:r>
              <a:rPr lang="en-US" sz="1800" dirty="0" smtClean="0"/>
              <a:t>(also looking at HTS at 20T)</a:t>
            </a:r>
          </a:p>
          <a:p>
            <a:r>
              <a:rPr lang="en-US" sz="1800" dirty="0" smtClean="0"/>
              <a:t>Not only field strength that is challenging – also length, weight, cost; aperture; field quality; separation</a:t>
            </a:r>
          </a:p>
        </p:txBody>
      </p:sp>
      <p:sp>
        <p:nvSpPr>
          <p:cNvPr id="3" name="Slide Number Placeholder 2"/>
          <p:cNvSpPr>
            <a:spLocks noGrp="1"/>
          </p:cNvSpPr>
          <p:nvPr>
            <p:ph type="sldNum" sz="quarter" idx="12"/>
          </p:nvPr>
        </p:nvSpPr>
        <p:spPr/>
        <p:txBody>
          <a:bodyPr/>
          <a:lstStyle/>
          <a:p>
            <a:fld id="{27C184BF-946A-D749-B2A2-9D4D00D61C68}" type="slidenum">
              <a:rPr lang="en-US" smtClean="0"/>
              <a:t>28</a:t>
            </a:fld>
            <a:endParaRPr lang="en-US"/>
          </a:p>
        </p:txBody>
      </p:sp>
    </p:spTree>
    <p:extLst>
      <p:ext uri="{BB962C8B-B14F-4D97-AF65-F5344CB8AC3E}">
        <p14:creationId xmlns:p14="http://schemas.microsoft.com/office/powerpoint/2010/main" val="4272576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16632"/>
            <a:ext cx="9144000" cy="6171202"/>
            <a:chOff x="0" y="116632"/>
            <a:chExt cx="9144000" cy="6171202"/>
          </a:xfrm>
        </p:grpSpPr>
        <p:sp>
          <p:nvSpPr>
            <p:cNvPr id="3" name="Title 1"/>
            <p:cNvSpPr txBox="1">
              <a:spLocks/>
            </p:cNvSpPr>
            <p:nvPr/>
          </p:nvSpPr>
          <p:spPr>
            <a:xfrm>
              <a:off x="318357" y="116632"/>
              <a:ext cx="8507288" cy="571500"/>
            </a:xfrm>
            <a:prstGeom prst="rect">
              <a:avLst/>
            </a:prstGeom>
            <a:solidFill>
              <a:schemeClr val="tx2">
                <a:lumMod val="60000"/>
                <a:lumOff val="40000"/>
              </a:schemeClr>
            </a:solidFill>
          </p:spPr>
          <p:txBody>
            <a:bodyPr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i="1" dirty="0" smtClean="0">
                  <a:solidFill>
                    <a:schemeClr val="bg1"/>
                  </a:solidFill>
                </a:rPr>
                <a:t>Integrated Luminosity</a:t>
              </a:r>
              <a:endParaRPr lang="en-US" sz="2800" i="1" dirty="0">
                <a:solidFill>
                  <a:schemeClr val="bg1"/>
                </a:solidFill>
              </a:endParaRPr>
            </a:p>
          </p:txBody>
        </p:sp>
        <p:pic>
          <p:nvPicPr>
            <p:cNvPr id="4" name="Picture 3" descr="FCChh_lumi_ultimate25ns_noLevel.png"/>
            <p:cNvPicPr>
              <a:picLocks noChangeAspect="1"/>
            </p:cNvPicPr>
            <p:nvPr/>
          </p:nvPicPr>
          <p:blipFill>
            <a:blip r:embed="rId2"/>
            <a:stretch>
              <a:fillRect/>
            </a:stretch>
          </p:blipFill>
          <p:spPr>
            <a:xfrm>
              <a:off x="4211960" y="766192"/>
              <a:ext cx="4896545" cy="2662808"/>
            </a:xfrm>
            <a:prstGeom prst="rect">
              <a:avLst/>
            </a:prstGeom>
          </p:spPr>
        </p:pic>
        <p:sp>
          <p:nvSpPr>
            <p:cNvPr id="6" name="TextBox 5"/>
            <p:cNvSpPr txBox="1"/>
            <p:nvPr/>
          </p:nvSpPr>
          <p:spPr>
            <a:xfrm>
              <a:off x="6709633" y="1052736"/>
              <a:ext cx="2094384" cy="738664"/>
            </a:xfrm>
            <a:prstGeom prst="rect">
              <a:avLst/>
            </a:prstGeom>
            <a:noFill/>
          </p:spPr>
          <p:txBody>
            <a:bodyPr wrap="square" rtlCol="0">
              <a:spAutoFit/>
            </a:bodyPr>
            <a:lstStyle/>
            <a:p>
              <a:r>
                <a:rPr lang="en-US" sz="1400" dirty="0" smtClean="0"/>
                <a:t>Ultimate example, 25ns, no luminosity </a:t>
              </a:r>
              <a:r>
                <a:rPr lang="en-US" sz="1400" dirty="0" err="1" smtClean="0"/>
                <a:t>levelling</a:t>
              </a:r>
              <a:endParaRPr lang="en-US" sz="1400" dirty="0" smtClean="0"/>
            </a:p>
            <a:p>
              <a:r>
                <a:rPr lang="en-US" sz="1400" dirty="0" smtClean="0"/>
                <a:t>8fb</a:t>
              </a:r>
              <a:r>
                <a:rPr lang="en-US" sz="1400" baseline="30000" dirty="0" smtClean="0"/>
                <a:t>-1</a:t>
              </a:r>
              <a:r>
                <a:rPr lang="en-US" sz="1400" dirty="0" smtClean="0"/>
                <a:t>/day</a:t>
              </a:r>
              <a:endParaRPr lang="en-US" sz="1400" dirty="0"/>
            </a:p>
          </p:txBody>
        </p:sp>
        <p:cxnSp>
          <p:nvCxnSpPr>
            <p:cNvPr id="8" name="Straight Arrow Connector 7"/>
            <p:cNvCxnSpPr/>
            <p:nvPr/>
          </p:nvCxnSpPr>
          <p:spPr>
            <a:xfrm>
              <a:off x="6876256" y="2636912"/>
              <a:ext cx="1993617" cy="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121423" y="2257127"/>
              <a:ext cx="1555033" cy="307777"/>
            </a:xfrm>
            <a:prstGeom prst="rect">
              <a:avLst/>
            </a:prstGeom>
            <a:noFill/>
          </p:spPr>
          <p:txBody>
            <a:bodyPr wrap="none" rtlCol="0">
              <a:spAutoFit/>
            </a:bodyPr>
            <a:lstStyle/>
            <a:p>
              <a:r>
                <a:rPr lang="en-US" sz="1400" dirty="0" smtClean="0"/>
                <a:t>Turn-around time</a:t>
              </a:r>
              <a:endParaRPr lang="en-US" sz="1400" dirty="0"/>
            </a:p>
          </p:txBody>
        </p:sp>
        <p:pic>
          <p:nvPicPr>
            <p:cNvPr id="7" name="Picture 6" descr="FCChh_intensity_ultimate25ns_noLev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3429000"/>
              <a:ext cx="4464496" cy="2592288"/>
            </a:xfrm>
            <a:prstGeom prst="rect">
              <a:avLst/>
            </a:prstGeom>
          </p:spPr>
        </p:pic>
        <p:pic>
          <p:nvPicPr>
            <p:cNvPr id="9" name="Picture 8" descr="FCChh_emit_ultimate25ns_noLev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3429000"/>
              <a:ext cx="4962551" cy="2664296"/>
            </a:xfrm>
            <a:prstGeom prst="rect">
              <a:avLst/>
            </a:prstGeom>
          </p:spPr>
        </p:pic>
        <p:sp>
          <p:nvSpPr>
            <p:cNvPr id="17" name="Rectangle 16"/>
            <p:cNvSpPr/>
            <p:nvPr/>
          </p:nvSpPr>
          <p:spPr>
            <a:xfrm>
              <a:off x="0" y="764704"/>
              <a:ext cx="4608512" cy="2554545"/>
            </a:xfrm>
            <a:prstGeom prst="rect">
              <a:avLst/>
            </a:prstGeom>
          </p:spPr>
          <p:txBody>
            <a:bodyPr wrap="square">
              <a:spAutoFit/>
            </a:bodyPr>
            <a:lstStyle/>
            <a:p>
              <a:r>
                <a:rPr lang="en-GB" sz="1600" dirty="0" smtClean="0"/>
                <a:t>Developing model including all relevant effects</a:t>
              </a:r>
            </a:p>
            <a:p>
              <a:pPr marL="285750" indent="-285750">
                <a:buFont typeface="Arial"/>
                <a:buChar char="•"/>
              </a:pPr>
              <a:r>
                <a:rPr lang="en-GB" sz="1600" dirty="0" smtClean="0"/>
                <a:t>Iterations required</a:t>
              </a:r>
            </a:p>
            <a:p>
              <a:endParaRPr lang="en-GB" sz="1600" dirty="0"/>
            </a:p>
            <a:p>
              <a:pPr marL="285750" indent="-285750">
                <a:buFont typeface="Symbol" charset="0"/>
                <a:buChar char=""/>
              </a:pPr>
              <a:r>
                <a:rPr lang="en-GB" sz="1600" dirty="0" smtClean="0"/>
                <a:t>Can reach &gt;2fb</a:t>
              </a:r>
              <a:r>
                <a:rPr lang="en-GB" sz="1600" baseline="30000" dirty="0" smtClean="0"/>
                <a:t>-1</a:t>
              </a:r>
              <a:r>
                <a:rPr lang="en-GB" sz="1600" dirty="0" smtClean="0"/>
                <a:t> with baseline</a:t>
              </a:r>
            </a:p>
            <a:p>
              <a:pPr marL="742950" lvl="1" indent="-285750">
                <a:buFont typeface="Symbol" charset="0"/>
                <a:buChar char=""/>
              </a:pPr>
              <a:r>
                <a:rPr lang="en-GB" sz="1600" dirty="0" smtClean="0"/>
                <a:t>1250fb</a:t>
              </a:r>
              <a:r>
                <a:rPr lang="en-GB" sz="1600" baseline="30000" dirty="0" smtClean="0"/>
                <a:t>-1</a:t>
              </a:r>
              <a:r>
                <a:rPr lang="en-GB" sz="1600" dirty="0" smtClean="0"/>
                <a:t> per 5 year run</a:t>
              </a:r>
            </a:p>
            <a:p>
              <a:pPr marL="742950" lvl="1" indent="-285750">
                <a:buFont typeface="Symbol" charset="0"/>
                <a:buChar char=""/>
              </a:pPr>
              <a:endParaRPr lang="en-GB" sz="1600" dirty="0" smtClean="0"/>
            </a:p>
            <a:p>
              <a:pPr marL="285750" indent="-285750">
                <a:buFont typeface="Symbol" charset="0"/>
                <a:buChar char=""/>
              </a:pPr>
              <a:r>
                <a:rPr lang="en-GB" sz="1600" dirty="0" smtClean="0"/>
                <a:t>Can reach &gt;8fb</a:t>
              </a:r>
              <a:r>
                <a:rPr lang="en-GB" sz="1600" baseline="30000" dirty="0" smtClean="0"/>
                <a:t>-1</a:t>
              </a:r>
              <a:r>
                <a:rPr lang="en-GB" sz="1600" dirty="0" smtClean="0"/>
                <a:t> with ultimate for </a:t>
              </a:r>
              <a:r>
                <a:rPr lang="en-GB" sz="1600" dirty="0" err="1" smtClean="0"/>
                <a:t>ξ</a:t>
              </a:r>
              <a:r>
                <a:rPr lang="en-GB" sz="1600" dirty="0" smtClean="0"/>
                <a:t>=0.03</a:t>
              </a:r>
            </a:p>
            <a:p>
              <a:pPr marL="742950" lvl="2" indent="-285750">
                <a:buFont typeface="Symbol" charset="0"/>
                <a:buChar char=""/>
              </a:pPr>
              <a:r>
                <a:rPr lang="en-GB" sz="1600" dirty="0" smtClean="0"/>
                <a:t>5000fb</a:t>
              </a:r>
              <a:r>
                <a:rPr lang="en-GB" sz="1600" baseline="30000" dirty="0"/>
                <a:t>-1</a:t>
              </a:r>
              <a:r>
                <a:rPr lang="en-GB" sz="1600" dirty="0"/>
                <a:t> per 5 year </a:t>
              </a:r>
              <a:r>
                <a:rPr lang="en-GB" sz="1600" dirty="0" smtClean="0"/>
                <a:t>run</a:t>
              </a:r>
            </a:p>
            <a:p>
              <a:pPr marL="285750" indent="-285750">
                <a:buFont typeface="Symbol" charset="0"/>
                <a:buChar char=""/>
              </a:pPr>
              <a:endParaRPr lang="en-GB" sz="1600" dirty="0"/>
            </a:p>
            <a:p>
              <a:pPr marL="285750" indent="-285750">
                <a:buFont typeface="Symbol" charset="0"/>
                <a:buChar char=""/>
              </a:pPr>
              <a:r>
                <a:rPr lang="en-GB" sz="1600" dirty="0" smtClean="0"/>
                <a:t>Beyond ultimate need shorter turn-around</a:t>
              </a:r>
            </a:p>
          </p:txBody>
        </p:sp>
        <p:sp>
          <p:nvSpPr>
            <p:cNvPr id="19" name="TextBox 18"/>
            <p:cNvSpPr txBox="1"/>
            <p:nvPr/>
          </p:nvSpPr>
          <p:spPr>
            <a:xfrm>
              <a:off x="7480464" y="5949280"/>
              <a:ext cx="1663536" cy="338554"/>
            </a:xfrm>
            <a:prstGeom prst="rect">
              <a:avLst/>
            </a:prstGeom>
            <a:solidFill>
              <a:srgbClr val="F2CF2D"/>
            </a:solidFill>
          </p:spPr>
          <p:txBody>
            <a:bodyPr wrap="none" rtlCol="0">
              <a:spAutoFit/>
            </a:bodyPr>
            <a:lstStyle/>
            <a:p>
              <a:r>
                <a:rPr lang="en-US" sz="1600" dirty="0" smtClean="0"/>
                <a:t>Talk by X. </a:t>
              </a:r>
              <a:r>
                <a:rPr lang="en-US" sz="1600" dirty="0" err="1" smtClean="0"/>
                <a:t>Buffat</a:t>
              </a:r>
              <a:endParaRPr lang="en-US" sz="1600" dirty="0"/>
            </a:p>
          </p:txBody>
        </p:sp>
      </p:grpSp>
      <p:sp>
        <p:nvSpPr>
          <p:cNvPr id="5" name="Slide Number Placeholder 4"/>
          <p:cNvSpPr>
            <a:spLocks noGrp="1"/>
          </p:cNvSpPr>
          <p:nvPr>
            <p:ph type="sldNum" sz="quarter" idx="12"/>
          </p:nvPr>
        </p:nvSpPr>
        <p:spPr/>
        <p:txBody>
          <a:bodyPr/>
          <a:lstStyle/>
          <a:p>
            <a:fld id="{27C184BF-946A-D749-B2A2-9D4D00D61C68}" type="slidenum">
              <a:rPr lang="en-US" smtClean="0"/>
              <a:t>29</a:t>
            </a:fld>
            <a:endParaRPr lang="en-US"/>
          </a:p>
        </p:txBody>
      </p:sp>
    </p:spTree>
    <p:extLst>
      <p:ext uri="{BB962C8B-B14F-4D97-AF65-F5344CB8AC3E}">
        <p14:creationId xmlns:p14="http://schemas.microsoft.com/office/powerpoint/2010/main" val="38896213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3494" cy="1143000"/>
          </a:xfrm>
        </p:spPr>
        <p:txBody>
          <a:bodyPr>
            <a:normAutofit/>
          </a:bodyPr>
          <a:lstStyle/>
          <a:p>
            <a:r>
              <a:rPr lang="en-US" dirty="0" smtClean="0"/>
              <a:t>A Della Corte/B Strauss – openings</a:t>
            </a:r>
            <a:endParaRPr lang="en-US" dirty="0"/>
          </a:p>
        </p:txBody>
      </p:sp>
      <p:sp>
        <p:nvSpPr>
          <p:cNvPr id="3" name="Content Placeholder 2"/>
          <p:cNvSpPr>
            <a:spLocks noGrp="1"/>
          </p:cNvSpPr>
          <p:nvPr>
            <p:ph idx="1"/>
          </p:nvPr>
        </p:nvSpPr>
        <p:spPr/>
        <p:txBody>
          <a:bodyPr>
            <a:normAutofit/>
          </a:bodyPr>
          <a:lstStyle/>
          <a:p>
            <a:r>
              <a:rPr lang="en-US" sz="2000" dirty="0"/>
              <a:t>f</a:t>
            </a:r>
            <a:r>
              <a:rPr lang="en-US" sz="2000" dirty="0" smtClean="0"/>
              <a:t>ocus on superconductors (want to use FCC to increase number of superconductor suppliers!)</a:t>
            </a:r>
            <a:endParaRPr lang="en-US" sz="2000" dirty="0"/>
          </a:p>
        </p:txBody>
      </p:sp>
      <p:sp>
        <p:nvSpPr>
          <p:cNvPr id="4" name="Slide Number Placeholder 3"/>
          <p:cNvSpPr>
            <a:spLocks noGrp="1"/>
          </p:cNvSpPr>
          <p:nvPr>
            <p:ph type="sldNum" sz="quarter" idx="12"/>
          </p:nvPr>
        </p:nvSpPr>
        <p:spPr/>
        <p:txBody>
          <a:bodyPr/>
          <a:lstStyle/>
          <a:p>
            <a:fld id="{27C184BF-946A-D749-B2A2-9D4D00D61C68}" type="slidenum">
              <a:rPr lang="en-US" smtClean="0"/>
              <a:t>3</a:t>
            </a:fld>
            <a:endParaRPr lang="en-US"/>
          </a:p>
        </p:txBody>
      </p:sp>
    </p:spTree>
    <p:extLst>
      <p:ext uri="{BB962C8B-B14F-4D97-AF65-F5344CB8AC3E}">
        <p14:creationId xmlns:p14="http://schemas.microsoft.com/office/powerpoint/2010/main" val="3576850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FCC-</a:t>
            </a:r>
            <a:r>
              <a:rPr lang="en-US" sz="3200" dirty="0" err="1" smtClean="0"/>
              <a:t>ee</a:t>
            </a:r>
            <a:r>
              <a:rPr lang="en-US" sz="3200" dirty="0" smtClean="0"/>
              <a:t> machine overview – F Zimmermann</a:t>
            </a:r>
            <a:endParaRPr lang="en-US" sz="3200" dirty="0"/>
          </a:p>
        </p:txBody>
      </p:sp>
      <p:sp>
        <p:nvSpPr>
          <p:cNvPr id="5" name="Content Placeholder 2"/>
          <p:cNvSpPr>
            <a:spLocks noGrp="1"/>
          </p:cNvSpPr>
          <p:nvPr>
            <p:ph idx="1"/>
          </p:nvPr>
        </p:nvSpPr>
        <p:spPr>
          <a:xfrm>
            <a:off x="457199" y="948533"/>
            <a:ext cx="8419223" cy="4525963"/>
          </a:xfrm>
        </p:spPr>
        <p:txBody>
          <a:bodyPr>
            <a:normAutofit/>
          </a:bodyPr>
          <a:lstStyle/>
          <a:p>
            <a:r>
              <a:rPr lang="en-US" sz="1800" dirty="0" smtClean="0"/>
              <a:t>Goal is highest possible university, 45-175GeV beam</a:t>
            </a:r>
          </a:p>
          <a:p>
            <a:r>
              <a:rPr lang="en-US" sz="1800" dirty="0" err="1" smtClean="0"/>
              <a:t>Optimise</a:t>
            </a:r>
            <a:r>
              <a:rPr lang="en-US" sz="1800" dirty="0" smtClean="0"/>
              <a:t> for Higgs</a:t>
            </a:r>
          </a:p>
        </p:txBody>
      </p:sp>
      <p:pic>
        <p:nvPicPr>
          <p:cNvPr id="2" name="Picture 1"/>
          <p:cNvPicPr>
            <a:picLocks noChangeAspect="1"/>
          </p:cNvPicPr>
          <p:nvPr/>
        </p:nvPicPr>
        <p:blipFill>
          <a:blip r:embed="rId2"/>
          <a:stretch>
            <a:fillRect/>
          </a:stretch>
        </p:blipFill>
        <p:spPr>
          <a:xfrm>
            <a:off x="1459954" y="1830345"/>
            <a:ext cx="6115604" cy="4537658"/>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30</a:t>
            </a:fld>
            <a:endParaRPr lang="en-US"/>
          </a:p>
        </p:txBody>
      </p:sp>
    </p:spTree>
    <p:extLst>
      <p:ext uri="{BB962C8B-B14F-4D97-AF65-F5344CB8AC3E}">
        <p14:creationId xmlns:p14="http://schemas.microsoft.com/office/powerpoint/2010/main" val="1453139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FCC-</a:t>
            </a:r>
            <a:r>
              <a:rPr lang="en-US" sz="3200" dirty="0" err="1" smtClean="0"/>
              <a:t>ee</a:t>
            </a:r>
            <a:r>
              <a:rPr lang="en-US" sz="3200" dirty="0" smtClean="0"/>
              <a:t> machine overview – F Zimmermann</a:t>
            </a:r>
            <a:endParaRPr lang="en-US" sz="3200" dirty="0"/>
          </a:p>
        </p:txBody>
      </p:sp>
      <p:sp>
        <p:nvSpPr>
          <p:cNvPr id="5" name="Content Placeholder 2"/>
          <p:cNvSpPr>
            <a:spLocks noGrp="1"/>
          </p:cNvSpPr>
          <p:nvPr>
            <p:ph idx="1"/>
          </p:nvPr>
        </p:nvSpPr>
        <p:spPr>
          <a:xfrm>
            <a:off x="457199" y="948533"/>
            <a:ext cx="8419223" cy="4525963"/>
          </a:xfrm>
        </p:spPr>
        <p:txBody>
          <a:bodyPr>
            <a:normAutofit/>
          </a:bodyPr>
          <a:lstStyle/>
          <a:p>
            <a:r>
              <a:rPr lang="en-US" sz="1800" dirty="0" smtClean="0"/>
              <a:t>Preliminary layout ready</a:t>
            </a:r>
          </a:p>
          <a:p>
            <a:r>
              <a:rPr lang="en-US" sz="1800" dirty="0" smtClean="0"/>
              <a:t>Parameters (optimal parameters for different objectives are different)</a:t>
            </a:r>
          </a:p>
        </p:txBody>
      </p:sp>
      <p:pic>
        <p:nvPicPr>
          <p:cNvPr id="4" name="Picture 3"/>
          <p:cNvPicPr>
            <a:picLocks noChangeAspect="1"/>
          </p:cNvPicPr>
          <p:nvPr/>
        </p:nvPicPr>
        <p:blipFill>
          <a:blip r:embed="rId2"/>
          <a:stretch>
            <a:fillRect/>
          </a:stretch>
        </p:blipFill>
        <p:spPr>
          <a:xfrm>
            <a:off x="1688416" y="1847343"/>
            <a:ext cx="5855364" cy="4418213"/>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31</a:t>
            </a:fld>
            <a:endParaRPr lang="en-US"/>
          </a:p>
        </p:txBody>
      </p:sp>
    </p:spTree>
    <p:extLst>
      <p:ext uri="{BB962C8B-B14F-4D97-AF65-F5344CB8AC3E}">
        <p14:creationId xmlns:p14="http://schemas.microsoft.com/office/powerpoint/2010/main" val="1023419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FCC-</a:t>
            </a:r>
            <a:r>
              <a:rPr lang="en-US" sz="3200" dirty="0" err="1" smtClean="0"/>
              <a:t>ee</a:t>
            </a:r>
            <a:r>
              <a:rPr lang="en-US" sz="3200" dirty="0" smtClean="0"/>
              <a:t> machine overview – F Zimmermann</a:t>
            </a:r>
            <a:endParaRPr lang="en-US" sz="3200" dirty="0"/>
          </a:p>
        </p:txBody>
      </p:sp>
      <p:sp>
        <p:nvSpPr>
          <p:cNvPr id="5" name="Content Placeholder 2"/>
          <p:cNvSpPr>
            <a:spLocks noGrp="1"/>
          </p:cNvSpPr>
          <p:nvPr>
            <p:ph idx="1"/>
          </p:nvPr>
        </p:nvSpPr>
        <p:spPr>
          <a:xfrm>
            <a:off x="457199" y="948533"/>
            <a:ext cx="8419223" cy="4525963"/>
          </a:xfrm>
        </p:spPr>
        <p:txBody>
          <a:bodyPr>
            <a:normAutofit/>
          </a:bodyPr>
          <a:lstStyle/>
          <a:p>
            <a:r>
              <a:rPr lang="en-US" sz="1800" dirty="0" smtClean="0"/>
              <a:t>2 ring issue?</a:t>
            </a:r>
          </a:p>
        </p:txBody>
      </p:sp>
      <p:pic>
        <p:nvPicPr>
          <p:cNvPr id="2" name="Picture 1"/>
          <p:cNvPicPr>
            <a:picLocks noChangeAspect="1"/>
          </p:cNvPicPr>
          <p:nvPr/>
        </p:nvPicPr>
        <p:blipFill>
          <a:blip r:embed="rId2"/>
          <a:stretch>
            <a:fillRect/>
          </a:stretch>
        </p:blipFill>
        <p:spPr>
          <a:xfrm>
            <a:off x="1499063" y="1532456"/>
            <a:ext cx="6297133" cy="4722850"/>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32</a:t>
            </a:fld>
            <a:endParaRPr lang="en-US"/>
          </a:p>
        </p:txBody>
      </p:sp>
    </p:spTree>
    <p:extLst>
      <p:ext uri="{BB962C8B-B14F-4D97-AF65-F5344CB8AC3E}">
        <p14:creationId xmlns:p14="http://schemas.microsoft.com/office/powerpoint/2010/main" val="4247580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Magnet and RF talks – L </a:t>
            </a:r>
            <a:r>
              <a:rPr lang="en-US" sz="3200" dirty="0" err="1" smtClean="0"/>
              <a:t>Bottura</a:t>
            </a:r>
            <a:r>
              <a:rPr lang="en-US" sz="3200" dirty="0" smtClean="0"/>
              <a:t>, E Jensen</a:t>
            </a:r>
            <a:endParaRPr lang="en-US" sz="3200" dirty="0"/>
          </a:p>
        </p:txBody>
      </p:sp>
      <p:sp>
        <p:nvSpPr>
          <p:cNvPr id="5" name="Content Placeholder 2"/>
          <p:cNvSpPr>
            <a:spLocks noGrp="1"/>
          </p:cNvSpPr>
          <p:nvPr>
            <p:ph idx="1"/>
          </p:nvPr>
        </p:nvSpPr>
        <p:spPr>
          <a:xfrm>
            <a:off x="457199" y="948533"/>
            <a:ext cx="8419223" cy="4525963"/>
          </a:xfrm>
        </p:spPr>
        <p:txBody>
          <a:bodyPr>
            <a:normAutofit/>
          </a:bodyPr>
          <a:lstStyle/>
          <a:p>
            <a:r>
              <a:rPr lang="en-US" sz="1800" dirty="0" smtClean="0"/>
              <a:t>Magnets: Challenge is FCC-</a:t>
            </a:r>
            <a:r>
              <a:rPr lang="en-US" sz="1800" dirty="0" err="1" smtClean="0"/>
              <a:t>hh</a:t>
            </a:r>
            <a:r>
              <a:rPr lang="en-US" sz="1800" dirty="0" smtClean="0"/>
              <a:t> – other accelerators in complex within reach of current technology </a:t>
            </a:r>
          </a:p>
          <a:p>
            <a:r>
              <a:rPr lang="en-US" sz="1800" dirty="0" smtClean="0"/>
              <a:t>RF: FCC-</a:t>
            </a:r>
            <a:r>
              <a:rPr lang="en-US" sz="1800" dirty="0" err="1" smtClean="0"/>
              <a:t>ee</a:t>
            </a:r>
            <a:r>
              <a:rPr lang="en-US" sz="1800" dirty="0" smtClean="0"/>
              <a:t> is 4 different machines – very different requirements on current/RF voltage for the different proposed energies</a:t>
            </a:r>
          </a:p>
        </p:txBody>
      </p:sp>
      <p:pic>
        <p:nvPicPr>
          <p:cNvPr id="3" name="Picture 2"/>
          <p:cNvPicPr>
            <a:picLocks noChangeAspect="1"/>
          </p:cNvPicPr>
          <p:nvPr/>
        </p:nvPicPr>
        <p:blipFill>
          <a:blip r:embed="rId2"/>
          <a:stretch>
            <a:fillRect/>
          </a:stretch>
        </p:blipFill>
        <p:spPr>
          <a:xfrm>
            <a:off x="1869107" y="2328238"/>
            <a:ext cx="5639947" cy="4273651"/>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33</a:t>
            </a:fld>
            <a:endParaRPr lang="en-US"/>
          </a:p>
        </p:txBody>
      </p:sp>
    </p:spTree>
    <p:extLst>
      <p:ext uri="{BB962C8B-B14F-4D97-AF65-F5344CB8AC3E}">
        <p14:creationId xmlns:p14="http://schemas.microsoft.com/office/powerpoint/2010/main" val="2866919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Infrastructure– P Lebrun</a:t>
            </a:r>
            <a:endParaRPr lang="en-US" sz="3200" dirty="0"/>
          </a:p>
        </p:txBody>
      </p:sp>
      <p:sp>
        <p:nvSpPr>
          <p:cNvPr id="5" name="Content Placeholder 2"/>
          <p:cNvSpPr>
            <a:spLocks noGrp="1"/>
          </p:cNvSpPr>
          <p:nvPr>
            <p:ph idx="1"/>
          </p:nvPr>
        </p:nvSpPr>
        <p:spPr>
          <a:xfrm>
            <a:off x="457199" y="948533"/>
            <a:ext cx="8419223" cy="4525963"/>
          </a:xfrm>
        </p:spPr>
        <p:txBody>
          <a:bodyPr>
            <a:normAutofit/>
          </a:bodyPr>
          <a:lstStyle/>
          <a:p>
            <a:r>
              <a:rPr lang="en-US" sz="1800" dirty="0" smtClean="0"/>
              <a:t>Physics, detector, accelerator are site independent</a:t>
            </a:r>
          </a:p>
          <a:p>
            <a:r>
              <a:rPr lang="en-US" sz="1800" dirty="0" smtClean="0"/>
              <a:t>But being studied also is infrastructure for 80-100 km in </a:t>
            </a:r>
            <a:r>
              <a:rPr lang="en-US" sz="1800" dirty="0" err="1" smtClean="0"/>
              <a:t>neighbourhood</a:t>
            </a:r>
            <a:r>
              <a:rPr lang="en-US" sz="1800" dirty="0" smtClean="0"/>
              <a:t> of CERN</a:t>
            </a:r>
          </a:p>
          <a:p>
            <a:r>
              <a:rPr lang="en-US" sz="1800" dirty="0" smtClean="0"/>
              <a:t>CERN-based has strong asset in form of existing infrastructure</a:t>
            </a:r>
          </a:p>
          <a:p>
            <a:endParaRPr lang="en-US" sz="1800" dirty="0"/>
          </a:p>
          <a:p>
            <a:r>
              <a:rPr lang="en-US" sz="1800" dirty="0" smtClean="0"/>
              <a:t>Nice details of topological constraints</a:t>
            </a:r>
          </a:p>
        </p:txBody>
      </p:sp>
      <p:sp>
        <p:nvSpPr>
          <p:cNvPr id="2" name="Slide Number Placeholder 1"/>
          <p:cNvSpPr>
            <a:spLocks noGrp="1"/>
          </p:cNvSpPr>
          <p:nvPr>
            <p:ph type="sldNum" sz="quarter" idx="12"/>
          </p:nvPr>
        </p:nvSpPr>
        <p:spPr/>
        <p:txBody>
          <a:bodyPr/>
          <a:lstStyle/>
          <a:p>
            <a:fld id="{27C184BF-946A-D749-B2A2-9D4D00D61C68}" type="slidenum">
              <a:rPr lang="en-US" smtClean="0"/>
              <a:t>34</a:t>
            </a:fld>
            <a:endParaRPr lang="en-US"/>
          </a:p>
        </p:txBody>
      </p:sp>
    </p:spTree>
    <p:extLst>
      <p:ext uri="{BB962C8B-B14F-4D97-AF65-F5344CB8AC3E}">
        <p14:creationId xmlns:p14="http://schemas.microsoft.com/office/powerpoint/2010/main" val="3767042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Scope</a:t>
            </a:r>
            <a:endParaRPr lang="en-GB" dirty="0"/>
          </a:p>
        </p:txBody>
      </p:sp>
      <p:sp>
        <p:nvSpPr>
          <p:cNvPr id="3" name="Content Placeholder 2"/>
          <p:cNvSpPr>
            <a:spLocks noGrp="1"/>
          </p:cNvSpPr>
          <p:nvPr>
            <p:ph idx="1"/>
          </p:nvPr>
        </p:nvSpPr>
        <p:spPr/>
        <p:txBody>
          <a:bodyPr>
            <a:normAutofit fontScale="70000" lnSpcReduction="20000"/>
          </a:bodyPr>
          <a:lstStyle/>
          <a:p>
            <a:r>
              <a:rPr lang="en-GB" dirty="0" smtClean="0"/>
              <a:t>The physics, detector and accelerator physics &amp; technology parts of the FCC conceptual design are essentially </a:t>
            </a:r>
            <a:r>
              <a:rPr lang="en-GB" dirty="0" smtClean="0">
                <a:solidFill>
                  <a:srgbClr val="0066CC"/>
                </a:solidFill>
              </a:rPr>
              <a:t>site-independent</a:t>
            </a:r>
          </a:p>
          <a:p>
            <a:r>
              <a:rPr lang="en-GB" dirty="0" smtClean="0"/>
              <a:t>They are to be complemented by a study of the implantation </a:t>
            </a:r>
            <a:r>
              <a:rPr lang="en-GB" dirty="0"/>
              <a:t>and </a:t>
            </a:r>
            <a:r>
              <a:rPr lang="en-GB" dirty="0" smtClean="0"/>
              <a:t>infrastructure for </a:t>
            </a:r>
            <a:r>
              <a:rPr lang="en-GB" dirty="0"/>
              <a:t>the 80 km to 100 km </a:t>
            </a:r>
            <a:r>
              <a:rPr lang="en-GB" dirty="0" smtClean="0"/>
              <a:t>perimeter ring </a:t>
            </a:r>
            <a:r>
              <a:rPr lang="en-GB" dirty="0">
                <a:solidFill>
                  <a:srgbClr val="0066CC"/>
                </a:solidFill>
              </a:rPr>
              <a:t>in the neighbourhood of </a:t>
            </a:r>
            <a:r>
              <a:rPr lang="en-GB" dirty="0" smtClean="0">
                <a:solidFill>
                  <a:srgbClr val="0066CC"/>
                </a:solidFill>
              </a:rPr>
              <a:t>CERN</a:t>
            </a:r>
          </a:p>
          <a:p>
            <a:r>
              <a:rPr lang="en-GB" dirty="0" smtClean="0"/>
              <a:t>This would permit </a:t>
            </a:r>
            <a:r>
              <a:rPr lang="en-GB" dirty="0" smtClean="0">
                <a:solidFill>
                  <a:srgbClr val="0066CC"/>
                </a:solidFill>
              </a:rPr>
              <a:t>optimal re-use of the existing infrastructure</a:t>
            </a:r>
            <a:r>
              <a:rPr lang="en-GB" dirty="0" smtClean="0"/>
              <a:t>, a strong asset of a CERN-based FCC</a:t>
            </a:r>
          </a:p>
          <a:p>
            <a:r>
              <a:rPr lang="en-GB" dirty="0" smtClean="0"/>
              <a:t>The study should also address </a:t>
            </a:r>
            <a:r>
              <a:rPr lang="en-GB" dirty="0" smtClean="0">
                <a:solidFill>
                  <a:srgbClr val="0066CC"/>
                </a:solidFill>
              </a:rPr>
              <a:t>integration, installation, computing and control</a:t>
            </a:r>
            <a:r>
              <a:rPr lang="en-GB" dirty="0" smtClean="0"/>
              <a:t>, as well as </a:t>
            </a:r>
            <a:r>
              <a:rPr lang="en-GB" dirty="0" smtClean="0">
                <a:solidFill>
                  <a:srgbClr val="0066CC"/>
                </a:solidFill>
              </a:rPr>
              <a:t>operational aspects including reliability/availability, power/energy consumption and safety</a:t>
            </a:r>
          </a:p>
          <a:p>
            <a:r>
              <a:rPr lang="en-GB" dirty="0" smtClean="0"/>
              <a:t>Together with the detector and accelerator parts of the FCC conceptual design, the infrastructure study is an essential input to the </a:t>
            </a:r>
            <a:r>
              <a:rPr lang="en-GB" dirty="0" smtClean="0">
                <a:solidFill>
                  <a:srgbClr val="0066CC"/>
                </a:solidFill>
              </a:rPr>
              <a:t>cost, schedule and risk assessments</a:t>
            </a:r>
            <a:r>
              <a:rPr lang="en-GB" dirty="0" smtClean="0"/>
              <a:t>, as well as to the future </a:t>
            </a:r>
            <a:r>
              <a:rPr lang="en-GB" dirty="0" smtClean="0">
                <a:solidFill>
                  <a:srgbClr val="0066CC"/>
                </a:solidFill>
              </a:rPr>
              <a:t>environmental impact assessment </a:t>
            </a:r>
            <a:r>
              <a:rPr lang="en-GB" dirty="0" smtClean="0"/>
              <a:t>     </a:t>
            </a:r>
            <a:endParaRPr lang="en-GB" dirty="0"/>
          </a:p>
        </p:txBody>
      </p:sp>
      <p:sp>
        <p:nvSpPr>
          <p:cNvPr id="6" name="Slide Number Placeholder 5"/>
          <p:cNvSpPr>
            <a:spLocks noGrp="1"/>
          </p:cNvSpPr>
          <p:nvPr>
            <p:ph type="sldNum" sz="quarter" idx="12"/>
          </p:nvPr>
        </p:nvSpPr>
        <p:spPr/>
        <p:txBody>
          <a:bodyPr/>
          <a:lstStyle/>
          <a:p>
            <a:fld id="{106DF16B-B5BE-47B4-84B3-3D1C53E24BF5}" type="slidenum">
              <a:rPr lang="en-US" smtClean="0"/>
              <a:pPr/>
              <a:t>35</a:t>
            </a:fld>
            <a:endParaRPr lang="en-US"/>
          </a:p>
        </p:txBody>
      </p:sp>
    </p:spTree>
    <p:extLst>
      <p:ext uri="{BB962C8B-B14F-4D97-AF65-F5344CB8AC3E}">
        <p14:creationId xmlns:p14="http://schemas.microsoft.com/office/powerpoint/2010/main" val="1379800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Basic input to FCC Infrastructure &amp; Operation</a:t>
            </a:r>
            <a:br>
              <a:rPr lang="en-GB" dirty="0" smtClean="0"/>
            </a:br>
            <a:r>
              <a:rPr lang="en-GB" sz="2000" dirty="0" smtClean="0"/>
              <a:t>Quasi-circular tunnel of 80 to 100 km perimeter</a:t>
            </a:r>
            <a:endParaRPr lang="en-GB" sz="2000" dirty="0"/>
          </a:p>
        </p:txBody>
      </p:sp>
      <p:sp>
        <p:nvSpPr>
          <p:cNvPr id="5" name="Slide Number Placeholder 4"/>
          <p:cNvSpPr>
            <a:spLocks noGrp="1"/>
          </p:cNvSpPr>
          <p:nvPr>
            <p:ph type="sldNum" sz="quarter" idx="12"/>
          </p:nvPr>
        </p:nvSpPr>
        <p:spPr/>
        <p:txBody>
          <a:bodyPr/>
          <a:lstStyle/>
          <a:p>
            <a:fld id="{5AF06637-E496-4934-8F80-04F2992770ED}" type="slidenum">
              <a:rPr lang="en-US" smtClean="0"/>
              <a:pPr/>
              <a:t>36</a:t>
            </a:fld>
            <a:endParaRPr lang="en-US"/>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796" y="957945"/>
            <a:ext cx="537761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7564" y="5301208"/>
            <a:ext cx="3204356" cy="830997"/>
          </a:xfrm>
          <a:prstGeom prst="rect">
            <a:avLst/>
          </a:prstGeom>
          <a:solidFill>
            <a:srgbClr val="FFFFFF"/>
          </a:solidFill>
          <a:ln w="19050" cap="flat" cmpd="sng" algn="ctr">
            <a:solidFill>
              <a:srgbClr val="3366CC"/>
            </a:solidFill>
            <a:prstDash val="solid"/>
          </a:ln>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smtClean="0">
                <a:ln>
                  <a:noFill/>
                </a:ln>
                <a:solidFill>
                  <a:srgbClr val="0066CC"/>
                </a:solidFill>
                <a:effectLst/>
                <a:uLnTx/>
                <a:uFillTx/>
                <a:latin typeface="+mn-lt"/>
              </a:rPr>
              <a:t>e+</a:t>
            </a:r>
            <a:r>
              <a:rPr kumimoji="0" lang="fr-CH" sz="1600" b="1" i="0" u="none" strike="noStrike" kern="0" cap="none" spc="0" normalizeH="0" noProof="0" dirty="0" smtClean="0">
                <a:ln>
                  <a:noFill/>
                </a:ln>
                <a:solidFill>
                  <a:srgbClr val="0066CC"/>
                </a:solidFill>
                <a:effectLst/>
                <a:uLnTx/>
                <a:uFillTx/>
                <a:latin typeface="+mn-lt"/>
              </a:rPr>
              <a:t> e- </a:t>
            </a:r>
            <a:r>
              <a:rPr kumimoji="0" lang="fr-CH" sz="1600" b="1" i="0" u="none" strike="noStrike" kern="0" cap="none" spc="0" normalizeH="0" noProof="0" dirty="0" err="1" smtClean="0">
                <a:ln>
                  <a:noFill/>
                </a:ln>
                <a:solidFill>
                  <a:srgbClr val="0066CC"/>
                </a:solidFill>
                <a:effectLst/>
                <a:uLnTx/>
                <a:uFillTx/>
                <a:latin typeface="+mn-lt"/>
              </a:rPr>
              <a:t>collider</a:t>
            </a:r>
            <a:endParaRPr kumimoji="0" lang="fr-CH" sz="1600" b="1" i="0" u="none" strike="noStrike" kern="0" cap="none" spc="0" normalizeH="0" baseline="0" noProof="0" dirty="0" smtClean="0">
              <a:ln>
                <a:noFill/>
              </a:ln>
              <a:solidFill>
                <a:srgbClr val="0066CC"/>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smtClean="0">
                <a:ln>
                  <a:noFill/>
                </a:ln>
                <a:solidFill>
                  <a:srgbClr val="0066CC"/>
                </a:solidFill>
                <a:effectLst/>
                <a:uLnTx/>
                <a:uFillTx/>
                <a:latin typeface="+mn-lt"/>
              </a:rPr>
              <a:t>Collision </a:t>
            </a:r>
            <a:r>
              <a:rPr kumimoji="0" lang="fr-CH" sz="1600" i="0" u="none" strike="noStrike" kern="0" cap="none" spc="0" normalizeH="0" baseline="0" noProof="0" dirty="0" err="1" smtClean="0">
                <a:ln>
                  <a:noFill/>
                </a:ln>
                <a:solidFill>
                  <a:srgbClr val="0066CC"/>
                </a:solidFill>
                <a:effectLst/>
                <a:uLnTx/>
                <a:uFillTx/>
                <a:latin typeface="+mn-lt"/>
              </a:rPr>
              <a:t>energy</a:t>
            </a:r>
            <a:r>
              <a:rPr kumimoji="0" lang="fr-CH" sz="1600" i="0" u="none" strike="noStrike" kern="0" cap="none" spc="0" normalizeH="0" baseline="0" noProof="0" dirty="0" smtClean="0">
                <a:ln>
                  <a:noFill/>
                </a:ln>
                <a:solidFill>
                  <a:srgbClr val="0066CC"/>
                </a:solidFill>
                <a:effectLst/>
                <a:uLnTx/>
                <a:uFillTx/>
                <a:latin typeface="+mn-lt"/>
              </a:rPr>
              <a:t> 90 to 350 </a:t>
            </a:r>
            <a:r>
              <a:rPr kumimoji="0" lang="fr-CH" sz="1600" i="0" u="none" strike="noStrike" kern="0" cap="none" spc="0" normalizeH="0" baseline="0" noProof="0" dirty="0" err="1" smtClean="0">
                <a:ln>
                  <a:noFill/>
                </a:ln>
                <a:solidFill>
                  <a:srgbClr val="0066CC"/>
                </a:solidFill>
                <a:effectLst/>
                <a:uLnTx/>
                <a:uFillTx/>
                <a:latin typeface="+mn-lt"/>
              </a:rPr>
              <a:t>GeV</a:t>
            </a:r>
            <a:endParaRPr lang="fr-CH" sz="1600" kern="0" dirty="0">
              <a:solidFill>
                <a:srgbClr val="0066CC"/>
              </a:solidFill>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lang="fr-CH" sz="1600" kern="0" noProof="0" dirty="0" err="1" smtClean="0">
                <a:solidFill>
                  <a:srgbClr val="0066CC"/>
                </a:solidFill>
                <a:latin typeface="+mn-lt"/>
                <a:sym typeface="Symbol"/>
              </a:rPr>
              <a:t>Very</a:t>
            </a:r>
            <a:r>
              <a:rPr lang="fr-CH" sz="1600" kern="0" noProof="0" dirty="0" smtClean="0">
                <a:solidFill>
                  <a:srgbClr val="0066CC"/>
                </a:solidFill>
                <a:latin typeface="+mn-lt"/>
                <a:sym typeface="Symbol"/>
              </a:rPr>
              <a:t> high </a:t>
            </a:r>
            <a:r>
              <a:rPr lang="fr-CH" sz="1600" kern="0" noProof="0" dirty="0" err="1" smtClean="0">
                <a:solidFill>
                  <a:srgbClr val="0066CC"/>
                </a:solidFill>
                <a:latin typeface="+mn-lt"/>
                <a:sym typeface="Symbol"/>
              </a:rPr>
              <a:t>luminosity</a:t>
            </a:r>
            <a:endParaRPr kumimoji="0" lang="fr-CH" sz="1600" i="0" u="none" strike="noStrike" kern="0" cap="none" spc="0" normalizeH="0" baseline="0" noProof="0" dirty="0" smtClean="0">
              <a:ln>
                <a:noFill/>
              </a:ln>
              <a:solidFill>
                <a:srgbClr val="0066CC"/>
              </a:solidFill>
              <a:effectLst/>
              <a:uLnTx/>
              <a:uFillTx/>
              <a:latin typeface="+mn-lt"/>
              <a:sym typeface="Symbol"/>
            </a:endParaRPr>
          </a:p>
        </p:txBody>
      </p:sp>
      <p:sp>
        <p:nvSpPr>
          <p:cNvPr id="8" name="TextBox 7"/>
          <p:cNvSpPr txBox="1"/>
          <p:nvPr/>
        </p:nvSpPr>
        <p:spPr>
          <a:xfrm>
            <a:off x="647564" y="1052736"/>
            <a:ext cx="2952328" cy="861774"/>
          </a:xfrm>
          <a:prstGeom prst="rect">
            <a:avLst/>
          </a:prstGeom>
          <a:solidFill>
            <a:srgbClr val="FFFFFF"/>
          </a:solidFill>
          <a:ln w="19050" cap="flat" cmpd="sng" algn="ctr">
            <a:solidFill>
              <a:srgbClr val="0066CC"/>
            </a:solidFill>
            <a:prstDash val="solid"/>
          </a:ln>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CH" sz="1600" b="1" kern="0" dirty="0" smtClean="0">
                <a:solidFill>
                  <a:srgbClr val="0066CC"/>
                </a:solidFill>
                <a:latin typeface="+mn-lt"/>
              </a:rPr>
              <a:t>Hadron </a:t>
            </a:r>
            <a:r>
              <a:rPr lang="fr-CH" sz="1600" b="1" kern="0" dirty="0" err="1" smtClean="0">
                <a:solidFill>
                  <a:srgbClr val="0066CC"/>
                </a:solidFill>
                <a:latin typeface="+mn-lt"/>
              </a:rPr>
              <a:t>collider</a:t>
            </a:r>
            <a:endParaRPr kumimoji="0" lang="fr-CH" sz="1600" b="1" i="0" u="none" strike="noStrike" kern="0" cap="none" spc="0" normalizeH="0" baseline="0" noProof="0" dirty="0" smtClean="0">
              <a:ln>
                <a:noFill/>
              </a:ln>
              <a:solidFill>
                <a:srgbClr val="0066CC"/>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smtClean="0">
                <a:ln>
                  <a:noFill/>
                </a:ln>
                <a:solidFill>
                  <a:srgbClr val="0066CC"/>
                </a:solidFill>
                <a:effectLst/>
                <a:uLnTx/>
                <a:uFillTx/>
                <a:latin typeface="+mn-lt"/>
              </a:rPr>
              <a:t>16 T </a:t>
            </a:r>
            <a:r>
              <a:rPr kumimoji="0" lang="fr-CH" sz="1600" i="0" u="none" strike="noStrike" kern="0" cap="none" spc="0" normalizeH="0" baseline="0" noProof="0" dirty="0" smtClean="0">
                <a:ln>
                  <a:noFill/>
                </a:ln>
                <a:solidFill>
                  <a:srgbClr val="0066CC"/>
                </a:solidFill>
                <a:effectLst/>
                <a:uLnTx/>
                <a:uFillTx/>
                <a:latin typeface="+mn-lt"/>
                <a:sym typeface="Symbol"/>
              </a:rPr>
              <a:t> 100 </a:t>
            </a:r>
            <a:r>
              <a:rPr kumimoji="0" lang="fr-CH" sz="1600" i="0" u="none" strike="noStrike" kern="0" cap="none" spc="0" normalizeH="0" baseline="0" noProof="0" dirty="0" err="1" smtClean="0">
                <a:ln>
                  <a:noFill/>
                </a:ln>
                <a:solidFill>
                  <a:srgbClr val="0066CC"/>
                </a:solidFill>
                <a:effectLst/>
                <a:uLnTx/>
                <a:uFillTx/>
                <a:latin typeface="+mn-lt"/>
                <a:sym typeface="Symbol"/>
              </a:rPr>
              <a:t>TeV</a:t>
            </a:r>
            <a:r>
              <a:rPr kumimoji="0" lang="fr-CH" sz="1600" i="0" u="none" strike="noStrike" kern="0" cap="none" spc="0" normalizeH="0" baseline="0" noProof="0" dirty="0" smtClean="0">
                <a:ln>
                  <a:noFill/>
                </a:ln>
                <a:solidFill>
                  <a:srgbClr val="0066CC"/>
                </a:solidFill>
                <a:effectLst/>
                <a:uLnTx/>
                <a:uFillTx/>
                <a:latin typeface="+mn-lt"/>
                <a:sym typeface="Symbol"/>
              </a:rPr>
              <a:t> </a:t>
            </a:r>
            <a:r>
              <a:rPr lang="fr-CH" sz="1600" kern="0" noProof="0" dirty="0" smtClean="0">
                <a:solidFill>
                  <a:srgbClr val="0066CC"/>
                </a:solidFill>
                <a:latin typeface="+mn-lt"/>
                <a:sym typeface="Symbol"/>
              </a:rPr>
              <a:t>for</a:t>
            </a:r>
            <a:r>
              <a:rPr kumimoji="0" lang="fr-CH" sz="1600" i="0" u="none" strike="noStrike" kern="0" cap="none" spc="0" normalizeH="0" baseline="0" noProof="0" dirty="0" smtClean="0">
                <a:ln>
                  <a:noFill/>
                </a:ln>
                <a:solidFill>
                  <a:srgbClr val="0066CC"/>
                </a:solidFill>
                <a:effectLst/>
                <a:uLnTx/>
                <a:uFillTx/>
                <a:latin typeface="+mn-lt"/>
                <a:sym typeface="Symbol"/>
              </a:rPr>
              <a:t> 100 km</a:t>
            </a:r>
          </a:p>
          <a:p>
            <a:pPr marL="0" marR="0" lvl="0" indent="0"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smtClean="0">
                <a:ln>
                  <a:noFill/>
                </a:ln>
                <a:solidFill>
                  <a:srgbClr val="0066CC"/>
                </a:solidFill>
                <a:effectLst/>
                <a:uLnTx/>
                <a:uFillTx/>
                <a:latin typeface="+mn-lt"/>
                <a:sym typeface="Symbol"/>
              </a:rPr>
              <a:t>20 T  100 </a:t>
            </a:r>
            <a:r>
              <a:rPr kumimoji="0" lang="fr-CH" sz="1600" i="0" u="none" strike="noStrike" kern="0" cap="none" spc="0" normalizeH="0" baseline="0" noProof="0" dirty="0" err="1" smtClean="0">
                <a:ln>
                  <a:noFill/>
                </a:ln>
                <a:solidFill>
                  <a:srgbClr val="0066CC"/>
                </a:solidFill>
                <a:effectLst/>
                <a:uLnTx/>
                <a:uFillTx/>
                <a:latin typeface="+mn-lt"/>
                <a:sym typeface="Symbol"/>
              </a:rPr>
              <a:t>TeV</a:t>
            </a:r>
            <a:r>
              <a:rPr kumimoji="0" lang="fr-CH" sz="1600" i="0" u="none" strike="noStrike" kern="0" cap="none" spc="0" normalizeH="0" baseline="0" noProof="0" dirty="0" smtClean="0">
                <a:ln>
                  <a:noFill/>
                </a:ln>
                <a:solidFill>
                  <a:srgbClr val="0066CC"/>
                </a:solidFill>
                <a:effectLst/>
                <a:uLnTx/>
                <a:uFillTx/>
                <a:latin typeface="+mn-lt"/>
                <a:sym typeface="Symbol"/>
              </a:rPr>
              <a:t> </a:t>
            </a:r>
            <a:r>
              <a:rPr lang="fr-CH" sz="1600" kern="0" noProof="0" dirty="0" smtClean="0">
                <a:solidFill>
                  <a:srgbClr val="0066CC"/>
                </a:solidFill>
                <a:latin typeface="+mn-lt"/>
                <a:sym typeface="Symbol"/>
              </a:rPr>
              <a:t>for</a:t>
            </a:r>
            <a:r>
              <a:rPr kumimoji="0" lang="fr-CH" sz="1600" i="0" u="none" strike="noStrike" kern="0" cap="none" spc="0" normalizeH="0" baseline="0" noProof="0" dirty="0" smtClean="0">
                <a:ln>
                  <a:noFill/>
                </a:ln>
                <a:solidFill>
                  <a:srgbClr val="0066CC"/>
                </a:solidFill>
                <a:effectLst/>
                <a:uLnTx/>
                <a:uFillTx/>
                <a:latin typeface="+mn-lt"/>
                <a:sym typeface="Symbol"/>
              </a:rPr>
              <a:t> 80 km</a:t>
            </a:r>
          </a:p>
        </p:txBody>
      </p:sp>
    </p:spTree>
    <p:extLst>
      <p:ext uri="{BB962C8B-B14F-4D97-AF65-F5344CB8AC3E}">
        <p14:creationId xmlns:p14="http://schemas.microsoft.com/office/powerpoint/2010/main" val="1478195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FCC 100 km perimeter</a:t>
            </a:r>
            <a:br>
              <a:rPr lang="en-GB" dirty="0" smtClean="0"/>
            </a:br>
            <a:r>
              <a:rPr lang="en-GB" sz="2000" dirty="0" smtClean="0"/>
              <a:t>Possible siting</a:t>
            </a:r>
            <a:endParaRPr lang="en-GB" dirty="0"/>
          </a:p>
        </p:txBody>
      </p:sp>
      <p:sp>
        <p:nvSpPr>
          <p:cNvPr id="5" name="Slide Number Placeholder 4"/>
          <p:cNvSpPr>
            <a:spLocks noGrp="1"/>
          </p:cNvSpPr>
          <p:nvPr>
            <p:ph type="sldNum" sz="quarter" idx="12"/>
          </p:nvPr>
        </p:nvSpPr>
        <p:spPr/>
        <p:txBody>
          <a:bodyPr/>
          <a:lstStyle/>
          <a:p>
            <a:fld id="{5AF06637-E496-4934-8F80-04F2992770ED}" type="slidenum">
              <a:rPr lang="en-US" smtClean="0"/>
              <a:pPr/>
              <a:t>37</a:t>
            </a:fld>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74" t="14107" r="20674" b="19913"/>
          <a:stretch/>
        </p:blipFill>
        <p:spPr bwMode="auto">
          <a:xfrm>
            <a:off x="395536" y="980728"/>
            <a:ext cx="8280000" cy="5168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24488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European Strategy and CERN roadmap – F </a:t>
            </a:r>
            <a:r>
              <a:rPr lang="en-US" sz="3200" dirty="0" err="1" smtClean="0"/>
              <a:t>Bordry</a:t>
            </a:r>
            <a:endParaRPr lang="en-US" sz="3200" dirty="0"/>
          </a:p>
        </p:txBody>
      </p:sp>
      <p:pic>
        <p:nvPicPr>
          <p:cNvPr id="3" name="Picture 2"/>
          <p:cNvPicPr>
            <a:picLocks noChangeAspect="1"/>
          </p:cNvPicPr>
          <p:nvPr/>
        </p:nvPicPr>
        <p:blipFill>
          <a:blip r:embed="rId2"/>
          <a:stretch>
            <a:fillRect/>
          </a:stretch>
        </p:blipFill>
        <p:spPr>
          <a:xfrm>
            <a:off x="1222859" y="1416241"/>
            <a:ext cx="6575840" cy="4927301"/>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38</a:t>
            </a:fld>
            <a:endParaRPr lang="en-US"/>
          </a:p>
        </p:txBody>
      </p:sp>
    </p:spTree>
    <p:extLst>
      <p:ext uri="{BB962C8B-B14F-4D97-AF65-F5344CB8AC3E}">
        <p14:creationId xmlns:p14="http://schemas.microsoft.com/office/powerpoint/2010/main" val="2451075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US activities related to future colliders – J </a:t>
            </a:r>
            <a:r>
              <a:rPr lang="en-US" sz="3200" dirty="0" err="1" smtClean="0"/>
              <a:t>Siegrist</a:t>
            </a:r>
            <a:endParaRPr lang="en-US" sz="3200" dirty="0"/>
          </a:p>
        </p:txBody>
      </p:sp>
      <p:pic>
        <p:nvPicPr>
          <p:cNvPr id="2" name="Picture 1"/>
          <p:cNvPicPr>
            <a:picLocks noChangeAspect="1"/>
          </p:cNvPicPr>
          <p:nvPr/>
        </p:nvPicPr>
        <p:blipFill>
          <a:blip r:embed="rId2"/>
          <a:stretch>
            <a:fillRect/>
          </a:stretch>
        </p:blipFill>
        <p:spPr>
          <a:xfrm>
            <a:off x="1006198" y="1132260"/>
            <a:ext cx="6926854" cy="5204869"/>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39</a:t>
            </a:fld>
            <a:endParaRPr lang="en-US"/>
          </a:p>
        </p:txBody>
      </p:sp>
    </p:spTree>
    <p:extLst>
      <p:ext uri="{BB962C8B-B14F-4D97-AF65-F5344CB8AC3E}">
        <p14:creationId xmlns:p14="http://schemas.microsoft.com/office/powerpoint/2010/main" val="163481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sp>
        <p:nvSpPr>
          <p:cNvPr id="3" name="Content Placeholder 2"/>
          <p:cNvSpPr>
            <a:spLocks noGrp="1"/>
          </p:cNvSpPr>
          <p:nvPr>
            <p:ph idx="1"/>
          </p:nvPr>
        </p:nvSpPr>
        <p:spPr>
          <a:xfrm>
            <a:off x="457199" y="934576"/>
            <a:ext cx="8419223" cy="4525963"/>
          </a:xfrm>
        </p:spPr>
        <p:txBody>
          <a:bodyPr>
            <a:normAutofit/>
          </a:bodyPr>
          <a:lstStyle/>
          <a:p>
            <a:r>
              <a:rPr lang="en-US" sz="1800" dirty="0" smtClean="0"/>
              <a:t>Goal to provide CDR by end of 2018 in time for next European strategy update</a:t>
            </a:r>
          </a:p>
          <a:p>
            <a:r>
              <a:rPr lang="en-US" sz="1800" dirty="0" smtClean="0"/>
              <a:t>US P5 recommendation also supporting high energy </a:t>
            </a:r>
            <a:r>
              <a:rPr lang="en-US" sz="1800" dirty="0" err="1" smtClean="0"/>
              <a:t>pp</a:t>
            </a:r>
            <a:r>
              <a:rPr lang="en-US" sz="1800" dirty="0" smtClean="0"/>
              <a:t> (do not seem especially interested in </a:t>
            </a:r>
            <a:r>
              <a:rPr lang="en-US" sz="1800" dirty="0" err="1" smtClean="0"/>
              <a:t>ee</a:t>
            </a:r>
            <a:r>
              <a:rPr lang="en-US" sz="1800" dirty="0" smtClean="0"/>
              <a:t>, </a:t>
            </a:r>
            <a:r>
              <a:rPr lang="en-US" sz="1800" dirty="0" err="1" smtClean="0"/>
              <a:t>ep</a:t>
            </a:r>
            <a:r>
              <a:rPr lang="en-US" sz="1800" dirty="0" smtClean="0"/>
              <a:t>)</a:t>
            </a:r>
            <a:endParaRPr lang="en-US" sz="1800" dirty="0"/>
          </a:p>
        </p:txBody>
      </p:sp>
      <p:pic>
        <p:nvPicPr>
          <p:cNvPr id="5" name="Picture 4"/>
          <p:cNvPicPr>
            <a:picLocks noChangeAspect="1"/>
          </p:cNvPicPr>
          <p:nvPr/>
        </p:nvPicPr>
        <p:blipFill>
          <a:blip r:embed="rId2"/>
          <a:stretch>
            <a:fillRect/>
          </a:stretch>
        </p:blipFill>
        <p:spPr>
          <a:xfrm>
            <a:off x="1518554" y="1926304"/>
            <a:ext cx="6034973" cy="4549572"/>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4</a:t>
            </a:fld>
            <a:endParaRPr lang="en-US"/>
          </a:p>
        </p:txBody>
      </p:sp>
    </p:spTree>
    <p:extLst>
      <p:ext uri="{BB962C8B-B14F-4D97-AF65-F5344CB8AC3E}">
        <p14:creationId xmlns:p14="http://schemas.microsoft.com/office/powerpoint/2010/main" val="1232058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US activities related to future colliders – J </a:t>
            </a:r>
            <a:r>
              <a:rPr lang="en-US" sz="3200" dirty="0" err="1" smtClean="0"/>
              <a:t>Siegrist</a:t>
            </a:r>
            <a:endParaRPr lang="en-US" sz="3200" dirty="0"/>
          </a:p>
        </p:txBody>
      </p:sp>
      <p:pic>
        <p:nvPicPr>
          <p:cNvPr id="3" name="Picture 2"/>
          <p:cNvPicPr>
            <a:picLocks noChangeAspect="1"/>
          </p:cNvPicPr>
          <p:nvPr/>
        </p:nvPicPr>
        <p:blipFill>
          <a:blip r:embed="rId2"/>
          <a:stretch>
            <a:fillRect/>
          </a:stretch>
        </p:blipFill>
        <p:spPr>
          <a:xfrm>
            <a:off x="1128793" y="1632633"/>
            <a:ext cx="6763972" cy="5058848"/>
          </a:xfrm>
          <a:prstGeom prst="rect">
            <a:avLst/>
          </a:prstGeom>
        </p:spPr>
      </p:pic>
      <p:sp>
        <p:nvSpPr>
          <p:cNvPr id="5" name="Content Placeholder 2"/>
          <p:cNvSpPr>
            <a:spLocks noGrp="1"/>
          </p:cNvSpPr>
          <p:nvPr>
            <p:ph idx="1"/>
          </p:nvPr>
        </p:nvSpPr>
        <p:spPr>
          <a:xfrm>
            <a:off x="457199" y="948533"/>
            <a:ext cx="8419223" cy="4525963"/>
          </a:xfrm>
        </p:spPr>
        <p:txBody>
          <a:bodyPr>
            <a:normAutofit/>
          </a:bodyPr>
          <a:lstStyle/>
          <a:p>
            <a:r>
              <a:rPr lang="en-US" sz="1800" dirty="0" smtClean="0"/>
              <a:t>Do not have obvious support for FCC-</a:t>
            </a:r>
            <a:r>
              <a:rPr lang="en-US" sz="1800" dirty="0" err="1" smtClean="0"/>
              <a:t>ee</a:t>
            </a:r>
            <a:r>
              <a:rPr lang="en-US" sz="1800" dirty="0" smtClean="0"/>
              <a:t> – </a:t>
            </a:r>
            <a:r>
              <a:rPr lang="en-US" sz="1800" dirty="0" err="1" smtClean="0"/>
              <a:t>favour</a:t>
            </a:r>
            <a:r>
              <a:rPr lang="en-US" sz="1800" dirty="0" smtClean="0"/>
              <a:t> ILC due to technical readiness</a:t>
            </a:r>
          </a:p>
          <a:p>
            <a:r>
              <a:rPr lang="en-US" sz="1800" dirty="0" smtClean="0"/>
              <a:t>Want parameters to be agreed upon before supporting(?)</a:t>
            </a:r>
          </a:p>
        </p:txBody>
      </p:sp>
      <p:sp>
        <p:nvSpPr>
          <p:cNvPr id="4" name="Slide Number Placeholder 3"/>
          <p:cNvSpPr>
            <a:spLocks noGrp="1"/>
          </p:cNvSpPr>
          <p:nvPr>
            <p:ph type="sldNum" sz="quarter" idx="12"/>
          </p:nvPr>
        </p:nvSpPr>
        <p:spPr/>
        <p:txBody>
          <a:bodyPr/>
          <a:lstStyle/>
          <a:p>
            <a:fld id="{27C184BF-946A-D749-B2A2-9D4D00D61C68}" type="slidenum">
              <a:rPr lang="en-US" smtClean="0"/>
              <a:t>40</a:t>
            </a:fld>
            <a:endParaRPr lang="en-US"/>
          </a:p>
        </p:txBody>
      </p:sp>
    </p:spTree>
    <p:extLst>
      <p:ext uri="{BB962C8B-B14F-4D97-AF65-F5344CB8AC3E}">
        <p14:creationId xmlns:p14="http://schemas.microsoft.com/office/powerpoint/2010/main" val="3309060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US activities related to future colliders – J </a:t>
            </a:r>
            <a:r>
              <a:rPr lang="en-US" sz="3200" dirty="0" err="1" smtClean="0"/>
              <a:t>Siegrist</a:t>
            </a:r>
            <a:endParaRPr lang="en-US" sz="3200" dirty="0"/>
          </a:p>
        </p:txBody>
      </p:sp>
      <p:sp>
        <p:nvSpPr>
          <p:cNvPr id="5" name="Content Placeholder 2"/>
          <p:cNvSpPr>
            <a:spLocks noGrp="1"/>
          </p:cNvSpPr>
          <p:nvPr>
            <p:ph idx="1"/>
          </p:nvPr>
        </p:nvSpPr>
        <p:spPr>
          <a:xfrm>
            <a:off x="457199" y="948533"/>
            <a:ext cx="8419223" cy="4525963"/>
          </a:xfrm>
        </p:spPr>
        <p:txBody>
          <a:bodyPr>
            <a:normAutofit/>
          </a:bodyPr>
          <a:lstStyle/>
          <a:p>
            <a:r>
              <a:rPr lang="en-US" sz="1800" dirty="0" smtClean="0"/>
              <a:t>Community must provide compelling arguments for E, </a:t>
            </a:r>
            <a:r>
              <a:rPr lang="en-US" sz="1800" dirty="0" err="1" smtClean="0"/>
              <a:t>lumi</a:t>
            </a:r>
            <a:r>
              <a:rPr lang="en-US" sz="1800" dirty="0" smtClean="0"/>
              <a:t> to inform tunnel length and other machine parameters</a:t>
            </a:r>
          </a:p>
        </p:txBody>
      </p:sp>
      <p:pic>
        <p:nvPicPr>
          <p:cNvPr id="2" name="Picture 1"/>
          <p:cNvPicPr>
            <a:picLocks noChangeAspect="1"/>
          </p:cNvPicPr>
          <p:nvPr/>
        </p:nvPicPr>
        <p:blipFill>
          <a:blip r:embed="rId2"/>
          <a:stretch>
            <a:fillRect/>
          </a:stretch>
        </p:blipFill>
        <p:spPr>
          <a:xfrm>
            <a:off x="1520732" y="1877173"/>
            <a:ext cx="6192681" cy="4625024"/>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41</a:t>
            </a:fld>
            <a:endParaRPr lang="en-US"/>
          </a:p>
        </p:txBody>
      </p:sp>
    </p:spTree>
    <p:extLst>
      <p:ext uri="{BB962C8B-B14F-4D97-AF65-F5344CB8AC3E}">
        <p14:creationId xmlns:p14="http://schemas.microsoft.com/office/powerpoint/2010/main" val="1201799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US activities related to future colliders – J </a:t>
            </a:r>
            <a:r>
              <a:rPr lang="en-US" sz="3200" dirty="0" err="1" smtClean="0"/>
              <a:t>Siegrist</a:t>
            </a:r>
            <a:endParaRPr lang="en-US" sz="3200" dirty="0"/>
          </a:p>
        </p:txBody>
      </p:sp>
      <p:sp>
        <p:nvSpPr>
          <p:cNvPr id="5" name="Content Placeholder 2"/>
          <p:cNvSpPr>
            <a:spLocks noGrp="1"/>
          </p:cNvSpPr>
          <p:nvPr>
            <p:ph idx="1"/>
          </p:nvPr>
        </p:nvSpPr>
        <p:spPr>
          <a:xfrm>
            <a:off x="457199" y="948533"/>
            <a:ext cx="8419223" cy="4525963"/>
          </a:xfrm>
        </p:spPr>
        <p:txBody>
          <a:bodyPr>
            <a:normAutofit/>
          </a:bodyPr>
          <a:lstStyle/>
          <a:p>
            <a:r>
              <a:rPr lang="en-US" sz="1800" dirty="0" smtClean="0"/>
              <a:t>US </a:t>
            </a:r>
            <a:r>
              <a:rPr lang="en-US" sz="1800" dirty="0"/>
              <a:t>guy </a:t>
            </a:r>
            <a:r>
              <a:rPr lang="en-US" sz="1800" dirty="0" smtClean="0"/>
              <a:t>said </a:t>
            </a:r>
            <a:r>
              <a:rPr lang="en-US" sz="1800" dirty="0"/>
              <a:t>“if what you really want is a proton machine, just go build a proton machine” – that the US funding bodies won't buy an intermediate circular </a:t>
            </a:r>
            <a:r>
              <a:rPr lang="en-US" sz="1800" dirty="0" err="1"/>
              <a:t>ee</a:t>
            </a:r>
            <a:r>
              <a:rPr lang="en-US" sz="1800" dirty="0"/>
              <a:t> machine if what you really want is pp. Camel's nose under the tin.</a:t>
            </a:r>
          </a:p>
          <a:p>
            <a:r>
              <a:rPr lang="en-US" sz="1800" dirty="0"/>
              <a:t>His slide 12 or 13 also shows again that (1) critical currents have been doubled, and (ii) the surface coatings of the niobium cavities are doing something really good with their properties.</a:t>
            </a:r>
          </a:p>
          <a:p>
            <a:r>
              <a:rPr lang="en-US" sz="1800" dirty="0" err="1" smtClean="0"/>
              <a:t>Fabiola</a:t>
            </a:r>
            <a:r>
              <a:rPr lang="en-US" sz="1800" dirty="0" smtClean="0"/>
              <a:t> </a:t>
            </a:r>
            <a:r>
              <a:rPr lang="en-US" sz="1800" dirty="0"/>
              <a:t>and others comment that there was no real support at </a:t>
            </a:r>
            <a:r>
              <a:rPr lang="en-US" sz="1800" dirty="0" smtClean="0"/>
              <a:t>Snowmass </a:t>
            </a:r>
            <a:r>
              <a:rPr lang="en-US" sz="1800" dirty="0"/>
              <a:t>for a CIRCULAR </a:t>
            </a:r>
            <a:r>
              <a:rPr lang="en-US" sz="1800" dirty="0" err="1"/>
              <a:t>e+e</a:t>
            </a:r>
            <a:r>
              <a:rPr lang="en-US" sz="1800" dirty="0"/>
              <a:t>- collider since the main P5 US support was for ILC. Generally there seems to be little support for </a:t>
            </a:r>
            <a:r>
              <a:rPr lang="en-US" sz="1800" dirty="0" err="1"/>
              <a:t>cicrular</a:t>
            </a:r>
            <a:r>
              <a:rPr lang="en-US" sz="1800" dirty="0"/>
              <a:t> </a:t>
            </a:r>
            <a:r>
              <a:rPr lang="en-US" sz="1800" dirty="0" err="1"/>
              <a:t>e+e</a:t>
            </a:r>
            <a:r>
              <a:rPr lang="en-US" sz="1800" dirty="0"/>
              <a:t>- anywhere, except that (given the tunnel) it might be cheap.</a:t>
            </a:r>
            <a:endParaRPr lang="en-US" sz="1800" dirty="0" smtClean="0"/>
          </a:p>
        </p:txBody>
      </p:sp>
      <p:sp>
        <p:nvSpPr>
          <p:cNvPr id="4" name="Slide Number Placeholder 3"/>
          <p:cNvSpPr>
            <a:spLocks noGrp="1"/>
          </p:cNvSpPr>
          <p:nvPr>
            <p:ph type="sldNum" sz="quarter" idx="12"/>
          </p:nvPr>
        </p:nvSpPr>
        <p:spPr/>
        <p:txBody>
          <a:bodyPr/>
          <a:lstStyle/>
          <a:p>
            <a:fld id="{27C184BF-946A-D749-B2A2-9D4D00D61C68}" type="slidenum">
              <a:rPr lang="en-US" smtClean="0"/>
              <a:t>42</a:t>
            </a:fld>
            <a:endParaRPr lang="en-US"/>
          </a:p>
        </p:txBody>
      </p:sp>
    </p:spTree>
    <p:extLst>
      <p:ext uri="{BB962C8B-B14F-4D97-AF65-F5344CB8AC3E}">
        <p14:creationId xmlns:p14="http://schemas.microsoft.com/office/powerpoint/2010/main" val="2674067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Tuesday sessions</a:t>
            </a:r>
            <a:endParaRPr lang="en-US" sz="3200" dirty="0"/>
          </a:p>
        </p:txBody>
      </p:sp>
      <p:sp>
        <p:nvSpPr>
          <p:cNvPr id="4" name="Slide Number Placeholder 3"/>
          <p:cNvSpPr>
            <a:spLocks noGrp="1"/>
          </p:cNvSpPr>
          <p:nvPr>
            <p:ph type="sldNum" sz="quarter" idx="12"/>
          </p:nvPr>
        </p:nvSpPr>
        <p:spPr/>
        <p:txBody>
          <a:bodyPr/>
          <a:lstStyle/>
          <a:p>
            <a:fld id="{27C184BF-946A-D749-B2A2-9D4D00D61C68}" type="slidenum">
              <a:rPr lang="en-US" smtClean="0"/>
              <a:t>43</a:t>
            </a:fld>
            <a:endParaRPr lang="en-US"/>
          </a:p>
        </p:txBody>
      </p:sp>
    </p:spTree>
    <p:extLst>
      <p:ext uri="{BB962C8B-B14F-4D97-AF65-F5344CB8AC3E}">
        <p14:creationId xmlns:p14="http://schemas.microsoft.com/office/powerpoint/2010/main" val="3247706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FCC-</a:t>
            </a:r>
            <a:r>
              <a:rPr lang="en-US" sz="3200" dirty="0" err="1" smtClean="0"/>
              <a:t>ee</a:t>
            </a:r>
            <a:r>
              <a:rPr lang="en-US" sz="3200" dirty="0" smtClean="0"/>
              <a:t> 8.30 session</a:t>
            </a:r>
            <a:br>
              <a:rPr lang="en-US" sz="3200" dirty="0" smtClean="0"/>
            </a:br>
            <a:r>
              <a:rPr lang="en-US" sz="3200" dirty="0" smtClean="0"/>
              <a:t>First look at detector requirements – M Dam </a:t>
            </a:r>
            <a:endParaRPr lang="en-US" sz="3200" dirty="0"/>
          </a:p>
        </p:txBody>
      </p:sp>
      <p:sp>
        <p:nvSpPr>
          <p:cNvPr id="5" name="Content Placeholder 2"/>
          <p:cNvSpPr>
            <a:spLocks noGrp="1"/>
          </p:cNvSpPr>
          <p:nvPr>
            <p:ph idx="1"/>
          </p:nvPr>
        </p:nvSpPr>
        <p:spPr>
          <a:xfrm>
            <a:off x="457199" y="1683796"/>
            <a:ext cx="8419223" cy="4525963"/>
          </a:xfrm>
        </p:spPr>
        <p:txBody>
          <a:bodyPr>
            <a:normAutofit fontScale="92500" lnSpcReduction="10000"/>
          </a:bodyPr>
          <a:lstStyle/>
          <a:p>
            <a:r>
              <a:rPr lang="en-US" sz="2000" dirty="0" smtClean="0"/>
              <a:t>FCC-</a:t>
            </a:r>
            <a:r>
              <a:rPr lang="en-US" sz="2000" dirty="0" err="1" smtClean="0"/>
              <a:t>ee</a:t>
            </a:r>
            <a:r>
              <a:rPr lang="en-US" sz="2000" dirty="0" smtClean="0"/>
              <a:t> may have 4 detectors – could </a:t>
            </a:r>
            <a:r>
              <a:rPr lang="en-US" sz="2000" dirty="0" err="1" smtClean="0"/>
              <a:t>specialise</a:t>
            </a:r>
            <a:r>
              <a:rPr lang="en-US" sz="2000" dirty="0" smtClean="0"/>
              <a:t> into (at least) two sorts:</a:t>
            </a:r>
            <a:endParaRPr lang="en-US" sz="2000" dirty="0"/>
          </a:p>
          <a:p>
            <a:r>
              <a:rPr lang="en-US" sz="2000" dirty="0" smtClean="0"/>
              <a:t>1. precision physics detector</a:t>
            </a:r>
          </a:p>
          <a:p>
            <a:r>
              <a:rPr lang="en-US" sz="2000" dirty="0" smtClean="0"/>
              <a:t>2. new physics detector (with large tracking </a:t>
            </a:r>
            <a:r>
              <a:rPr lang="en-US" sz="2000" dirty="0"/>
              <a:t>v</a:t>
            </a:r>
            <a:r>
              <a:rPr lang="en-US" sz="2000" dirty="0" smtClean="0"/>
              <a:t>olume for displaced vertices)</a:t>
            </a:r>
          </a:p>
          <a:p>
            <a:endParaRPr lang="en-US" sz="2000" dirty="0"/>
          </a:p>
          <a:p>
            <a:r>
              <a:rPr lang="en-US" sz="2000" dirty="0"/>
              <a:t>a</a:t>
            </a:r>
            <a:r>
              <a:rPr lang="en-US" sz="2000" dirty="0" smtClean="0"/>
              <a:t>ccess to rarer decays                                                                                                     of Higgs</a:t>
            </a:r>
          </a:p>
          <a:p>
            <a:pPr lvl="1"/>
            <a:r>
              <a:rPr lang="en-US" sz="1600" dirty="0" err="1" smtClean="0"/>
              <a:t>Bb,cc</a:t>
            </a:r>
            <a:r>
              <a:rPr lang="en-US" sz="1600" dirty="0" smtClean="0"/>
              <a:t>, </a:t>
            </a:r>
            <a:r>
              <a:rPr lang="en-US" sz="1600" dirty="0" err="1" smtClean="0"/>
              <a:t>mumu</a:t>
            </a:r>
            <a:r>
              <a:rPr lang="en-US" sz="1600" dirty="0" smtClean="0"/>
              <a:t>(?), 4nu</a:t>
            </a:r>
          </a:p>
          <a:p>
            <a:pPr lvl="1"/>
            <a:endParaRPr lang="en-US" sz="1600" dirty="0"/>
          </a:p>
          <a:p>
            <a:r>
              <a:rPr lang="en-US" sz="2000" dirty="0" smtClean="0"/>
              <a:t>Many, many stats –                                                                                           10</a:t>
            </a:r>
            <a:r>
              <a:rPr lang="en-US" sz="2000" baseline="30000" dirty="0" smtClean="0"/>
              <a:t>10</a:t>
            </a:r>
            <a:r>
              <a:rPr lang="en-US" sz="2000" dirty="0" smtClean="0"/>
              <a:t>tautau, 10</a:t>
            </a:r>
            <a:r>
              <a:rPr lang="en-US" sz="2000" baseline="30000" dirty="0" smtClean="0"/>
              <a:t>11</a:t>
            </a:r>
            <a:r>
              <a:rPr lang="en-US" sz="2000" dirty="0" smtClean="0"/>
              <a:t>bb, QCD, QED</a:t>
            </a:r>
          </a:p>
          <a:p>
            <a:r>
              <a:rPr lang="en-US" sz="2000" dirty="0" smtClean="0"/>
              <a:t>Factors of 10 improvements in                                                         precision of EW quantities (MZ, Z width, MW,…)</a:t>
            </a:r>
          </a:p>
          <a:p>
            <a:r>
              <a:rPr lang="en-US" sz="2000" dirty="0" smtClean="0"/>
              <a:t>Searches for weakly                                                                                                    coupled particles</a:t>
            </a:r>
          </a:p>
          <a:p>
            <a:r>
              <a:rPr lang="en-US" sz="2000" dirty="0" smtClean="0"/>
              <a:t>Top quark coupling</a:t>
            </a:r>
          </a:p>
        </p:txBody>
      </p:sp>
      <p:pic>
        <p:nvPicPr>
          <p:cNvPr id="2" name="Picture 1"/>
          <p:cNvPicPr>
            <a:picLocks noChangeAspect="1"/>
          </p:cNvPicPr>
          <p:nvPr/>
        </p:nvPicPr>
        <p:blipFill>
          <a:blip r:embed="rId2"/>
          <a:stretch>
            <a:fillRect/>
          </a:stretch>
        </p:blipFill>
        <p:spPr>
          <a:xfrm>
            <a:off x="4154693" y="2997980"/>
            <a:ext cx="4815305" cy="3633428"/>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44</a:t>
            </a:fld>
            <a:endParaRPr lang="en-US"/>
          </a:p>
        </p:txBody>
      </p:sp>
    </p:spTree>
    <p:extLst>
      <p:ext uri="{BB962C8B-B14F-4D97-AF65-F5344CB8AC3E}">
        <p14:creationId xmlns:p14="http://schemas.microsoft.com/office/powerpoint/2010/main" val="76985114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First look at detector requirements – M Dam </a:t>
            </a:r>
            <a:endParaRPr lang="en-US" sz="3200" dirty="0"/>
          </a:p>
        </p:txBody>
      </p:sp>
      <p:pic>
        <p:nvPicPr>
          <p:cNvPr id="2" name="Picture 1"/>
          <p:cNvPicPr>
            <a:picLocks noChangeAspect="1"/>
          </p:cNvPicPr>
          <p:nvPr/>
        </p:nvPicPr>
        <p:blipFill>
          <a:blip r:embed="rId2"/>
          <a:stretch>
            <a:fillRect/>
          </a:stretch>
        </p:blipFill>
        <p:spPr>
          <a:xfrm>
            <a:off x="1723374" y="1457159"/>
            <a:ext cx="6329762" cy="4801268"/>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45</a:t>
            </a:fld>
            <a:endParaRPr lang="en-US"/>
          </a:p>
        </p:txBody>
      </p:sp>
    </p:spTree>
    <p:extLst>
      <p:ext uri="{BB962C8B-B14F-4D97-AF65-F5344CB8AC3E}">
        <p14:creationId xmlns:p14="http://schemas.microsoft.com/office/powerpoint/2010/main" val="407485787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First look at detector requirements – M Dam </a:t>
            </a:r>
            <a:endParaRPr lang="en-US" sz="3200" dirty="0"/>
          </a:p>
        </p:txBody>
      </p:sp>
      <p:sp>
        <p:nvSpPr>
          <p:cNvPr id="3" name="TextBox 2"/>
          <p:cNvSpPr txBox="1"/>
          <p:nvPr/>
        </p:nvSpPr>
        <p:spPr>
          <a:xfrm>
            <a:off x="414421" y="1132260"/>
            <a:ext cx="7980947" cy="369332"/>
          </a:xfrm>
          <a:prstGeom prst="rect">
            <a:avLst/>
          </a:prstGeom>
          <a:noFill/>
        </p:spPr>
        <p:txBody>
          <a:bodyPr wrap="square" rtlCol="0">
            <a:spAutoFit/>
          </a:bodyPr>
          <a:lstStyle/>
          <a:p>
            <a:pPr marL="285750" indent="-285750">
              <a:buFont typeface="Arial"/>
              <a:buChar char="•"/>
            </a:pPr>
            <a:r>
              <a:rPr lang="en-US" dirty="0" smtClean="0"/>
              <a:t>Crab waist:</a:t>
            </a:r>
            <a:endParaRPr lang="en-US" dirty="0"/>
          </a:p>
        </p:txBody>
      </p:sp>
      <p:pic>
        <p:nvPicPr>
          <p:cNvPr id="4" name="Picture 3"/>
          <p:cNvPicPr>
            <a:picLocks noChangeAspect="1"/>
          </p:cNvPicPr>
          <p:nvPr/>
        </p:nvPicPr>
        <p:blipFill>
          <a:blip r:embed="rId2"/>
          <a:stretch>
            <a:fillRect/>
          </a:stretch>
        </p:blipFill>
        <p:spPr>
          <a:xfrm>
            <a:off x="1743532" y="1724526"/>
            <a:ext cx="6305594" cy="4720389"/>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46</a:t>
            </a:fld>
            <a:endParaRPr lang="en-US"/>
          </a:p>
        </p:txBody>
      </p:sp>
    </p:spTree>
    <p:extLst>
      <p:ext uri="{BB962C8B-B14F-4D97-AF65-F5344CB8AC3E}">
        <p14:creationId xmlns:p14="http://schemas.microsoft.com/office/powerpoint/2010/main" val="39164324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First look at detector requirements – M Dam </a:t>
            </a:r>
            <a:endParaRPr lang="en-US" sz="3200" dirty="0"/>
          </a:p>
        </p:txBody>
      </p:sp>
      <p:sp>
        <p:nvSpPr>
          <p:cNvPr id="3" name="TextBox 2"/>
          <p:cNvSpPr txBox="1"/>
          <p:nvPr/>
        </p:nvSpPr>
        <p:spPr>
          <a:xfrm>
            <a:off x="414421" y="1132260"/>
            <a:ext cx="8475579" cy="646331"/>
          </a:xfrm>
          <a:prstGeom prst="rect">
            <a:avLst/>
          </a:prstGeom>
          <a:noFill/>
        </p:spPr>
        <p:txBody>
          <a:bodyPr wrap="square" rtlCol="0">
            <a:spAutoFit/>
          </a:bodyPr>
          <a:lstStyle/>
          <a:p>
            <a:pPr marL="285750" indent="-285750">
              <a:buFont typeface="Arial"/>
              <a:buChar char="•"/>
            </a:pPr>
            <a:r>
              <a:rPr lang="en-US" dirty="0" smtClean="0"/>
              <a:t>Detector design – steal from ILC and SID (CLIC) – possibly with relaxed requirements on momentum resolution(?) and calorimeter depth and resolution (?)</a:t>
            </a:r>
            <a:endParaRPr lang="en-US" dirty="0"/>
          </a:p>
        </p:txBody>
      </p:sp>
      <p:pic>
        <p:nvPicPr>
          <p:cNvPr id="2" name="Picture 1"/>
          <p:cNvPicPr>
            <a:picLocks noChangeAspect="1"/>
          </p:cNvPicPr>
          <p:nvPr/>
        </p:nvPicPr>
        <p:blipFill>
          <a:blip r:embed="rId2"/>
          <a:stretch>
            <a:fillRect/>
          </a:stretch>
        </p:blipFill>
        <p:spPr>
          <a:xfrm>
            <a:off x="1657684" y="1926305"/>
            <a:ext cx="6164846" cy="4612857"/>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47</a:t>
            </a:fld>
            <a:endParaRPr lang="en-US"/>
          </a:p>
        </p:txBody>
      </p:sp>
    </p:spTree>
    <p:extLst>
      <p:ext uri="{BB962C8B-B14F-4D97-AF65-F5344CB8AC3E}">
        <p14:creationId xmlns:p14="http://schemas.microsoft.com/office/powerpoint/2010/main" val="19308399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CEPC talk – H Zhu </a:t>
            </a:r>
            <a:endParaRPr lang="en-US" sz="3200" dirty="0"/>
          </a:p>
        </p:txBody>
      </p:sp>
      <p:sp>
        <p:nvSpPr>
          <p:cNvPr id="3" name="TextBox 2"/>
          <p:cNvSpPr txBox="1"/>
          <p:nvPr/>
        </p:nvSpPr>
        <p:spPr>
          <a:xfrm>
            <a:off x="414421" y="1132260"/>
            <a:ext cx="8475579" cy="923330"/>
          </a:xfrm>
          <a:prstGeom prst="rect">
            <a:avLst/>
          </a:prstGeom>
          <a:noFill/>
        </p:spPr>
        <p:txBody>
          <a:bodyPr wrap="square" rtlCol="0">
            <a:spAutoFit/>
          </a:bodyPr>
          <a:lstStyle/>
          <a:p>
            <a:pPr marL="285750" indent="-285750">
              <a:buFont typeface="Arial"/>
              <a:buChar char="•"/>
            </a:pPr>
            <a:r>
              <a:rPr lang="en-US" dirty="0" smtClean="0"/>
              <a:t>Chinese (alternative) project</a:t>
            </a:r>
          </a:p>
          <a:p>
            <a:pPr marL="285750" indent="-285750">
              <a:buFont typeface="Arial"/>
              <a:buChar char="•"/>
            </a:pPr>
            <a:r>
              <a:rPr lang="en-US" dirty="0" smtClean="0"/>
              <a:t>Seems to show a scenario where it is better than the ILC (can presumably be applied to FCC-</a:t>
            </a:r>
            <a:r>
              <a:rPr lang="en-US" dirty="0" err="1" smtClean="0"/>
              <a:t>ee</a:t>
            </a:r>
            <a:r>
              <a:rPr lang="en-US" dirty="0" smtClean="0"/>
              <a:t>) i.e. </a:t>
            </a:r>
            <a:r>
              <a:rPr lang="en-US" dirty="0" err="1" smtClean="0"/>
              <a:t>lumi</a:t>
            </a:r>
            <a:r>
              <a:rPr lang="en-US" dirty="0" smtClean="0"/>
              <a:t> matters</a:t>
            </a:r>
            <a:endParaRPr lang="en-US" dirty="0"/>
          </a:p>
        </p:txBody>
      </p:sp>
      <p:pic>
        <p:nvPicPr>
          <p:cNvPr id="4" name="Picture 3"/>
          <p:cNvPicPr>
            <a:picLocks noChangeAspect="1"/>
          </p:cNvPicPr>
          <p:nvPr/>
        </p:nvPicPr>
        <p:blipFill>
          <a:blip r:embed="rId2"/>
          <a:stretch>
            <a:fillRect/>
          </a:stretch>
        </p:blipFill>
        <p:spPr>
          <a:xfrm>
            <a:off x="0" y="2192420"/>
            <a:ext cx="4624905" cy="3451625"/>
          </a:xfrm>
          <a:prstGeom prst="rect">
            <a:avLst/>
          </a:prstGeom>
        </p:spPr>
      </p:pic>
      <p:pic>
        <p:nvPicPr>
          <p:cNvPr id="5" name="Picture 4"/>
          <p:cNvPicPr>
            <a:picLocks noChangeAspect="1"/>
          </p:cNvPicPr>
          <p:nvPr/>
        </p:nvPicPr>
        <p:blipFill>
          <a:blip r:embed="rId3"/>
          <a:stretch>
            <a:fillRect/>
          </a:stretch>
        </p:blipFill>
        <p:spPr>
          <a:xfrm>
            <a:off x="4611197" y="2192420"/>
            <a:ext cx="4532803" cy="3451625"/>
          </a:xfrm>
          <a:prstGeom prst="rect">
            <a:avLst/>
          </a:prstGeom>
        </p:spPr>
      </p:pic>
      <p:sp>
        <p:nvSpPr>
          <p:cNvPr id="6" name="TextBox 5"/>
          <p:cNvSpPr txBox="1"/>
          <p:nvPr/>
        </p:nvSpPr>
        <p:spPr>
          <a:xfrm>
            <a:off x="414421" y="5868737"/>
            <a:ext cx="5494421" cy="369332"/>
          </a:xfrm>
          <a:prstGeom prst="rect">
            <a:avLst/>
          </a:prstGeom>
          <a:noFill/>
        </p:spPr>
        <p:txBody>
          <a:bodyPr wrap="square" rtlCol="0">
            <a:spAutoFit/>
          </a:bodyPr>
          <a:lstStyle/>
          <a:p>
            <a:pPr marL="285750" indent="-285750">
              <a:buFont typeface="Arial"/>
              <a:buChar char="•"/>
            </a:pPr>
            <a:r>
              <a:rPr lang="en-US" dirty="0" smtClean="0"/>
              <a:t>Last talk in session was about wireless DAQ readout!</a:t>
            </a:r>
            <a:endParaRPr lang="en-US" dirty="0"/>
          </a:p>
        </p:txBody>
      </p:sp>
      <p:sp>
        <p:nvSpPr>
          <p:cNvPr id="8" name="Slide Number Placeholder 7"/>
          <p:cNvSpPr>
            <a:spLocks noGrp="1"/>
          </p:cNvSpPr>
          <p:nvPr>
            <p:ph type="sldNum" sz="quarter" idx="12"/>
          </p:nvPr>
        </p:nvSpPr>
        <p:spPr/>
        <p:txBody>
          <a:bodyPr/>
          <a:lstStyle/>
          <a:p>
            <a:fld id="{27C184BF-946A-D749-B2A2-9D4D00D61C68}" type="slidenum">
              <a:rPr lang="en-US" smtClean="0"/>
              <a:t>48</a:t>
            </a:fld>
            <a:endParaRPr lang="en-US"/>
          </a:p>
        </p:txBody>
      </p:sp>
    </p:spTree>
    <p:extLst>
      <p:ext uri="{BB962C8B-B14F-4D97-AF65-F5344CB8AC3E}">
        <p14:creationId xmlns:p14="http://schemas.microsoft.com/office/powerpoint/2010/main" val="375056252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FCC-</a:t>
            </a:r>
            <a:r>
              <a:rPr lang="en-US" sz="3200" dirty="0" err="1" smtClean="0"/>
              <a:t>hh</a:t>
            </a:r>
            <a:r>
              <a:rPr lang="en-US" sz="3200" dirty="0" smtClean="0"/>
              <a:t> 8.30 session</a:t>
            </a:r>
            <a:br>
              <a:rPr lang="en-US" sz="3200" dirty="0" smtClean="0"/>
            </a:br>
            <a:r>
              <a:rPr lang="en-US" sz="3200" dirty="0" smtClean="0"/>
              <a:t>SPPC – J Tang </a:t>
            </a:r>
            <a:endParaRPr lang="en-US" sz="3200" dirty="0"/>
          </a:p>
        </p:txBody>
      </p:sp>
      <p:pic>
        <p:nvPicPr>
          <p:cNvPr id="4" name="Picture 3"/>
          <p:cNvPicPr>
            <a:picLocks noChangeAspect="1"/>
          </p:cNvPicPr>
          <p:nvPr/>
        </p:nvPicPr>
        <p:blipFill>
          <a:blip r:embed="rId2"/>
          <a:stretch>
            <a:fillRect/>
          </a:stretch>
        </p:blipFill>
        <p:spPr>
          <a:xfrm>
            <a:off x="1577701" y="1497262"/>
            <a:ext cx="6380519" cy="4814637"/>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49</a:t>
            </a:fld>
            <a:endParaRPr lang="en-US"/>
          </a:p>
        </p:txBody>
      </p:sp>
    </p:spTree>
    <p:extLst>
      <p:ext uri="{BB962C8B-B14F-4D97-AF65-F5344CB8AC3E}">
        <p14:creationId xmlns:p14="http://schemas.microsoft.com/office/powerpoint/2010/main" val="40059886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sp>
        <p:nvSpPr>
          <p:cNvPr id="3" name="Content Placeholder 2"/>
          <p:cNvSpPr>
            <a:spLocks noGrp="1"/>
          </p:cNvSpPr>
          <p:nvPr>
            <p:ph idx="1"/>
          </p:nvPr>
        </p:nvSpPr>
        <p:spPr>
          <a:xfrm>
            <a:off x="457199" y="934576"/>
            <a:ext cx="8419223" cy="4525963"/>
          </a:xfrm>
        </p:spPr>
        <p:txBody>
          <a:bodyPr>
            <a:normAutofit/>
          </a:bodyPr>
          <a:lstStyle/>
          <a:p>
            <a:r>
              <a:rPr lang="en-US" sz="1800" dirty="0" smtClean="0"/>
              <a:t>Main goal is FCC-</a:t>
            </a:r>
            <a:r>
              <a:rPr lang="en-US" sz="1800" dirty="0" err="1" smtClean="0"/>
              <a:t>hh</a:t>
            </a:r>
            <a:r>
              <a:rPr lang="en-US" sz="1800" dirty="0" smtClean="0"/>
              <a:t> 100TeV; FCC-</a:t>
            </a:r>
            <a:r>
              <a:rPr lang="en-US" sz="1800" dirty="0" err="1" smtClean="0"/>
              <a:t>ee</a:t>
            </a:r>
            <a:r>
              <a:rPr lang="en-US" sz="1800" dirty="0" smtClean="0"/>
              <a:t> as ‘intermediate’ (first) step; possible FCC-eh option (but US not interested in these really)</a:t>
            </a:r>
          </a:p>
          <a:p>
            <a:r>
              <a:rPr lang="en-US" sz="1800" dirty="0"/>
              <a:t>k</a:t>
            </a:r>
            <a:r>
              <a:rPr lang="en-US" sz="1800" dirty="0" smtClean="0"/>
              <a:t>ey technologies are 16T magnets, SRF technologies and RF power sources</a:t>
            </a:r>
          </a:p>
          <a:p>
            <a:r>
              <a:rPr lang="en-US" sz="1800" dirty="0" smtClean="0"/>
              <a:t>Study will also include site specific study of a CERN-based </a:t>
            </a:r>
            <a:r>
              <a:rPr lang="en-US" sz="1800" dirty="0" err="1" smtClean="0"/>
              <a:t>acc</a:t>
            </a:r>
            <a:r>
              <a:rPr lang="en-US" sz="1800" dirty="0" smtClean="0"/>
              <a:t> complex</a:t>
            </a:r>
          </a:p>
          <a:p>
            <a:r>
              <a:rPr lang="en-US" sz="1800" dirty="0" smtClean="0"/>
              <a:t>Physics motivation – elaborate and document</a:t>
            </a:r>
          </a:p>
          <a:p>
            <a:r>
              <a:rPr lang="en-US" sz="1800" dirty="0" err="1" smtClean="0"/>
              <a:t>Exp</a:t>
            </a:r>
            <a:r>
              <a:rPr lang="en-US" sz="1800" dirty="0" smtClean="0"/>
              <a:t> concepts for all of </a:t>
            </a:r>
            <a:r>
              <a:rPr lang="en-US" sz="1800" dirty="0" err="1" smtClean="0"/>
              <a:t>hh,ee,eh</a:t>
            </a:r>
            <a:r>
              <a:rPr lang="en-US" sz="1800" dirty="0" smtClean="0"/>
              <a:t>                                                                                                        + MDI </a:t>
            </a:r>
          </a:p>
          <a:p>
            <a:r>
              <a:rPr lang="en-US" sz="1800" dirty="0" smtClean="0"/>
              <a:t>Cost model – cost scenarios for                                                                                                    different options</a:t>
            </a:r>
            <a:endParaRPr lang="en-US" sz="1800" dirty="0"/>
          </a:p>
        </p:txBody>
      </p:sp>
      <p:pic>
        <p:nvPicPr>
          <p:cNvPr id="6" name="Picture 5"/>
          <p:cNvPicPr>
            <a:picLocks noChangeAspect="1"/>
          </p:cNvPicPr>
          <p:nvPr/>
        </p:nvPicPr>
        <p:blipFill>
          <a:blip r:embed="rId2"/>
          <a:stretch>
            <a:fillRect/>
          </a:stretch>
        </p:blipFill>
        <p:spPr>
          <a:xfrm>
            <a:off x="3888382" y="2626123"/>
            <a:ext cx="4988040" cy="3835853"/>
          </a:xfrm>
          <a:prstGeom prst="rect">
            <a:avLst/>
          </a:prstGeom>
        </p:spPr>
      </p:pic>
      <p:sp>
        <p:nvSpPr>
          <p:cNvPr id="7" name="Slide Number Placeholder 6"/>
          <p:cNvSpPr>
            <a:spLocks noGrp="1"/>
          </p:cNvSpPr>
          <p:nvPr>
            <p:ph type="sldNum" sz="quarter" idx="12"/>
          </p:nvPr>
        </p:nvSpPr>
        <p:spPr/>
        <p:txBody>
          <a:bodyPr/>
          <a:lstStyle/>
          <a:p>
            <a:fld id="{27C184BF-946A-D749-B2A2-9D4D00D61C68}" type="slidenum">
              <a:rPr lang="en-US" smtClean="0"/>
              <a:t>5</a:t>
            </a:fld>
            <a:endParaRPr lang="en-US"/>
          </a:p>
        </p:txBody>
      </p:sp>
    </p:spTree>
    <p:extLst>
      <p:ext uri="{BB962C8B-B14F-4D97-AF65-F5344CB8AC3E}">
        <p14:creationId xmlns:p14="http://schemas.microsoft.com/office/powerpoint/2010/main" val="301956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SPPC – J Tang </a:t>
            </a:r>
            <a:endParaRPr lang="en-US" sz="3200" dirty="0"/>
          </a:p>
        </p:txBody>
      </p:sp>
      <p:pic>
        <p:nvPicPr>
          <p:cNvPr id="2" name="Picture 1"/>
          <p:cNvPicPr>
            <a:picLocks noChangeAspect="1"/>
          </p:cNvPicPr>
          <p:nvPr/>
        </p:nvPicPr>
        <p:blipFill>
          <a:blip r:embed="rId2"/>
          <a:stretch>
            <a:fillRect/>
          </a:stretch>
        </p:blipFill>
        <p:spPr>
          <a:xfrm>
            <a:off x="868947" y="1001483"/>
            <a:ext cx="7623342" cy="5712138"/>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50</a:t>
            </a:fld>
            <a:endParaRPr lang="en-US"/>
          </a:p>
        </p:txBody>
      </p:sp>
    </p:spTree>
    <p:extLst>
      <p:ext uri="{BB962C8B-B14F-4D97-AF65-F5344CB8AC3E}">
        <p14:creationId xmlns:p14="http://schemas.microsoft.com/office/powerpoint/2010/main" val="199342705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SPPC – J Tang </a:t>
            </a:r>
            <a:endParaRPr lang="en-US" sz="3200" dirty="0"/>
          </a:p>
        </p:txBody>
      </p:sp>
      <p:pic>
        <p:nvPicPr>
          <p:cNvPr id="3" name="Picture 2"/>
          <p:cNvPicPr>
            <a:picLocks noChangeAspect="1"/>
          </p:cNvPicPr>
          <p:nvPr/>
        </p:nvPicPr>
        <p:blipFill>
          <a:blip r:embed="rId2"/>
          <a:stretch>
            <a:fillRect/>
          </a:stretch>
        </p:blipFill>
        <p:spPr>
          <a:xfrm>
            <a:off x="851572" y="1011944"/>
            <a:ext cx="7496337" cy="5662240"/>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51</a:t>
            </a:fld>
            <a:endParaRPr lang="en-US"/>
          </a:p>
        </p:txBody>
      </p:sp>
    </p:spTree>
    <p:extLst>
      <p:ext uri="{BB962C8B-B14F-4D97-AF65-F5344CB8AC3E}">
        <p14:creationId xmlns:p14="http://schemas.microsoft.com/office/powerpoint/2010/main" val="76475980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SPPC – J Tang </a:t>
            </a:r>
            <a:endParaRPr lang="en-US" sz="3200" dirty="0"/>
          </a:p>
        </p:txBody>
      </p:sp>
      <p:pic>
        <p:nvPicPr>
          <p:cNvPr id="2" name="Picture 1"/>
          <p:cNvPicPr>
            <a:picLocks noChangeAspect="1"/>
          </p:cNvPicPr>
          <p:nvPr/>
        </p:nvPicPr>
        <p:blipFill>
          <a:blip r:embed="rId2"/>
          <a:stretch>
            <a:fillRect/>
          </a:stretch>
        </p:blipFill>
        <p:spPr>
          <a:xfrm>
            <a:off x="1435128" y="1132260"/>
            <a:ext cx="6817197" cy="5084011"/>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52</a:t>
            </a:fld>
            <a:endParaRPr lang="en-US"/>
          </a:p>
        </p:txBody>
      </p:sp>
    </p:spTree>
    <p:extLst>
      <p:ext uri="{BB962C8B-B14F-4D97-AF65-F5344CB8AC3E}">
        <p14:creationId xmlns:p14="http://schemas.microsoft.com/office/powerpoint/2010/main" val="84870097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FCC-</a:t>
            </a:r>
            <a:r>
              <a:rPr lang="en-US" sz="3200" dirty="0" err="1" smtClean="0"/>
              <a:t>ee</a:t>
            </a:r>
            <a:r>
              <a:rPr lang="en-US" sz="3200" dirty="0" smtClean="0"/>
              <a:t> 10.30 physics session</a:t>
            </a:r>
            <a:br>
              <a:rPr lang="en-US" sz="3200" dirty="0" smtClean="0"/>
            </a:br>
            <a:r>
              <a:rPr lang="en-US" sz="3200" dirty="0" smtClean="0"/>
              <a:t>Precision Electroweak – D </a:t>
            </a:r>
            <a:r>
              <a:rPr lang="en-US" sz="3200" dirty="0" err="1" smtClean="0"/>
              <a:t>Wackeroth</a:t>
            </a:r>
            <a:endParaRPr lang="en-US" sz="3200" dirty="0"/>
          </a:p>
        </p:txBody>
      </p:sp>
      <p:pic>
        <p:nvPicPr>
          <p:cNvPr id="3" name="Picture 2"/>
          <p:cNvPicPr>
            <a:picLocks noChangeAspect="1"/>
          </p:cNvPicPr>
          <p:nvPr/>
        </p:nvPicPr>
        <p:blipFill>
          <a:blip r:embed="rId2"/>
          <a:stretch>
            <a:fillRect/>
          </a:stretch>
        </p:blipFill>
        <p:spPr>
          <a:xfrm>
            <a:off x="1282031" y="1519017"/>
            <a:ext cx="6645443" cy="4979402"/>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53</a:t>
            </a:fld>
            <a:endParaRPr lang="en-US"/>
          </a:p>
        </p:txBody>
      </p:sp>
    </p:spTree>
    <p:extLst>
      <p:ext uri="{BB962C8B-B14F-4D97-AF65-F5344CB8AC3E}">
        <p14:creationId xmlns:p14="http://schemas.microsoft.com/office/powerpoint/2010/main" val="293648131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Precision Electroweak – D </a:t>
            </a:r>
            <a:r>
              <a:rPr lang="en-US" sz="3200" dirty="0" err="1" smtClean="0"/>
              <a:t>Wackeroth</a:t>
            </a:r>
            <a:endParaRPr lang="en-US" sz="3200" dirty="0"/>
          </a:p>
        </p:txBody>
      </p:sp>
      <p:pic>
        <p:nvPicPr>
          <p:cNvPr id="5" name="Picture 4"/>
          <p:cNvPicPr>
            <a:picLocks noChangeAspect="1"/>
          </p:cNvPicPr>
          <p:nvPr/>
        </p:nvPicPr>
        <p:blipFill>
          <a:blip r:embed="rId2"/>
          <a:stretch>
            <a:fillRect/>
          </a:stretch>
        </p:blipFill>
        <p:spPr>
          <a:xfrm>
            <a:off x="1229894" y="1326814"/>
            <a:ext cx="6644105" cy="4996959"/>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54</a:t>
            </a:fld>
            <a:endParaRPr lang="en-US"/>
          </a:p>
        </p:txBody>
      </p:sp>
    </p:spTree>
    <p:extLst>
      <p:ext uri="{BB962C8B-B14F-4D97-AF65-F5344CB8AC3E}">
        <p14:creationId xmlns:p14="http://schemas.microsoft.com/office/powerpoint/2010/main" val="220213958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Precision Electroweak – D </a:t>
            </a:r>
            <a:r>
              <a:rPr lang="en-US" sz="3200" dirty="0" err="1" smtClean="0"/>
              <a:t>Wackeroth</a:t>
            </a:r>
            <a:endParaRPr lang="en-US" sz="3200" dirty="0"/>
          </a:p>
        </p:txBody>
      </p:sp>
      <p:sp>
        <p:nvSpPr>
          <p:cNvPr id="2" name="TextBox 1"/>
          <p:cNvSpPr txBox="1"/>
          <p:nvPr/>
        </p:nvSpPr>
        <p:spPr>
          <a:xfrm>
            <a:off x="414421" y="947594"/>
            <a:ext cx="7566526" cy="369332"/>
          </a:xfrm>
          <a:prstGeom prst="rect">
            <a:avLst/>
          </a:prstGeom>
          <a:noFill/>
        </p:spPr>
        <p:txBody>
          <a:bodyPr wrap="square" rtlCol="0">
            <a:spAutoFit/>
          </a:bodyPr>
          <a:lstStyle/>
          <a:p>
            <a:pPr marL="285750" indent="-285750">
              <a:buFont typeface="Arial"/>
              <a:buChar char="•"/>
            </a:pPr>
            <a:r>
              <a:rPr lang="en-US" dirty="0" smtClean="0"/>
              <a:t>Can get very precise MW</a:t>
            </a:r>
            <a:endParaRPr lang="en-US" dirty="0"/>
          </a:p>
        </p:txBody>
      </p:sp>
      <p:pic>
        <p:nvPicPr>
          <p:cNvPr id="4" name="Picture 3"/>
          <p:cNvPicPr>
            <a:picLocks noChangeAspect="1"/>
          </p:cNvPicPr>
          <p:nvPr/>
        </p:nvPicPr>
        <p:blipFill>
          <a:blip r:embed="rId2"/>
          <a:stretch>
            <a:fillRect/>
          </a:stretch>
        </p:blipFill>
        <p:spPr>
          <a:xfrm>
            <a:off x="1550067" y="1437238"/>
            <a:ext cx="6470984" cy="4880351"/>
          </a:xfrm>
          <a:prstGeom prst="rect">
            <a:avLst/>
          </a:prstGeom>
        </p:spPr>
      </p:pic>
      <p:sp>
        <p:nvSpPr>
          <p:cNvPr id="5" name="TextBox 4"/>
          <p:cNvSpPr txBox="1"/>
          <p:nvPr/>
        </p:nvSpPr>
        <p:spPr>
          <a:xfrm>
            <a:off x="414420" y="5954319"/>
            <a:ext cx="8154737" cy="646331"/>
          </a:xfrm>
          <a:prstGeom prst="rect">
            <a:avLst/>
          </a:prstGeom>
          <a:noFill/>
        </p:spPr>
        <p:txBody>
          <a:bodyPr wrap="square" rtlCol="0">
            <a:spAutoFit/>
          </a:bodyPr>
          <a:lstStyle/>
          <a:p>
            <a:pPr marL="285750" indent="-285750">
              <a:buFont typeface="Arial"/>
              <a:buChar char="•"/>
            </a:pPr>
            <a:r>
              <a:rPr lang="en-US" dirty="0" smtClean="0"/>
              <a:t>She said </a:t>
            </a:r>
            <a:r>
              <a:rPr lang="en-US" dirty="0"/>
              <a:t>“But we had a REALLY hard time coming up with really appealing explanations for what we can DO with all these wonderful measurements.” !</a:t>
            </a:r>
          </a:p>
        </p:txBody>
      </p:sp>
      <p:sp>
        <p:nvSpPr>
          <p:cNvPr id="3" name="Slide Number Placeholder 2"/>
          <p:cNvSpPr>
            <a:spLocks noGrp="1"/>
          </p:cNvSpPr>
          <p:nvPr>
            <p:ph type="sldNum" sz="quarter" idx="12"/>
          </p:nvPr>
        </p:nvSpPr>
        <p:spPr/>
        <p:txBody>
          <a:bodyPr/>
          <a:lstStyle/>
          <a:p>
            <a:fld id="{27C184BF-946A-D749-B2A2-9D4D00D61C68}" type="slidenum">
              <a:rPr lang="en-US" smtClean="0"/>
              <a:t>55</a:t>
            </a:fld>
            <a:endParaRPr lang="en-US"/>
          </a:p>
        </p:txBody>
      </p:sp>
    </p:spTree>
    <p:extLst>
      <p:ext uri="{BB962C8B-B14F-4D97-AF65-F5344CB8AC3E}">
        <p14:creationId xmlns:p14="http://schemas.microsoft.com/office/powerpoint/2010/main" val="28416531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Precision Electroweak – D </a:t>
            </a:r>
            <a:r>
              <a:rPr lang="en-US" sz="3200" dirty="0" err="1" smtClean="0"/>
              <a:t>Wackeroth</a:t>
            </a:r>
            <a:endParaRPr lang="en-US" sz="3200" dirty="0"/>
          </a:p>
        </p:txBody>
      </p:sp>
      <p:sp>
        <p:nvSpPr>
          <p:cNvPr id="2" name="TextBox 1"/>
          <p:cNvSpPr txBox="1"/>
          <p:nvPr/>
        </p:nvSpPr>
        <p:spPr>
          <a:xfrm>
            <a:off x="414420" y="1117328"/>
            <a:ext cx="8168105" cy="2031325"/>
          </a:xfrm>
          <a:prstGeom prst="rect">
            <a:avLst/>
          </a:prstGeom>
          <a:noFill/>
        </p:spPr>
        <p:txBody>
          <a:bodyPr wrap="square" rtlCol="0">
            <a:spAutoFit/>
          </a:bodyPr>
          <a:lstStyle/>
          <a:p>
            <a:pPr marL="285750" indent="-285750">
              <a:buFont typeface="Arial"/>
              <a:buChar char="•"/>
            </a:pPr>
            <a:r>
              <a:rPr lang="en-US" dirty="0" smtClean="0"/>
              <a:t>Can search for indirect signals of BSM (lead to modifications of gauge boson self energies…)</a:t>
            </a:r>
          </a:p>
          <a:p>
            <a:pPr marL="285750" indent="-285750">
              <a:buFont typeface="Arial"/>
              <a:buChar char="•"/>
            </a:pPr>
            <a:r>
              <a:rPr lang="en-US" dirty="0" smtClean="0"/>
              <a:t>Constraints on SUSY particles e.g. if light stop found, MW constrains others           (also see Chris’ recent talk in Oxford ATLAS meeting)</a:t>
            </a:r>
          </a:p>
          <a:p>
            <a:pPr marL="285750" indent="-285750">
              <a:buFont typeface="Arial"/>
              <a:buChar char="•"/>
            </a:pPr>
            <a:r>
              <a:rPr lang="en-US" dirty="0" smtClean="0"/>
              <a:t>Discover higher dimensional operators</a:t>
            </a:r>
          </a:p>
          <a:p>
            <a:pPr marL="285750" indent="-285750">
              <a:buFont typeface="Arial"/>
              <a:buChar char="•"/>
            </a:pPr>
            <a:r>
              <a:rPr lang="en-US" dirty="0" err="1" smtClean="0"/>
              <a:t>aQGCs</a:t>
            </a:r>
            <a:r>
              <a:rPr lang="en-US" dirty="0" smtClean="0"/>
              <a:t> and heavy resonances (that leave traces in form of deviations from SM couplings)</a:t>
            </a:r>
            <a:endParaRPr lang="en-US" dirty="0"/>
          </a:p>
        </p:txBody>
      </p:sp>
      <p:pic>
        <p:nvPicPr>
          <p:cNvPr id="3" name="Picture 2"/>
          <p:cNvPicPr>
            <a:picLocks noChangeAspect="1"/>
          </p:cNvPicPr>
          <p:nvPr/>
        </p:nvPicPr>
        <p:blipFill>
          <a:blip r:embed="rId2"/>
          <a:stretch>
            <a:fillRect/>
          </a:stretch>
        </p:blipFill>
        <p:spPr>
          <a:xfrm>
            <a:off x="130565" y="3331412"/>
            <a:ext cx="4533900" cy="3403600"/>
          </a:xfrm>
          <a:prstGeom prst="rect">
            <a:avLst/>
          </a:prstGeom>
        </p:spPr>
      </p:pic>
      <p:pic>
        <p:nvPicPr>
          <p:cNvPr id="6" name="Picture 5"/>
          <p:cNvPicPr>
            <a:picLocks noChangeAspect="1"/>
          </p:cNvPicPr>
          <p:nvPr/>
        </p:nvPicPr>
        <p:blipFill>
          <a:blip r:embed="rId3"/>
          <a:stretch>
            <a:fillRect/>
          </a:stretch>
        </p:blipFill>
        <p:spPr>
          <a:xfrm>
            <a:off x="4540101" y="3318712"/>
            <a:ext cx="4584700" cy="3416300"/>
          </a:xfrm>
          <a:prstGeom prst="rect">
            <a:avLst/>
          </a:prstGeom>
        </p:spPr>
      </p:pic>
      <p:sp>
        <p:nvSpPr>
          <p:cNvPr id="8" name="Slide Number Placeholder 7"/>
          <p:cNvSpPr>
            <a:spLocks noGrp="1"/>
          </p:cNvSpPr>
          <p:nvPr>
            <p:ph type="sldNum" sz="quarter" idx="12"/>
          </p:nvPr>
        </p:nvSpPr>
        <p:spPr/>
        <p:txBody>
          <a:bodyPr/>
          <a:lstStyle/>
          <a:p>
            <a:fld id="{27C184BF-946A-D749-B2A2-9D4D00D61C68}" type="slidenum">
              <a:rPr lang="en-US" smtClean="0"/>
              <a:t>56</a:t>
            </a:fld>
            <a:endParaRPr lang="en-US"/>
          </a:p>
        </p:txBody>
      </p:sp>
    </p:spTree>
    <p:extLst>
      <p:ext uri="{BB962C8B-B14F-4D97-AF65-F5344CB8AC3E}">
        <p14:creationId xmlns:p14="http://schemas.microsoft.com/office/powerpoint/2010/main" val="109735343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CP violation in Higgs – F Yu</a:t>
            </a:r>
            <a:endParaRPr lang="en-US" sz="3200" dirty="0"/>
          </a:p>
        </p:txBody>
      </p:sp>
      <p:sp>
        <p:nvSpPr>
          <p:cNvPr id="2" name="TextBox 1"/>
          <p:cNvSpPr txBox="1"/>
          <p:nvPr/>
        </p:nvSpPr>
        <p:spPr>
          <a:xfrm>
            <a:off x="414420" y="1117328"/>
            <a:ext cx="8168105" cy="369332"/>
          </a:xfrm>
          <a:prstGeom prst="rect">
            <a:avLst/>
          </a:prstGeom>
          <a:noFill/>
        </p:spPr>
        <p:txBody>
          <a:bodyPr wrap="square" rtlCol="0">
            <a:spAutoFit/>
          </a:bodyPr>
          <a:lstStyle/>
          <a:p>
            <a:pPr marL="285750" indent="-285750">
              <a:buFont typeface="Arial"/>
              <a:buChar char="•"/>
            </a:pPr>
            <a:r>
              <a:rPr lang="en-US" dirty="0" smtClean="0"/>
              <a:t>Search for new sources of CP violation (in Higgs decays to </a:t>
            </a:r>
            <a:r>
              <a:rPr lang="en-US" dirty="0" err="1" smtClean="0"/>
              <a:t>tautau</a:t>
            </a:r>
            <a:r>
              <a:rPr lang="en-US" dirty="0" smtClean="0"/>
              <a:t>)</a:t>
            </a:r>
            <a:endParaRPr lang="en-US" dirty="0"/>
          </a:p>
        </p:txBody>
      </p:sp>
      <p:pic>
        <p:nvPicPr>
          <p:cNvPr id="4" name="Picture 3"/>
          <p:cNvPicPr>
            <a:picLocks noChangeAspect="1"/>
          </p:cNvPicPr>
          <p:nvPr/>
        </p:nvPicPr>
        <p:blipFill>
          <a:blip r:embed="rId2"/>
          <a:stretch>
            <a:fillRect/>
          </a:stretch>
        </p:blipFill>
        <p:spPr>
          <a:xfrm>
            <a:off x="1444012" y="1697790"/>
            <a:ext cx="6430655" cy="4800600"/>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57</a:t>
            </a:fld>
            <a:endParaRPr lang="en-US"/>
          </a:p>
        </p:txBody>
      </p:sp>
    </p:spTree>
    <p:extLst>
      <p:ext uri="{BB962C8B-B14F-4D97-AF65-F5344CB8AC3E}">
        <p14:creationId xmlns:p14="http://schemas.microsoft.com/office/powerpoint/2010/main" val="170251698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FCC-</a:t>
            </a:r>
            <a:r>
              <a:rPr lang="en-US" sz="3200" dirty="0" err="1" smtClean="0"/>
              <a:t>ee</a:t>
            </a:r>
            <a:r>
              <a:rPr lang="en-US" sz="3200" dirty="0" smtClean="0"/>
              <a:t> 13.30 physics session</a:t>
            </a:r>
            <a:br>
              <a:rPr lang="en-US" sz="3200" dirty="0" smtClean="0"/>
            </a:br>
            <a:r>
              <a:rPr lang="en-US" sz="3200" dirty="0" smtClean="0"/>
              <a:t>top physics at FCC-</a:t>
            </a:r>
            <a:r>
              <a:rPr lang="en-US" sz="3200" dirty="0" err="1" smtClean="0"/>
              <a:t>ee</a:t>
            </a:r>
            <a:r>
              <a:rPr lang="en-US" sz="3200" dirty="0" smtClean="0"/>
              <a:t> – P </a:t>
            </a:r>
            <a:r>
              <a:rPr lang="en-US" sz="3200" dirty="0" err="1" smtClean="0"/>
              <a:t>Azzi</a:t>
            </a:r>
            <a:endParaRPr lang="en-US" sz="3200" dirty="0"/>
          </a:p>
        </p:txBody>
      </p:sp>
      <p:sp>
        <p:nvSpPr>
          <p:cNvPr id="4" name="TextBox 3"/>
          <p:cNvSpPr txBox="1"/>
          <p:nvPr/>
        </p:nvSpPr>
        <p:spPr>
          <a:xfrm>
            <a:off x="414420" y="1132260"/>
            <a:ext cx="8168105" cy="923330"/>
          </a:xfrm>
          <a:prstGeom prst="rect">
            <a:avLst/>
          </a:prstGeom>
          <a:noFill/>
        </p:spPr>
        <p:txBody>
          <a:bodyPr wrap="square" rtlCol="0">
            <a:spAutoFit/>
          </a:bodyPr>
          <a:lstStyle/>
          <a:p>
            <a:pPr marL="285750" indent="-285750">
              <a:buFont typeface="Arial"/>
              <a:buChar char="•"/>
            </a:pPr>
            <a:r>
              <a:rPr lang="en-US" dirty="0" smtClean="0"/>
              <a:t>Shows some FCC-</a:t>
            </a:r>
            <a:r>
              <a:rPr lang="en-US" dirty="0" err="1" smtClean="0"/>
              <a:t>ee</a:t>
            </a:r>
            <a:r>
              <a:rPr lang="en-US" dirty="0" smtClean="0"/>
              <a:t>/ILC comparisons .g. slides 4,10</a:t>
            </a:r>
          </a:p>
          <a:p>
            <a:pPr marL="285750" indent="-285750">
              <a:buFont typeface="Arial"/>
              <a:buChar char="•"/>
            </a:pPr>
            <a:r>
              <a:rPr lang="en-US" dirty="0" smtClean="0"/>
              <a:t>Strength of FCC-</a:t>
            </a:r>
            <a:r>
              <a:rPr lang="en-US" dirty="0" err="1" smtClean="0"/>
              <a:t>ee</a:t>
            </a:r>
            <a:r>
              <a:rPr lang="en-US" dirty="0" smtClean="0"/>
              <a:t> is to span several CM energies (but, pointed out elsewhere, this makes it 4 different machines)</a:t>
            </a:r>
          </a:p>
        </p:txBody>
      </p:sp>
      <p:pic>
        <p:nvPicPr>
          <p:cNvPr id="2" name="Picture 1"/>
          <p:cNvPicPr>
            <a:picLocks noChangeAspect="1"/>
          </p:cNvPicPr>
          <p:nvPr/>
        </p:nvPicPr>
        <p:blipFill>
          <a:blip r:embed="rId2"/>
          <a:stretch>
            <a:fillRect/>
          </a:stretch>
        </p:blipFill>
        <p:spPr>
          <a:xfrm>
            <a:off x="1480775" y="2184937"/>
            <a:ext cx="6286278" cy="4673063"/>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58</a:t>
            </a:fld>
            <a:endParaRPr lang="en-US"/>
          </a:p>
        </p:txBody>
      </p:sp>
    </p:spTree>
    <p:extLst>
      <p:ext uri="{BB962C8B-B14F-4D97-AF65-F5344CB8AC3E}">
        <p14:creationId xmlns:p14="http://schemas.microsoft.com/office/powerpoint/2010/main" val="3126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
            </a:r>
            <a:br>
              <a:rPr lang="en-US" sz="3200" dirty="0" smtClean="0"/>
            </a:br>
            <a:r>
              <a:rPr lang="en-US" sz="3200" dirty="0" smtClean="0"/>
              <a:t>top physics at FCC-</a:t>
            </a:r>
            <a:r>
              <a:rPr lang="en-US" sz="3200" dirty="0" err="1" smtClean="0"/>
              <a:t>ee</a:t>
            </a:r>
            <a:r>
              <a:rPr lang="en-US" sz="3200" dirty="0" smtClean="0"/>
              <a:t> – P </a:t>
            </a:r>
            <a:r>
              <a:rPr lang="en-US" sz="3200" dirty="0" err="1" smtClean="0"/>
              <a:t>Azzi</a:t>
            </a:r>
            <a:endParaRPr lang="en-US" sz="3200" dirty="0"/>
          </a:p>
        </p:txBody>
      </p:sp>
      <p:pic>
        <p:nvPicPr>
          <p:cNvPr id="3" name="Picture 2"/>
          <p:cNvPicPr>
            <a:picLocks noChangeAspect="1"/>
          </p:cNvPicPr>
          <p:nvPr/>
        </p:nvPicPr>
        <p:blipFill>
          <a:blip r:embed="rId2"/>
          <a:stretch>
            <a:fillRect/>
          </a:stretch>
        </p:blipFill>
        <p:spPr>
          <a:xfrm>
            <a:off x="1571681" y="1510632"/>
            <a:ext cx="6425307" cy="4828004"/>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59</a:t>
            </a:fld>
            <a:endParaRPr lang="en-US"/>
          </a:p>
        </p:txBody>
      </p:sp>
    </p:spTree>
    <p:extLst>
      <p:ext uri="{BB962C8B-B14F-4D97-AF65-F5344CB8AC3E}">
        <p14:creationId xmlns:p14="http://schemas.microsoft.com/office/powerpoint/2010/main" val="36009390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sp>
        <p:nvSpPr>
          <p:cNvPr id="3" name="Content Placeholder 2"/>
          <p:cNvSpPr>
            <a:spLocks noGrp="1"/>
          </p:cNvSpPr>
          <p:nvPr>
            <p:ph idx="1"/>
          </p:nvPr>
        </p:nvSpPr>
        <p:spPr>
          <a:xfrm>
            <a:off x="457199" y="934576"/>
            <a:ext cx="8419223" cy="4525963"/>
          </a:xfrm>
        </p:spPr>
        <p:txBody>
          <a:bodyPr>
            <a:normAutofit/>
          </a:bodyPr>
          <a:lstStyle/>
          <a:p>
            <a:r>
              <a:rPr lang="en-US" sz="1800" dirty="0" smtClean="0"/>
              <a:t>Timescale:</a:t>
            </a:r>
          </a:p>
          <a:p>
            <a:r>
              <a:rPr lang="en-US" sz="1800" dirty="0" smtClean="0"/>
              <a:t>Physics straight after HL-LHC</a:t>
            </a:r>
            <a:endParaRPr lang="en-US" sz="1800" dirty="0"/>
          </a:p>
        </p:txBody>
      </p:sp>
      <p:pic>
        <p:nvPicPr>
          <p:cNvPr id="4" name="Picture 3"/>
          <p:cNvPicPr>
            <a:picLocks noChangeAspect="1"/>
          </p:cNvPicPr>
          <p:nvPr/>
        </p:nvPicPr>
        <p:blipFill>
          <a:blip r:embed="rId2"/>
          <a:stretch>
            <a:fillRect/>
          </a:stretch>
        </p:blipFill>
        <p:spPr>
          <a:xfrm>
            <a:off x="1541244" y="1633073"/>
            <a:ext cx="6178820" cy="4601799"/>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6</a:t>
            </a:fld>
            <a:endParaRPr lang="en-US"/>
          </a:p>
        </p:txBody>
      </p:sp>
    </p:spTree>
    <p:extLst>
      <p:ext uri="{BB962C8B-B14F-4D97-AF65-F5344CB8AC3E}">
        <p14:creationId xmlns:p14="http://schemas.microsoft.com/office/powerpoint/2010/main" val="1865149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143000"/>
          </a:xfrm>
        </p:spPr>
        <p:txBody>
          <a:bodyPr>
            <a:normAutofit/>
          </a:bodyPr>
          <a:lstStyle/>
          <a:p>
            <a:r>
              <a:rPr lang="en-US" sz="3200" dirty="0" smtClean="0"/>
              <a:t/>
            </a:r>
            <a:br>
              <a:rPr lang="en-US" sz="3200" dirty="0" smtClean="0"/>
            </a:br>
            <a:r>
              <a:rPr lang="en-US" sz="3200" dirty="0" smtClean="0"/>
              <a:t>top physics at FCC-</a:t>
            </a:r>
            <a:r>
              <a:rPr lang="en-US" sz="3200" dirty="0" err="1" smtClean="0"/>
              <a:t>ee</a:t>
            </a:r>
            <a:r>
              <a:rPr lang="en-US" sz="3200" dirty="0" smtClean="0"/>
              <a:t> – P </a:t>
            </a:r>
            <a:r>
              <a:rPr lang="en-US" sz="3200" dirty="0" err="1" smtClean="0"/>
              <a:t>Azzi</a:t>
            </a:r>
            <a:endParaRPr lang="en-US" sz="3200" dirty="0"/>
          </a:p>
        </p:txBody>
      </p:sp>
      <p:pic>
        <p:nvPicPr>
          <p:cNvPr id="2" name="Picture 1"/>
          <p:cNvPicPr>
            <a:picLocks noChangeAspect="1"/>
          </p:cNvPicPr>
          <p:nvPr/>
        </p:nvPicPr>
        <p:blipFill>
          <a:blip r:embed="rId2"/>
          <a:stretch>
            <a:fillRect/>
          </a:stretch>
        </p:blipFill>
        <p:spPr>
          <a:xfrm>
            <a:off x="1376947" y="1338292"/>
            <a:ext cx="6525813" cy="4971602"/>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60</a:t>
            </a:fld>
            <a:endParaRPr lang="en-US"/>
          </a:p>
        </p:txBody>
      </p:sp>
    </p:spTree>
    <p:extLst>
      <p:ext uri="{BB962C8B-B14F-4D97-AF65-F5344CB8AC3E}">
        <p14:creationId xmlns:p14="http://schemas.microsoft.com/office/powerpoint/2010/main" val="97013062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19793"/>
          </a:xfrm>
        </p:spPr>
        <p:txBody>
          <a:bodyPr>
            <a:normAutofit fontScale="90000"/>
          </a:bodyPr>
          <a:lstStyle/>
          <a:p>
            <a:r>
              <a:rPr lang="en-US" sz="3200" dirty="0" smtClean="0"/>
              <a:t/>
            </a:r>
            <a:br>
              <a:rPr lang="en-US" sz="3200" dirty="0" smtClean="0"/>
            </a:br>
            <a:r>
              <a:rPr lang="en-US" sz="3200" dirty="0" smtClean="0"/>
              <a:t>top physics at FCC-</a:t>
            </a:r>
            <a:r>
              <a:rPr lang="en-US" sz="3200" dirty="0" err="1" smtClean="0"/>
              <a:t>ee</a:t>
            </a:r>
            <a:r>
              <a:rPr lang="en-US" sz="3200" dirty="0" smtClean="0"/>
              <a:t> – P </a:t>
            </a:r>
            <a:r>
              <a:rPr lang="en-US" sz="3200" dirty="0" err="1" smtClean="0"/>
              <a:t>Azzi</a:t>
            </a:r>
            <a:endParaRPr lang="en-US" sz="3200" dirty="0"/>
          </a:p>
        </p:txBody>
      </p:sp>
      <p:pic>
        <p:nvPicPr>
          <p:cNvPr id="3" name="Picture 2"/>
          <p:cNvPicPr>
            <a:picLocks noChangeAspect="1"/>
          </p:cNvPicPr>
          <p:nvPr/>
        </p:nvPicPr>
        <p:blipFill>
          <a:blip r:embed="rId2"/>
          <a:stretch>
            <a:fillRect/>
          </a:stretch>
        </p:blipFill>
        <p:spPr>
          <a:xfrm>
            <a:off x="347180" y="1323473"/>
            <a:ext cx="6138045" cy="4612106"/>
          </a:xfrm>
          <a:prstGeom prst="rect">
            <a:avLst/>
          </a:prstGeom>
        </p:spPr>
      </p:pic>
      <p:sp>
        <p:nvSpPr>
          <p:cNvPr id="4" name="TextBox 3"/>
          <p:cNvSpPr txBox="1"/>
          <p:nvPr/>
        </p:nvSpPr>
        <p:spPr>
          <a:xfrm>
            <a:off x="6710948" y="1323473"/>
            <a:ext cx="2205790" cy="3693319"/>
          </a:xfrm>
          <a:prstGeom prst="rect">
            <a:avLst/>
          </a:prstGeom>
          <a:noFill/>
        </p:spPr>
        <p:txBody>
          <a:bodyPr wrap="square" rtlCol="0">
            <a:spAutoFit/>
          </a:bodyPr>
          <a:lstStyle/>
          <a:p>
            <a:pPr marL="285750" indent="-285750">
              <a:buFont typeface="Arial"/>
              <a:buChar char="•"/>
            </a:pPr>
            <a:r>
              <a:rPr lang="en-US" dirty="0" smtClean="0"/>
              <a:t>Comparison with ILC – cross section higher at FCC (threshold scan gives handle on mass, width, alphas, Yukawa coupling)</a:t>
            </a:r>
          </a:p>
          <a:p>
            <a:pPr marL="285750" indent="-285750">
              <a:buFont typeface="Arial"/>
              <a:buChar char="•"/>
            </a:pPr>
            <a:endParaRPr lang="en-US" dirty="0"/>
          </a:p>
          <a:p>
            <a:pPr marL="285750" indent="-285750">
              <a:buFont typeface="Arial"/>
              <a:buChar char="•"/>
            </a:pPr>
            <a:r>
              <a:rPr lang="en-US" dirty="0" smtClean="0"/>
              <a:t>10% better uncertainty on top mass at FCC-</a:t>
            </a:r>
            <a:r>
              <a:rPr lang="en-US" dirty="0" err="1" smtClean="0"/>
              <a:t>ee</a:t>
            </a:r>
            <a:r>
              <a:rPr lang="en-US" dirty="0" smtClean="0"/>
              <a:t> c.f. ILC</a:t>
            </a:r>
            <a:endParaRPr lang="en-US" dirty="0"/>
          </a:p>
        </p:txBody>
      </p:sp>
      <p:sp>
        <p:nvSpPr>
          <p:cNvPr id="5" name="Slide Number Placeholder 4"/>
          <p:cNvSpPr>
            <a:spLocks noGrp="1"/>
          </p:cNvSpPr>
          <p:nvPr>
            <p:ph type="sldNum" sz="quarter" idx="12"/>
          </p:nvPr>
        </p:nvSpPr>
        <p:spPr/>
        <p:txBody>
          <a:bodyPr/>
          <a:lstStyle/>
          <a:p>
            <a:fld id="{27C184BF-946A-D749-B2A2-9D4D00D61C68}" type="slidenum">
              <a:rPr lang="en-US" smtClean="0"/>
              <a:t>61</a:t>
            </a:fld>
            <a:endParaRPr lang="en-US"/>
          </a:p>
        </p:txBody>
      </p:sp>
    </p:spTree>
    <p:extLst>
      <p:ext uri="{BB962C8B-B14F-4D97-AF65-F5344CB8AC3E}">
        <p14:creationId xmlns:p14="http://schemas.microsoft.com/office/powerpoint/2010/main" val="47029487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19793"/>
          </a:xfrm>
        </p:spPr>
        <p:txBody>
          <a:bodyPr>
            <a:normAutofit fontScale="90000"/>
          </a:bodyPr>
          <a:lstStyle/>
          <a:p>
            <a:r>
              <a:rPr lang="en-US" sz="3200" dirty="0" smtClean="0"/>
              <a:t/>
            </a:r>
            <a:br>
              <a:rPr lang="en-US" sz="3200" dirty="0" smtClean="0"/>
            </a:br>
            <a:r>
              <a:rPr lang="en-US" sz="3200" dirty="0" smtClean="0"/>
              <a:t>top physics at FCC-</a:t>
            </a:r>
            <a:r>
              <a:rPr lang="en-US" sz="3200" dirty="0" err="1" smtClean="0"/>
              <a:t>ee</a:t>
            </a:r>
            <a:r>
              <a:rPr lang="en-US" sz="3200" dirty="0" smtClean="0"/>
              <a:t> – P </a:t>
            </a:r>
            <a:r>
              <a:rPr lang="en-US" sz="3200" dirty="0" err="1" smtClean="0"/>
              <a:t>Azzi</a:t>
            </a:r>
            <a:endParaRPr lang="en-US" sz="3200" dirty="0"/>
          </a:p>
        </p:txBody>
      </p:sp>
      <p:sp>
        <p:nvSpPr>
          <p:cNvPr id="4" name="TextBox 3"/>
          <p:cNvSpPr txBox="1"/>
          <p:nvPr/>
        </p:nvSpPr>
        <p:spPr>
          <a:xfrm>
            <a:off x="6710948" y="1323473"/>
            <a:ext cx="2205790" cy="1200329"/>
          </a:xfrm>
          <a:prstGeom prst="rect">
            <a:avLst/>
          </a:prstGeom>
          <a:noFill/>
        </p:spPr>
        <p:txBody>
          <a:bodyPr wrap="square" rtlCol="0">
            <a:spAutoFit/>
          </a:bodyPr>
          <a:lstStyle/>
          <a:p>
            <a:pPr marL="285750" indent="-285750">
              <a:buFont typeface="Arial"/>
              <a:buChar char="•"/>
            </a:pPr>
            <a:r>
              <a:rPr lang="en-US" dirty="0" smtClean="0"/>
              <a:t>EWK couplings of top, comparable to HL-LHC and (full upgrade) ILC</a:t>
            </a:r>
            <a:endParaRPr lang="en-US" dirty="0"/>
          </a:p>
        </p:txBody>
      </p:sp>
      <p:pic>
        <p:nvPicPr>
          <p:cNvPr id="5" name="Picture 4"/>
          <p:cNvPicPr>
            <a:picLocks noChangeAspect="1"/>
          </p:cNvPicPr>
          <p:nvPr/>
        </p:nvPicPr>
        <p:blipFill>
          <a:blip r:embed="rId2"/>
          <a:stretch>
            <a:fillRect/>
          </a:stretch>
        </p:blipFill>
        <p:spPr>
          <a:xfrm>
            <a:off x="353682" y="1323473"/>
            <a:ext cx="5986959" cy="4481763"/>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62</a:t>
            </a:fld>
            <a:endParaRPr lang="en-US"/>
          </a:p>
        </p:txBody>
      </p:sp>
    </p:spTree>
    <p:extLst>
      <p:ext uri="{BB962C8B-B14F-4D97-AF65-F5344CB8AC3E}">
        <p14:creationId xmlns:p14="http://schemas.microsoft.com/office/powerpoint/2010/main" val="23789394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39"/>
            <a:ext cx="8914028" cy="572214"/>
          </a:xfrm>
        </p:spPr>
        <p:txBody>
          <a:bodyPr>
            <a:normAutofit fontScale="90000"/>
          </a:bodyPr>
          <a:lstStyle/>
          <a:p>
            <a:r>
              <a:rPr lang="en-US" sz="3200" dirty="0" smtClean="0"/>
              <a:t/>
            </a:r>
            <a:br>
              <a:rPr lang="en-US" sz="3200" dirty="0" smtClean="0"/>
            </a:br>
            <a:r>
              <a:rPr lang="en-US" sz="3200" dirty="0" smtClean="0"/>
              <a:t>top physics at FCC-</a:t>
            </a:r>
            <a:r>
              <a:rPr lang="en-US" sz="3200" dirty="0" err="1" smtClean="0"/>
              <a:t>ee</a:t>
            </a:r>
            <a:r>
              <a:rPr lang="en-US" sz="3200" dirty="0" smtClean="0"/>
              <a:t> – P </a:t>
            </a:r>
            <a:r>
              <a:rPr lang="en-US" sz="3200" dirty="0" err="1" smtClean="0"/>
              <a:t>Azzi</a:t>
            </a:r>
            <a:endParaRPr lang="en-US" sz="3200" dirty="0"/>
          </a:p>
        </p:txBody>
      </p:sp>
      <p:sp>
        <p:nvSpPr>
          <p:cNvPr id="4" name="TextBox 3"/>
          <p:cNvSpPr txBox="1"/>
          <p:nvPr/>
        </p:nvSpPr>
        <p:spPr>
          <a:xfrm>
            <a:off x="464776" y="5671039"/>
            <a:ext cx="8278171" cy="646331"/>
          </a:xfrm>
          <a:prstGeom prst="rect">
            <a:avLst/>
          </a:prstGeom>
          <a:noFill/>
        </p:spPr>
        <p:txBody>
          <a:bodyPr wrap="square" rtlCol="0">
            <a:spAutoFit/>
          </a:bodyPr>
          <a:lstStyle/>
          <a:p>
            <a:pPr marL="285750" indent="-285750">
              <a:buFont typeface="Arial"/>
              <a:buChar char="•"/>
            </a:pPr>
            <a:r>
              <a:rPr lang="en-US" dirty="0" smtClean="0"/>
              <a:t>very large </a:t>
            </a:r>
            <a:r>
              <a:rPr lang="en-US" dirty="0" err="1" smtClean="0"/>
              <a:t>sqrt</a:t>
            </a:r>
            <a:r>
              <a:rPr lang="en-US" dirty="0" smtClean="0"/>
              <a:t>(s) doesn’t seem necessary, </a:t>
            </a:r>
            <a:r>
              <a:rPr lang="en-US" dirty="0" err="1" smtClean="0"/>
              <a:t>polarisation</a:t>
            </a:r>
            <a:r>
              <a:rPr lang="en-US" dirty="0" smtClean="0"/>
              <a:t> doesn’t seem necessary (e.g. see slide 17)</a:t>
            </a:r>
            <a:endParaRPr lang="en-US" dirty="0"/>
          </a:p>
        </p:txBody>
      </p:sp>
      <p:pic>
        <p:nvPicPr>
          <p:cNvPr id="2" name="Picture 1"/>
          <p:cNvPicPr>
            <a:picLocks noChangeAspect="1"/>
          </p:cNvPicPr>
          <p:nvPr/>
        </p:nvPicPr>
        <p:blipFill>
          <a:blip r:embed="rId2"/>
          <a:stretch>
            <a:fillRect/>
          </a:stretch>
        </p:blipFill>
        <p:spPr>
          <a:xfrm>
            <a:off x="1603104" y="882315"/>
            <a:ext cx="6083738" cy="4545714"/>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63</a:t>
            </a:fld>
            <a:endParaRPr lang="en-US"/>
          </a:p>
        </p:txBody>
      </p:sp>
    </p:spTree>
    <p:extLst>
      <p:ext uri="{BB962C8B-B14F-4D97-AF65-F5344CB8AC3E}">
        <p14:creationId xmlns:p14="http://schemas.microsoft.com/office/powerpoint/2010/main" val="14797887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39"/>
            <a:ext cx="8914028" cy="572214"/>
          </a:xfrm>
        </p:spPr>
        <p:txBody>
          <a:bodyPr>
            <a:normAutofit fontScale="90000"/>
          </a:bodyPr>
          <a:lstStyle/>
          <a:p>
            <a:r>
              <a:rPr lang="en-US" sz="3200" dirty="0" smtClean="0"/>
              <a:t/>
            </a:r>
            <a:br>
              <a:rPr lang="en-US" sz="3200" dirty="0" smtClean="0"/>
            </a:br>
            <a:r>
              <a:rPr lang="en-US" sz="3200" dirty="0" smtClean="0"/>
              <a:t>top physics at FCC-</a:t>
            </a:r>
            <a:r>
              <a:rPr lang="en-US" sz="3200" dirty="0" err="1" smtClean="0"/>
              <a:t>ee</a:t>
            </a:r>
            <a:r>
              <a:rPr lang="en-US" sz="3200" dirty="0" smtClean="0"/>
              <a:t> – P </a:t>
            </a:r>
            <a:r>
              <a:rPr lang="en-US" sz="3200" dirty="0" err="1" smtClean="0"/>
              <a:t>Azzi</a:t>
            </a:r>
            <a:endParaRPr lang="en-US" sz="3200" dirty="0"/>
          </a:p>
        </p:txBody>
      </p:sp>
      <p:sp>
        <p:nvSpPr>
          <p:cNvPr id="4" name="TextBox 3"/>
          <p:cNvSpPr txBox="1"/>
          <p:nvPr/>
        </p:nvSpPr>
        <p:spPr>
          <a:xfrm>
            <a:off x="371197" y="1165881"/>
            <a:ext cx="8278171" cy="1754327"/>
          </a:xfrm>
          <a:prstGeom prst="rect">
            <a:avLst/>
          </a:prstGeom>
          <a:noFill/>
        </p:spPr>
        <p:txBody>
          <a:bodyPr wrap="square" rtlCol="0">
            <a:spAutoFit/>
          </a:bodyPr>
          <a:lstStyle/>
          <a:p>
            <a:pPr marL="285750" indent="-285750">
              <a:buFont typeface="Arial"/>
              <a:buChar char="•"/>
            </a:pPr>
            <a:r>
              <a:rPr lang="en-US" dirty="0" smtClean="0"/>
              <a:t>So differences between FCC-</a:t>
            </a:r>
            <a:r>
              <a:rPr lang="en-US" dirty="0" err="1" smtClean="0"/>
              <a:t>ee</a:t>
            </a:r>
            <a:r>
              <a:rPr lang="en-US" dirty="0" smtClean="0"/>
              <a:t> and ILC are:</a:t>
            </a:r>
          </a:p>
          <a:p>
            <a:pPr marL="342900" indent="-342900">
              <a:buAutoNum type="arabicPeriod"/>
            </a:pPr>
            <a:r>
              <a:rPr lang="en-US" dirty="0" smtClean="0"/>
              <a:t>Luminosity (much higher at FCC-</a:t>
            </a:r>
            <a:r>
              <a:rPr lang="en-US" dirty="0" err="1" smtClean="0"/>
              <a:t>ee</a:t>
            </a:r>
            <a:r>
              <a:rPr lang="en-US" dirty="0" smtClean="0"/>
              <a:t>)</a:t>
            </a:r>
          </a:p>
          <a:p>
            <a:pPr marL="342900" indent="-342900">
              <a:buAutoNum type="arabicPeriod"/>
            </a:pPr>
            <a:r>
              <a:rPr lang="en-US" dirty="0" smtClean="0"/>
              <a:t>Beam-</a:t>
            </a:r>
            <a:r>
              <a:rPr lang="en-US" dirty="0" err="1" smtClean="0"/>
              <a:t>strahlung</a:t>
            </a:r>
            <a:r>
              <a:rPr lang="en-US" dirty="0" smtClean="0"/>
              <a:t> (less at FCC-</a:t>
            </a:r>
            <a:r>
              <a:rPr lang="en-US" dirty="0" err="1" smtClean="0"/>
              <a:t>ee</a:t>
            </a:r>
            <a:r>
              <a:rPr lang="en-US" dirty="0" smtClean="0"/>
              <a:t>)</a:t>
            </a:r>
          </a:p>
          <a:p>
            <a:pPr marL="342900" indent="-342900">
              <a:buAutoNum type="arabicPeriod"/>
            </a:pPr>
            <a:r>
              <a:rPr lang="en-US" dirty="0" err="1" smtClean="0"/>
              <a:t>Polarisation</a:t>
            </a:r>
            <a:r>
              <a:rPr lang="en-US" dirty="0" smtClean="0"/>
              <a:t> of beam (harder at FCC-</a:t>
            </a:r>
            <a:r>
              <a:rPr lang="en-US" dirty="0" err="1" smtClean="0"/>
              <a:t>ee</a:t>
            </a:r>
            <a:r>
              <a:rPr lang="en-US" dirty="0" smtClean="0"/>
              <a:t>, at least at the higher energies; argued that not necessary – at least for top)</a:t>
            </a:r>
          </a:p>
          <a:p>
            <a:pPr marL="342900" indent="-342900">
              <a:buAutoNum type="arabicPeriod"/>
            </a:pPr>
            <a:r>
              <a:rPr lang="en-US" dirty="0" smtClean="0"/>
              <a:t>Different max/min beam energies</a:t>
            </a:r>
            <a:endParaRPr lang="en-US" dirty="0"/>
          </a:p>
        </p:txBody>
      </p:sp>
      <p:sp>
        <p:nvSpPr>
          <p:cNvPr id="3" name="Slide Number Placeholder 2"/>
          <p:cNvSpPr>
            <a:spLocks noGrp="1"/>
          </p:cNvSpPr>
          <p:nvPr>
            <p:ph type="sldNum" sz="quarter" idx="12"/>
          </p:nvPr>
        </p:nvSpPr>
        <p:spPr/>
        <p:txBody>
          <a:bodyPr/>
          <a:lstStyle/>
          <a:p>
            <a:fld id="{27C184BF-946A-D749-B2A2-9D4D00D61C68}" type="slidenum">
              <a:rPr lang="en-US" smtClean="0"/>
              <a:t>64</a:t>
            </a:fld>
            <a:endParaRPr lang="en-US"/>
          </a:p>
        </p:txBody>
      </p:sp>
    </p:spTree>
    <p:extLst>
      <p:ext uri="{BB962C8B-B14F-4D97-AF65-F5344CB8AC3E}">
        <p14:creationId xmlns:p14="http://schemas.microsoft.com/office/powerpoint/2010/main" val="399857517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040107"/>
          </a:xfrm>
        </p:spPr>
        <p:txBody>
          <a:bodyPr>
            <a:normAutofit fontScale="90000"/>
          </a:bodyPr>
          <a:lstStyle/>
          <a:p>
            <a:r>
              <a:rPr lang="en-US" sz="3200" dirty="0" smtClean="0"/>
              <a:t/>
            </a:r>
            <a:br>
              <a:rPr lang="en-US" sz="3200" dirty="0" smtClean="0"/>
            </a:br>
            <a:r>
              <a:rPr lang="en-US" sz="3200" dirty="0" smtClean="0"/>
              <a:t>DM and BSM searches – M </a:t>
            </a:r>
            <a:r>
              <a:rPr lang="en-US" sz="3200" dirty="0" err="1" smtClean="0"/>
              <a:t>Pierini</a:t>
            </a:r>
            <a:endParaRPr lang="en-US" sz="3200" dirty="0"/>
          </a:p>
        </p:txBody>
      </p:sp>
      <p:sp>
        <p:nvSpPr>
          <p:cNvPr id="4" name="TextBox 3"/>
          <p:cNvSpPr txBox="1"/>
          <p:nvPr/>
        </p:nvSpPr>
        <p:spPr>
          <a:xfrm>
            <a:off x="237513" y="5804724"/>
            <a:ext cx="8572277" cy="923330"/>
          </a:xfrm>
          <a:prstGeom prst="rect">
            <a:avLst/>
          </a:prstGeom>
          <a:noFill/>
        </p:spPr>
        <p:txBody>
          <a:bodyPr wrap="square" rtlCol="0">
            <a:spAutoFit/>
          </a:bodyPr>
          <a:lstStyle/>
          <a:p>
            <a:pPr marL="285750" indent="-285750">
              <a:buFont typeface="Arial"/>
              <a:buChar char="•"/>
            </a:pPr>
            <a:endParaRPr lang="en-US" dirty="0" smtClean="0"/>
          </a:p>
          <a:p>
            <a:pPr marL="285750" indent="-285750">
              <a:buFont typeface="Arial"/>
              <a:buChar char="•"/>
            </a:pPr>
            <a:r>
              <a:rPr lang="en-US" dirty="0" smtClean="0"/>
              <a:t>No statement yet on DM sensitivity on </a:t>
            </a:r>
            <a:r>
              <a:rPr lang="en-US" dirty="0" err="1" smtClean="0"/>
              <a:t>monophoton</a:t>
            </a:r>
            <a:r>
              <a:rPr lang="en-US" dirty="0" smtClean="0"/>
              <a:t> search yet (strongly model dependent) – need to establish set of simplified models to work with</a:t>
            </a:r>
            <a:endParaRPr lang="en-US" dirty="0"/>
          </a:p>
        </p:txBody>
      </p:sp>
      <p:pic>
        <p:nvPicPr>
          <p:cNvPr id="2" name="Picture 1"/>
          <p:cNvPicPr>
            <a:picLocks noChangeAspect="1"/>
          </p:cNvPicPr>
          <p:nvPr/>
        </p:nvPicPr>
        <p:blipFill>
          <a:blip r:embed="rId2"/>
          <a:stretch>
            <a:fillRect/>
          </a:stretch>
        </p:blipFill>
        <p:spPr>
          <a:xfrm>
            <a:off x="1258665" y="1122949"/>
            <a:ext cx="6601967" cy="4941748"/>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65</a:t>
            </a:fld>
            <a:endParaRPr lang="en-US"/>
          </a:p>
        </p:txBody>
      </p:sp>
    </p:spTree>
    <p:extLst>
      <p:ext uri="{BB962C8B-B14F-4D97-AF65-F5344CB8AC3E}">
        <p14:creationId xmlns:p14="http://schemas.microsoft.com/office/powerpoint/2010/main" val="180173880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1040107"/>
          </a:xfrm>
        </p:spPr>
        <p:txBody>
          <a:bodyPr>
            <a:normAutofit fontScale="90000"/>
          </a:bodyPr>
          <a:lstStyle/>
          <a:p>
            <a:r>
              <a:rPr lang="en-US" sz="3200" dirty="0" smtClean="0"/>
              <a:t/>
            </a:r>
            <a:br>
              <a:rPr lang="en-US" sz="3200" dirty="0" smtClean="0"/>
            </a:br>
            <a:r>
              <a:rPr lang="en-US" sz="3200" dirty="0" err="1" smtClean="0"/>
              <a:t>Flavour</a:t>
            </a:r>
            <a:r>
              <a:rPr lang="en-US" sz="3200" dirty="0" smtClean="0"/>
              <a:t> physics – </a:t>
            </a:r>
            <a:r>
              <a:rPr lang="en-US" sz="3200" dirty="0"/>
              <a:t>S</a:t>
            </a:r>
            <a:r>
              <a:rPr lang="en-US" sz="3200" dirty="0" smtClean="0"/>
              <a:t> </a:t>
            </a:r>
            <a:r>
              <a:rPr lang="en-US" sz="3200" dirty="0" err="1" smtClean="0"/>
              <a:t>Moteil</a:t>
            </a:r>
            <a:endParaRPr lang="en-US" sz="3200" dirty="0"/>
          </a:p>
        </p:txBody>
      </p:sp>
      <p:sp>
        <p:nvSpPr>
          <p:cNvPr id="4" name="TextBox 3"/>
          <p:cNvSpPr txBox="1"/>
          <p:nvPr/>
        </p:nvSpPr>
        <p:spPr>
          <a:xfrm>
            <a:off x="237513" y="944510"/>
            <a:ext cx="8572277" cy="646331"/>
          </a:xfrm>
          <a:prstGeom prst="rect">
            <a:avLst/>
          </a:prstGeom>
          <a:noFill/>
        </p:spPr>
        <p:txBody>
          <a:bodyPr wrap="square" rtlCol="0">
            <a:spAutoFit/>
          </a:bodyPr>
          <a:lstStyle/>
          <a:p>
            <a:pPr marL="285750" indent="-285750">
              <a:buFont typeface="Arial"/>
              <a:buChar char="•"/>
            </a:pPr>
            <a:endParaRPr lang="en-US" dirty="0" smtClean="0"/>
          </a:p>
          <a:p>
            <a:pPr marL="285750" indent="-285750">
              <a:buFont typeface="Arial"/>
              <a:buChar char="•"/>
            </a:pPr>
            <a:r>
              <a:rPr lang="en-US" dirty="0" smtClean="0"/>
              <a:t>What would we like to do with 1012-1013 Z’s? (LFV, rare decays </a:t>
            </a:r>
            <a:r>
              <a:rPr lang="en-US" dirty="0" err="1" smtClean="0"/>
              <a:t>etc</a:t>
            </a:r>
            <a:r>
              <a:rPr lang="en-US" dirty="0" smtClean="0"/>
              <a:t>)</a:t>
            </a:r>
            <a:endParaRPr lang="en-US" dirty="0"/>
          </a:p>
        </p:txBody>
      </p:sp>
      <p:pic>
        <p:nvPicPr>
          <p:cNvPr id="5" name="Picture 4"/>
          <p:cNvPicPr>
            <a:picLocks noChangeAspect="1"/>
          </p:cNvPicPr>
          <p:nvPr/>
        </p:nvPicPr>
        <p:blipFill>
          <a:blip r:embed="rId2"/>
          <a:stretch>
            <a:fillRect/>
          </a:stretch>
        </p:blipFill>
        <p:spPr>
          <a:xfrm>
            <a:off x="1163577" y="1590841"/>
            <a:ext cx="6636228" cy="5003131"/>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66</a:t>
            </a:fld>
            <a:endParaRPr lang="en-US"/>
          </a:p>
        </p:txBody>
      </p:sp>
    </p:spTree>
    <p:extLst>
      <p:ext uri="{BB962C8B-B14F-4D97-AF65-F5344CB8AC3E}">
        <p14:creationId xmlns:p14="http://schemas.microsoft.com/office/powerpoint/2010/main" val="140966508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746003"/>
          </a:xfrm>
        </p:spPr>
        <p:txBody>
          <a:bodyPr>
            <a:normAutofit fontScale="90000"/>
          </a:bodyPr>
          <a:lstStyle/>
          <a:p>
            <a:r>
              <a:rPr lang="en-US" sz="3200" dirty="0" smtClean="0"/>
              <a:t/>
            </a:r>
            <a:br>
              <a:rPr lang="en-US" sz="3200" dirty="0" smtClean="0"/>
            </a:br>
            <a:r>
              <a:rPr lang="en-US" sz="3200" dirty="0" smtClean="0"/>
              <a:t>Sterile Neutrinos – A </a:t>
            </a:r>
            <a:r>
              <a:rPr lang="en-US" sz="3200" dirty="0" err="1" smtClean="0"/>
              <a:t>Blondel</a:t>
            </a:r>
            <a:endParaRPr lang="en-US" sz="3200" dirty="0"/>
          </a:p>
        </p:txBody>
      </p:sp>
      <p:sp>
        <p:nvSpPr>
          <p:cNvPr id="4" name="TextBox 3"/>
          <p:cNvSpPr txBox="1"/>
          <p:nvPr/>
        </p:nvSpPr>
        <p:spPr>
          <a:xfrm>
            <a:off x="237513" y="738096"/>
            <a:ext cx="8572277" cy="646331"/>
          </a:xfrm>
          <a:prstGeom prst="rect">
            <a:avLst/>
          </a:prstGeom>
          <a:noFill/>
        </p:spPr>
        <p:txBody>
          <a:bodyPr wrap="square" rtlCol="0">
            <a:spAutoFit/>
          </a:bodyPr>
          <a:lstStyle/>
          <a:p>
            <a:pPr marL="285750" indent="-285750">
              <a:buFont typeface="Arial"/>
              <a:buChar char="•"/>
            </a:pPr>
            <a:endParaRPr lang="en-US" dirty="0" smtClean="0"/>
          </a:p>
          <a:p>
            <a:pPr marL="285750" indent="-285750">
              <a:buFont typeface="Arial"/>
              <a:buChar char="•"/>
            </a:pPr>
            <a:r>
              <a:rPr lang="en-US" dirty="0" smtClean="0"/>
              <a:t>Search for clean, displaced vertices</a:t>
            </a:r>
            <a:endParaRPr lang="en-US" dirty="0"/>
          </a:p>
        </p:txBody>
      </p:sp>
      <p:pic>
        <p:nvPicPr>
          <p:cNvPr id="3" name="Picture 2"/>
          <p:cNvPicPr>
            <a:picLocks noChangeAspect="1"/>
          </p:cNvPicPr>
          <p:nvPr/>
        </p:nvPicPr>
        <p:blipFill>
          <a:blip r:embed="rId2"/>
          <a:stretch>
            <a:fillRect/>
          </a:stretch>
        </p:blipFill>
        <p:spPr>
          <a:xfrm>
            <a:off x="1234931" y="1571585"/>
            <a:ext cx="6722622" cy="5067968"/>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67</a:t>
            </a:fld>
            <a:endParaRPr lang="en-US"/>
          </a:p>
        </p:txBody>
      </p:sp>
    </p:spTree>
    <p:extLst>
      <p:ext uri="{BB962C8B-B14F-4D97-AF65-F5344CB8AC3E}">
        <p14:creationId xmlns:p14="http://schemas.microsoft.com/office/powerpoint/2010/main" val="181814670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746003"/>
          </a:xfrm>
        </p:spPr>
        <p:txBody>
          <a:bodyPr>
            <a:normAutofit fontScale="90000"/>
          </a:bodyPr>
          <a:lstStyle/>
          <a:p>
            <a:r>
              <a:rPr lang="en-US" sz="3200" dirty="0" smtClean="0"/>
              <a:t/>
            </a:r>
            <a:br>
              <a:rPr lang="en-US" sz="3200" dirty="0" smtClean="0"/>
            </a:br>
            <a:r>
              <a:rPr lang="en-US" sz="3200" dirty="0" smtClean="0"/>
              <a:t>Sterile Neutrinos – A </a:t>
            </a:r>
            <a:r>
              <a:rPr lang="en-US" sz="3200" dirty="0" err="1" smtClean="0"/>
              <a:t>Blondel</a:t>
            </a:r>
            <a:endParaRPr lang="en-US" sz="3200" dirty="0"/>
          </a:p>
        </p:txBody>
      </p:sp>
      <p:pic>
        <p:nvPicPr>
          <p:cNvPr id="2" name="Picture 1"/>
          <p:cNvPicPr>
            <a:picLocks noChangeAspect="1"/>
          </p:cNvPicPr>
          <p:nvPr/>
        </p:nvPicPr>
        <p:blipFill>
          <a:blip r:embed="rId2"/>
          <a:stretch>
            <a:fillRect/>
          </a:stretch>
        </p:blipFill>
        <p:spPr>
          <a:xfrm>
            <a:off x="1067138" y="989262"/>
            <a:ext cx="7074230" cy="5286022"/>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68</a:t>
            </a:fld>
            <a:endParaRPr lang="en-US"/>
          </a:p>
        </p:txBody>
      </p:sp>
    </p:spTree>
    <p:extLst>
      <p:ext uri="{BB962C8B-B14F-4D97-AF65-F5344CB8AC3E}">
        <p14:creationId xmlns:p14="http://schemas.microsoft.com/office/powerpoint/2010/main" val="113752012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746003"/>
          </a:xfrm>
        </p:spPr>
        <p:txBody>
          <a:bodyPr>
            <a:normAutofit fontScale="90000"/>
          </a:bodyPr>
          <a:lstStyle/>
          <a:p>
            <a:r>
              <a:rPr lang="en-US" sz="3200" dirty="0" smtClean="0"/>
              <a:t/>
            </a:r>
            <a:br>
              <a:rPr lang="en-US" sz="3200" dirty="0" smtClean="0"/>
            </a:br>
            <a:r>
              <a:rPr lang="en-US" sz="3200" dirty="0" smtClean="0"/>
              <a:t>Sterile Neutrinos – A </a:t>
            </a:r>
            <a:r>
              <a:rPr lang="en-US" sz="3200" dirty="0" err="1" smtClean="0"/>
              <a:t>Blondel</a:t>
            </a:r>
            <a:endParaRPr lang="en-US" sz="3200" dirty="0"/>
          </a:p>
        </p:txBody>
      </p:sp>
      <p:pic>
        <p:nvPicPr>
          <p:cNvPr id="3" name="Picture 2"/>
          <p:cNvPicPr>
            <a:picLocks noChangeAspect="1"/>
          </p:cNvPicPr>
          <p:nvPr/>
        </p:nvPicPr>
        <p:blipFill>
          <a:blip r:embed="rId2"/>
          <a:stretch>
            <a:fillRect/>
          </a:stretch>
        </p:blipFill>
        <p:spPr>
          <a:xfrm>
            <a:off x="935789" y="1046358"/>
            <a:ext cx="7553158" cy="5654319"/>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69</a:t>
            </a:fld>
            <a:endParaRPr lang="en-US"/>
          </a:p>
        </p:txBody>
      </p:sp>
    </p:spTree>
    <p:extLst>
      <p:ext uri="{BB962C8B-B14F-4D97-AF65-F5344CB8AC3E}">
        <p14:creationId xmlns:p14="http://schemas.microsoft.com/office/powerpoint/2010/main" val="20814371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sp>
        <p:nvSpPr>
          <p:cNvPr id="3" name="Content Placeholder 2"/>
          <p:cNvSpPr>
            <a:spLocks noGrp="1"/>
          </p:cNvSpPr>
          <p:nvPr>
            <p:ph idx="1"/>
          </p:nvPr>
        </p:nvSpPr>
        <p:spPr>
          <a:xfrm>
            <a:off x="457199" y="948533"/>
            <a:ext cx="8419223" cy="4525963"/>
          </a:xfrm>
        </p:spPr>
        <p:txBody>
          <a:bodyPr>
            <a:normAutofit/>
          </a:bodyPr>
          <a:lstStyle/>
          <a:p>
            <a:r>
              <a:rPr lang="en-US" sz="1800" dirty="0" smtClean="0"/>
              <a:t>CDR timescale</a:t>
            </a:r>
            <a:endParaRPr lang="en-US" sz="1800" dirty="0"/>
          </a:p>
        </p:txBody>
      </p:sp>
      <p:pic>
        <p:nvPicPr>
          <p:cNvPr id="5" name="Picture 4"/>
          <p:cNvPicPr>
            <a:picLocks noChangeAspect="1"/>
          </p:cNvPicPr>
          <p:nvPr/>
        </p:nvPicPr>
        <p:blipFill>
          <a:blip r:embed="rId2"/>
          <a:stretch>
            <a:fillRect/>
          </a:stretch>
        </p:blipFill>
        <p:spPr>
          <a:xfrm>
            <a:off x="1416910" y="1450361"/>
            <a:ext cx="6277145" cy="4662024"/>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7</a:t>
            </a:fld>
            <a:endParaRPr lang="en-US"/>
          </a:p>
        </p:txBody>
      </p:sp>
    </p:spTree>
    <p:extLst>
      <p:ext uri="{BB962C8B-B14F-4D97-AF65-F5344CB8AC3E}">
        <p14:creationId xmlns:p14="http://schemas.microsoft.com/office/powerpoint/2010/main" val="18955855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1026" y="981861"/>
            <a:ext cx="6702331" cy="5033818"/>
          </a:xfrm>
          <a:prstGeom prst="rect">
            <a:avLst/>
          </a:prstGeom>
        </p:spPr>
      </p:pic>
      <p:sp>
        <p:nvSpPr>
          <p:cNvPr id="2" name="TextBox 1"/>
          <p:cNvSpPr txBox="1"/>
          <p:nvPr/>
        </p:nvSpPr>
        <p:spPr>
          <a:xfrm>
            <a:off x="334180" y="6049579"/>
            <a:ext cx="8387918" cy="646331"/>
          </a:xfrm>
          <a:prstGeom prst="rect">
            <a:avLst/>
          </a:prstGeom>
          <a:noFill/>
        </p:spPr>
        <p:txBody>
          <a:bodyPr wrap="square" rtlCol="0">
            <a:spAutoFit/>
          </a:bodyPr>
          <a:lstStyle/>
          <a:p>
            <a:pPr marL="285750" indent="-285750">
              <a:buFont typeface="Arial"/>
              <a:buChar char="•"/>
            </a:pPr>
            <a:r>
              <a:rPr lang="en-US" dirty="0" smtClean="0"/>
              <a:t>NOTE: not in competition with high priority machines (HL-LHC, HE-LHC, CLIC, FCC) – complementary (in time, resources)</a:t>
            </a:r>
            <a:endParaRPr lang="en-US" dirty="0"/>
          </a:p>
        </p:txBody>
      </p:sp>
      <p:sp>
        <p:nvSpPr>
          <p:cNvPr id="6" name="Title 1"/>
          <p:cNvSpPr>
            <a:spLocks noGrp="1"/>
          </p:cNvSpPr>
          <p:nvPr>
            <p:ph type="title"/>
          </p:nvPr>
        </p:nvSpPr>
        <p:spPr>
          <a:xfrm>
            <a:off x="130565" y="-10740"/>
            <a:ext cx="8914028" cy="1143000"/>
          </a:xfrm>
        </p:spPr>
        <p:txBody>
          <a:bodyPr>
            <a:normAutofit/>
          </a:bodyPr>
          <a:lstStyle/>
          <a:p>
            <a:r>
              <a:rPr lang="en-US" sz="3200" dirty="0" smtClean="0"/>
              <a:t>FCC-he 16.00 session</a:t>
            </a:r>
            <a:br>
              <a:rPr lang="en-US" sz="3200" dirty="0" smtClean="0"/>
            </a:br>
            <a:r>
              <a:rPr lang="en-US" sz="3200" dirty="0" smtClean="0"/>
              <a:t>Introduction to FCC-</a:t>
            </a:r>
            <a:r>
              <a:rPr lang="en-US" sz="3200" dirty="0"/>
              <a:t>h</a:t>
            </a:r>
            <a:r>
              <a:rPr lang="en-US" sz="3200" dirty="0" smtClean="0"/>
              <a:t>e – M Klein</a:t>
            </a:r>
            <a:endParaRPr lang="en-US" sz="3200" dirty="0"/>
          </a:p>
        </p:txBody>
      </p:sp>
      <p:sp>
        <p:nvSpPr>
          <p:cNvPr id="5" name="Slide Number Placeholder 4"/>
          <p:cNvSpPr>
            <a:spLocks noGrp="1"/>
          </p:cNvSpPr>
          <p:nvPr>
            <p:ph type="sldNum" sz="quarter" idx="12"/>
          </p:nvPr>
        </p:nvSpPr>
        <p:spPr/>
        <p:txBody>
          <a:bodyPr/>
          <a:lstStyle/>
          <a:p>
            <a:fld id="{27C184BF-946A-D749-B2A2-9D4D00D61C68}" type="slidenum">
              <a:rPr lang="en-US" smtClean="0"/>
              <a:t>70</a:t>
            </a:fld>
            <a:endParaRPr lang="en-US"/>
          </a:p>
        </p:txBody>
      </p:sp>
    </p:spTree>
    <p:extLst>
      <p:ext uri="{BB962C8B-B14F-4D97-AF65-F5344CB8AC3E}">
        <p14:creationId xmlns:p14="http://schemas.microsoft.com/office/powerpoint/2010/main" val="424114303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Introduction to FCC-</a:t>
            </a:r>
            <a:r>
              <a:rPr lang="en-US" sz="3200" dirty="0"/>
              <a:t>h</a:t>
            </a:r>
            <a:r>
              <a:rPr lang="en-US" sz="3200" dirty="0" smtClean="0"/>
              <a:t>e – M Klein</a:t>
            </a:r>
            <a:endParaRPr lang="en-US" sz="3200" dirty="0"/>
          </a:p>
        </p:txBody>
      </p:sp>
      <p:pic>
        <p:nvPicPr>
          <p:cNvPr id="4" name="Picture 3"/>
          <p:cNvPicPr>
            <a:picLocks noChangeAspect="1"/>
          </p:cNvPicPr>
          <p:nvPr/>
        </p:nvPicPr>
        <p:blipFill>
          <a:blip r:embed="rId2"/>
          <a:stretch>
            <a:fillRect/>
          </a:stretch>
        </p:blipFill>
        <p:spPr>
          <a:xfrm>
            <a:off x="1020034" y="952558"/>
            <a:ext cx="7384087" cy="5545811"/>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71</a:t>
            </a:fld>
            <a:endParaRPr lang="en-US"/>
          </a:p>
        </p:txBody>
      </p:sp>
    </p:spTree>
    <p:extLst>
      <p:ext uri="{BB962C8B-B14F-4D97-AF65-F5344CB8AC3E}">
        <p14:creationId xmlns:p14="http://schemas.microsoft.com/office/powerpoint/2010/main" val="37844995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Introduction to FCC-</a:t>
            </a:r>
            <a:r>
              <a:rPr lang="en-US" sz="3200" dirty="0"/>
              <a:t>h</a:t>
            </a:r>
            <a:r>
              <a:rPr lang="en-US" sz="3200" dirty="0" smtClean="0"/>
              <a:t>e – M Klein</a:t>
            </a:r>
            <a:endParaRPr lang="en-US" sz="3200" dirty="0"/>
          </a:p>
        </p:txBody>
      </p:sp>
      <p:pic>
        <p:nvPicPr>
          <p:cNvPr id="2" name="Picture 1"/>
          <p:cNvPicPr>
            <a:picLocks noChangeAspect="1"/>
          </p:cNvPicPr>
          <p:nvPr/>
        </p:nvPicPr>
        <p:blipFill>
          <a:blip r:embed="rId2"/>
          <a:stretch>
            <a:fillRect/>
          </a:stretch>
        </p:blipFill>
        <p:spPr>
          <a:xfrm>
            <a:off x="1219756" y="952558"/>
            <a:ext cx="7426309" cy="5554042"/>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72</a:t>
            </a:fld>
            <a:endParaRPr lang="en-US"/>
          </a:p>
        </p:txBody>
      </p:sp>
    </p:spTree>
    <p:extLst>
      <p:ext uri="{BB962C8B-B14F-4D97-AF65-F5344CB8AC3E}">
        <p14:creationId xmlns:p14="http://schemas.microsoft.com/office/powerpoint/2010/main" val="108730177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a:t>e</a:t>
            </a:r>
            <a:r>
              <a:rPr lang="en-US" sz="3200" dirty="0" smtClean="0"/>
              <a:t>h accelerator prospects – F. Zimmermann</a:t>
            </a:r>
            <a:endParaRPr lang="en-US" sz="3200" dirty="0"/>
          </a:p>
        </p:txBody>
      </p:sp>
      <p:sp>
        <p:nvSpPr>
          <p:cNvPr id="4" name="TextBox 3"/>
          <p:cNvSpPr txBox="1"/>
          <p:nvPr/>
        </p:nvSpPr>
        <p:spPr>
          <a:xfrm>
            <a:off x="334180" y="952558"/>
            <a:ext cx="8387918" cy="2585323"/>
          </a:xfrm>
          <a:prstGeom prst="rect">
            <a:avLst/>
          </a:prstGeom>
          <a:noFill/>
        </p:spPr>
        <p:txBody>
          <a:bodyPr wrap="square" rtlCol="0">
            <a:spAutoFit/>
          </a:bodyPr>
          <a:lstStyle/>
          <a:p>
            <a:pPr marL="285750" indent="-285750">
              <a:buFont typeface="Arial"/>
              <a:buChar char="•"/>
            </a:pPr>
            <a:r>
              <a:rPr lang="en-US" dirty="0" smtClean="0"/>
              <a:t>Could have:</a:t>
            </a:r>
          </a:p>
          <a:p>
            <a:pPr marL="285750" indent="-285750">
              <a:buFont typeface="Arial"/>
              <a:buChar char="•"/>
            </a:pPr>
            <a:r>
              <a:rPr lang="en-US" dirty="0"/>
              <a:t>e</a:t>
            </a:r>
            <a:r>
              <a:rPr lang="en-US" dirty="0" smtClean="0"/>
              <a:t>- from </a:t>
            </a:r>
            <a:r>
              <a:rPr lang="en-US" dirty="0" err="1" smtClean="0"/>
              <a:t>LHeC</a:t>
            </a:r>
            <a:r>
              <a:rPr lang="en-US" dirty="0" smtClean="0"/>
              <a:t> (or other) ERL</a:t>
            </a:r>
          </a:p>
          <a:p>
            <a:pPr marL="285750" indent="-285750">
              <a:buFont typeface="Arial"/>
              <a:buChar char="•"/>
            </a:pPr>
            <a:r>
              <a:rPr lang="en-US" dirty="0"/>
              <a:t>e</a:t>
            </a:r>
            <a:r>
              <a:rPr lang="en-US" dirty="0" smtClean="0"/>
              <a:t>+- from FCC-e (if co-existing with FCC-</a:t>
            </a:r>
            <a:r>
              <a:rPr lang="en-US" dirty="0" err="1" smtClean="0"/>
              <a:t>hh</a:t>
            </a:r>
            <a:r>
              <a:rPr lang="en-US" dirty="0" smtClean="0"/>
              <a:t>)   (seems not current plan)</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r>
              <a:rPr lang="en-US" dirty="0" smtClean="0"/>
              <a:t>Ring-ring option could have higher luminosity, higher energy, positrons and some </a:t>
            </a:r>
            <a:r>
              <a:rPr lang="en-US" dirty="0" err="1" smtClean="0"/>
              <a:t>polarisation</a:t>
            </a:r>
            <a:r>
              <a:rPr lang="en-US" dirty="0" smtClean="0"/>
              <a:t> (but large disruption D&gt;30, and hourglass (</a:t>
            </a:r>
            <a:r>
              <a:rPr lang="en-US" dirty="0" err="1" smtClean="0"/>
              <a:t>Hhg</a:t>
            </a:r>
            <a:r>
              <a:rPr lang="en-US" dirty="0" smtClean="0"/>
              <a:t>&lt;0.5) ?? would require careful study)</a:t>
            </a:r>
            <a:endParaRPr lang="en-US" dirty="0"/>
          </a:p>
        </p:txBody>
      </p:sp>
      <p:sp>
        <p:nvSpPr>
          <p:cNvPr id="3" name="Slide Number Placeholder 2"/>
          <p:cNvSpPr>
            <a:spLocks noGrp="1"/>
          </p:cNvSpPr>
          <p:nvPr>
            <p:ph type="sldNum" sz="quarter" idx="12"/>
          </p:nvPr>
        </p:nvSpPr>
        <p:spPr/>
        <p:txBody>
          <a:bodyPr/>
          <a:lstStyle/>
          <a:p>
            <a:fld id="{27C184BF-946A-D749-B2A2-9D4D00D61C68}" type="slidenum">
              <a:rPr lang="en-US" smtClean="0"/>
              <a:t>73</a:t>
            </a:fld>
            <a:endParaRPr lang="en-US"/>
          </a:p>
        </p:txBody>
      </p:sp>
    </p:spTree>
    <p:extLst>
      <p:ext uri="{BB962C8B-B14F-4D97-AF65-F5344CB8AC3E}">
        <p14:creationId xmlns:p14="http://schemas.microsoft.com/office/powerpoint/2010/main" val="306399565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a:t>e</a:t>
            </a:r>
            <a:r>
              <a:rPr lang="en-US" sz="3200" dirty="0" smtClean="0"/>
              <a:t>h accelerator prospects – F. Zimmermann</a:t>
            </a:r>
            <a:endParaRPr lang="en-US" sz="3200" dirty="0"/>
          </a:p>
        </p:txBody>
      </p:sp>
      <p:pic>
        <p:nvPicPr>
          <p:cNvPr id="2" name="Picture 1"/>
          <p:cNvPicPr>
            <a:picLocks noChangeAspect="1"/>
          </p:cNvPicPr>
          <p:nvPr/>
        </p:nvPicPr>
        <p:blipFill>
          <a:blip r:embed="rId2"/>
          <a:stretch>
            <a:fillRect/>
          </a:stretch>
        </p:blipFill>
        <p:spPr>
          <a:xfrm>
            <a:off x="1482350" y="1604309"/>
            <a:ext cx="6215311" cy="4722934"/>
          </a:xfrm>
          <a:prstGeom prst="rect">
            <a:avLst/>
          </a:prstGeom>
        </p:spPr>
      </p:pic>
      <p:sp>
        <p:nvSpPr>
          <p:cNvPr id="3" name="TextBox 2"/>
          <p:cNvSpPr txBox="1"/>
          <p:nvPr/>
        </p:nvSpPr>
        <p:spPr>
          <a:xfrm>
            <a:off x="250635" y="952558"/>
            <a:ext cx="7084616" cy="369332"/>
          </a:xfrm>
          <a:prstGeom prst="rect">
            <a:avLst/>
          </a:prstGeom>
          <a:noFill/>
        </p:spPr>
        <p:txBody>
          <a:bodyPr wrap="square" rtlCol="0">
            <a:spAutoFit/>
          </a:bodyPr>
          <a:lstStyle/>
          <a:p>
            <a:pPr marL="285750" indent="-285750">
              <a:buFont typeface="Arial"/>
              <a:buChar char="•"/>
            </a:pPr>
            <a:r>
              <a:rPr lang="en-US" dirty="0" smtClean="0"/>
              <a:t>Comparison of </a:t>
            </a:r>
            <a:r>
              <a:rPr lang="en-US" dirty="0" err="1" smtClean="0"/>
              <a:t>LHeC</a:t>
            </a:r>
            <a:r>
              <a:rPr lang="en-US" dirty="0" smtClean="0"/>
              <a:t> with FCC-</a:t>
            </a:r>
            <a:r>
              <a:rPr lang="en-US" dirty="0" err="1" smtClean="0"/>
              <a:t>ee</a:t>
            </a:r>
            <a:r>
              <a:rPr lang="en-US" dirty="0" smtClean="0"/>
              <a:t> (phase I)</a:t>
            </a:r>
            <a:endParaRPr lang="en-US" dirty="0"/>
          </a:p>
        </p:txBody>
      </p:sp>
      <p:sp>
        <p:nvSpPr>
          <p:cNvPr id="5" name="Slide Number Placeholder 4"/>
          <p:cNvSpPr>
            <a:spLocks noGrp="1"/>
          </p:cNvSpPr>
          <p:nvPr>
            <p:ph type="sldNum" sz="quarter" idx="12"/>
          </p:nvPr>
        </p:nvSpPr>
        <p:spPr/>
        <p:txBody>
          <a:bodyPr/>
          <a:lstStyle/>
          <a:p>
            <a:fld id="{27C184BF-946A-D749-B2A2-9D4D00D61C68}" type="slidenum">
              <a:rPr lang="en-US" smtClean="0"/>
              <a:t>74</a:t>
            </a:fld>
            <a:endParaRPr lang="en-US"/>
          </a:p>
        </p:txBody>
      </p:sp>
    </p:spTree>
    <p:extLst>
      <p:ext uri="{BB962C8B-B14F-4D97-AF65-F5344CB8AC3E}">
        <p14:creationId xmlns:p14="http://schemas.microsoft.com/office/powerpoint/2010/main" val="114722228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a:t>e</a:t>
            </a:r>
            <a:r>
              <a:rPr lang="en-US" sz="3200" dirty="0" smtClean="0"/>
              <a:t>h accelerator prospects – F. Zimmermann</a:t>
            </a:r>
            <a:endParaRPr lang="en-US" sz="3200" dirty="0"/>
          </a:p>
        </p:txBody>
      </p:sp>
      <p:sp>
        <p:nvSpPr>
          <p:cNvPr id="3" name="TextBox 2"/>
          <p:cNvSpPr txBox="1"/>
          <p:nvPr/>
        </p:nvSpPr>
        <p:spPr>
          <a:xfrm>
            <a:off x="250635" y="952558"/>
            <a:ext cx="7084616" cy="369332"/>
          </a:xfrm>
          <a:prstGeom prst="rect">
            <a:avLst/>
          </a:prstGeom>
          <a:noFill/>
        </p:spPr>
        <p:txBody>
          <a:bodyPr wrap="square" rtlCol="0">
            <a:spAutoFit/>
          </a:bodyPr>
          <a:lstStyle/>
          <a:p>
            <a:pPr marL="285750" indent="-285750">
              <a:buFont typeface="Arial"/>
              <a:buChar char="•"/>
            </a:pPr>
            <a:r>
              <a:rPr lang="en-US" dirty="0" smtClean="0"/>
              <a:t>Comparison of </a:t>
            </a:r>
            <a:r>
              <a:rPr lang="en-US" dirty="0" err="1" smtClean="0"/>
              <a:t>LHeC</a:t>
            </a:r>
            <a:r>
              <a:rPr lang="en-US" dirty="0" smtClean="0"/>
              <a:t> with FCC-</a:t>
            </a:r>
            <a:r>
              <a:rPr lang="en-US" dirty="0" err="1" smtClean="0"/>
              <a:t>ee</a:t>
            </a:r>
            <a:r>
              <a:rPr lang="en-US" dirty="0" smtClean="0"/>
              <a:t> (phase II)</a:t>
            </a:r>
            <a:endParaRPr lang="en-US" dirty="0"/>
          </a:p>
        </p:txBody>
      </p:sp>
      <p:pic>
        <p:nvPicPr>
          <p:cNvPr id="4" name="Picture 3"/>
          <p:cNvPicPr>
            <a:picLocks noChangeAspect="1"/>
          </p:cNvPicPr>
          <p:nvPr/>
        </p:nvPicPr>
        <p:blipFill>
          <a:blip r:embed="rId2"/>
          <a:stretch>
            <a:fillRect/>
          </a:stretch>
        </p:blipFill>
        <p:spPr>
          <a:xfrm>
            <a:off x="1778133" y="1537462"/>
            <a:ext cx="6809787" cy="5140721"/>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75</a:t>
            </a:fld>
            <a:endParaRPr lang="en-US"/>
          </a:p>
        </p:txBody>
      </p:sp>
    </p:spTree>
    <p:extLst>
      <p:ext uri="{BB962C8B-B14F-4D97-AF65-F5344CB8AC3E}">
        <p14:creationId xmlns:p14="http://schemas.microsoft.com/office/powerpoint/2010/main" val="315069228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Circular ERL – </a:t>
            </a:r>
            <a:r>
              <a:rPr lang="en-US" sz="3200" dirty="0"/>
              <a:t>A</a:t>
            </a:r>
            <a:r>
              <a:rPr lang="en-US" sz="3200" dirty="0" smtClean="0"/>
              <a:t>. </a:t>
            </a:r>
            <a:r>
              <a:rPr lang="en-US" sz="3200" dirty="0" err="1" smtClean="0"/>
              <a:t>Valloni</a:t>
            </a:r>
            <a:endParaRPr lang="en-US" sz="3200" dirty="0"/>
          </a:p>
        </p:txBody>
      </p:sp>
      <p:pic>
        <p:nvPicPr>
          <p:cNvPr id="2" name="Picture 1"/>
          <p:cNvPicPr>
            <a:picLocks noChangeAspect="1"/>
          </p:cNvPicPr>
          <p:nvPr/>
        </p:nvPicPr>
        <p:blipFill>
          <a:blip r:embed="rId2"/>
          <a:stretch>
            <a:fillRect/>
          </a:stretch>
        </p:blipFill>
        <p:spPr>
          <a:xfrm>
            <a:off x="1019754" y="952558"/>
            <a:ext cx="7752471" cy="5811643"/>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76</a:t>
            </a:fld>
            <a:endParaRPr lang="en-US"/>
          </a:p>
        </p:txBody>
      </p:sp>
    </p:spTree>
    <p:extLst>
      <p:ext uri="{BB962C8B-B14F-4D97-AF65-F5344CB8AC3E}">
        <p14:creationId xmlns:p14="http://schemas.microsoft.com/office/powerpoint/2010/main" val="289954149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Circular ERL – </a:t>
            </a:r>
            <a:r>
              <a:rPr lang="en-US" sz="3200" dirty="0"/>
              <a:t>A</a:t>
            </a:r>
            <a:r>
              <a:rPr lang="en-US" sz="3200" dirty="0" smtClean="0"/>
              <a:t>. </a:t>
            </a:r>
            <a:r>
              <a:rPr lang="en-US" sz="3200" dirty="0" err="1" smtClean="0"/>
              <a:t>Valloni</a:t>
            </a:r>
            <a:endParaRPr lang="en-US" sz="3200" dirty="0"/>
          </a:p>
        </p:txBody>
      </p:sp>
      <p:sp>
        <p:nvSpPr>
          <p:cNvPr id="3" name="TextBox 2"/>
          <p:cNvSpPr txBox="1"/>
          <p:nvPr/>
        </p:nvSpPr>
        <p:spPr>
          <a:xfrm>
            <a:off x="377072" y="1210381"/>
            <a:ext cx="8136821" cy="4801315"/>
          </a:xfrm>
          <a:prstGeom prst="rect">
            <a:avLst/>
          </a:prstGeom>
          <a:noFill/>
        </p:spPr>
        <p:txBody>
          <a:bodyPr wrap="square" rtlCol="0">
            <a:spAutoFit/>
          </a:bodyPr>
          <a:lstStyle/>
          <a:p>
            <a:pPr marL="285750" indent="-285750">
              <a:buFont typeface="Arial"/>
              <a:buChar char="•"/>
            </a:pPr>
            <a:r>
              <a:rPr lang="en-US" dirty="0" smtClean="0"/>
              <a:t>Explained that FCC-he could:</a:t>
            </a:r>
          </a:p>
          <a:p>
            <a:endParaRPr lang="en-US" dirty="0" smtClean="0"/>
          </a:p>
          <a:p>
            <a:pPr marL="285750" indent="-285750">
              <a:buFont typeface="Arial"/>
              <a:buChar char="•"/>
            </a:pPr>
            <a:r>
              <a:rPr lang="en-US" dirty="0" smtClean="0"/>
              <a:t>collide </a:t>
            </a:r>
            <a:r>
              <a:rPr lang="en-US" dirty="0"/>
              <a:t>p from FCC-</a:t>
            </a:r>
            <a:r>
              <a:rPr lang="en-US" dirty="0" err="1"/>
              <a:t>hh</a:t>
            </a:r>
            <a:r>
              <a:rPr lang="en-US" dirty="0"/>
              <a:t> with e from FCC-</a:t>
            </a:r>
            <a:r>
              <a:rPr lang="en-US" dirty="0" err="1"/>
              <a:t>ee</a:t>
            </a:r>
            <a:r>
              <a:rPr lang="en-US" dirty="0"/>
              <a:t> if both live in same tunnel at same time, </a:t>
            </a:r>
            <a:r>
              <a:rPr lang="en-US" dirty="0" smtClean="0"/>
              <a:t>or</a:t>
            </a:r>
          </a:p>
          <a:p>
            <a:pPr marL="285750" indent="-285750">
              <a:buFont typeface="Arial"/>
              <a:buChar char="•"/>
            </a:pPr>
            <a:endParaRPr lang="en-US" dirty="0"/>
          </a:p>
          <a:p>
            <a:r>
              <a:rPr lang="en-US" dirty="0"/>
              <a:t>* collide p from LHC with e from an ERL (energy recovery </a:t>
            </a:r>
            <a:r>
              <a:rPr lang="en-US" dirty="0" err="1"/>
              <a:t>linac</a:t>
            </a:r>
            <a:r>
              <a:rPr lang="en-US" dirty="0"/>
              <a:t>) such as the </a:t>
            </a:r>
            <a:r>
              <a:rPr lang="en-US" dirty="0" err="1"/>
              <a:t>LHeC</a:t>
            </a:r>
            <a:r>
              <a:rPr lang="en-US" dirty="0"/>
              <a:t> </a:t>
            </a:r>
            <a:r>
              <a:rPr lang="en-US" dirty="0" smtClean="0"/>
              <a:t>	energy </a:t>
            </a:r>
            <a:r>
              <a:rPr lang="en-US" dirty="0"/>
              <a:t>proton = 7 </a:t>
            </a:r>
            <a:r>
              <a:rPr lang="en-US" dirty="0" err="1"/>
              <a:t>TeV</a:t>
            </a:r>
            <a:endParaRPr lang="en-US" dirty="0"/>
          </a:p>
          <a:p>
            <a:r>
              <a:rPr lang="en-US" dirty="0" smtClean="0"/>
              <a:t>	energy </a:t>
            </a:r>
            <a:r>
              <a:rPr lang="en-US" dirty="0"/>
              <a:t>electron = 60 </a:t>
            </a:r>
            <a:r>
              <a:rPr lang="en-US" dirty="0" err="1"/>
              <a:t>GeV</a:t>
            </a:r>
            <a:r>
              <a:rPr lang="en-US" dirty="0"/>
              <a:t> (if </a:t>
            </a:r>
            <a:r>
              <a:rPr lang="en-US" dirty="0" err="1"/>
              <a:t>LHeC</a:t>
            </a:r>
            <a:r>
              <a:rPr lang="en-US" dirty="0"/>
              <a:t>) </a:t>
            </a:r>
            <a:endParaRPr lang="en-US" dirty="0" smtClean="0"/>
          </a:p>
          <a:p>
            <a:r>
              <a:rPr lang="en-US" dirty="0"/>
              <a:t>	</a:t>
            </a:r>
            <a:r>
              <a:rPr lang="en-US" dirty="0" err="1" smtClean="0"/>
              <a:t>sqrts</a:t>
            </a:r>
            <a:r>
              <a:rPr lang="en-US" dirty="0" smtClean="0"/>
              <a:t> </a:t>
            </a:r>
            <a:r>
              <a:rPr lang="en-US" dirty="0"/>
              <a:t>= 1.3 </a:t>
            </a:r>
            <a:r>
              <a:rPr lang="en-US" dirty="0" err="1"/>
              <a:t>TeV</a:t>
            </a:r>
            <a:endParaRPr lang="en-US" dirty="0"/>
          </a:p>
          <a:p>
            <a:endParaRPr lang="en-US" dirty="0" smtClean="0"/>
          </a:p>
          <a:p>
            <a:pPr marL="285750" indent="-285750">
              <a:buFontTx/>
              <a:buChar char="•"/>
            </a:pPr>
            <a:r>
              <a:rPr lang="en-US" dirty="0" smtClean="0"/>
              <a:t>collide </a:t>
            </a:r>
            <a:r>
              <a:rPr lang="en-US" dirty="0"/>
              <a:t>p from FCC-</a:t>
            </a:r>
            <a:r>
              <a:rPr lang="en-US" dirty="0" err="1"/>
              <a:t>hh</a:t>
            </a:r>
            <a:r>
              <a:rPr lang="en-US" dirty="0"/>
              <a:t> with e from ERL (energy recovery </a:t>
            </a:r>
            <a:r>
              <a:rPr lang="en-US" dirty="0" err="1"/>
              <a:t>linac</a:t>
            </a:r>
            <a:r>
              <a:rPr lang="en-US" dirty="0"/>
              <a:t>) </a:t>
            </a:r>
            <a:endParaRPr lang="en-US" dirty="0" smtClean="0"/>
          </a:p>
          <a:p>
            <a:pPr lvl="1"/>
            <a:r>
              <a:rPr lang="en-US" dirty="0" smtClean="0"/>
              <a:t>energy </a:t>
            </a:r>
            <a:r>
              <a:rPr lang="en-US" dirty="0"/>
              <a:t>proton = 50 </a:t>
            </a:r>
            <a:r>
              <a:rPr lang="en-US" dirty="0" err="1"/>
              <a:t>TeV</a:t>
            </a:r>
            <a:endParaRPr lang="en-US" dirty="0"/>
          </a:p>
          <a:p>
            <a:r>
              <a:rPr lang="en-US" dirty="0" smtClean="0"/>
              <a:t>	energy </a:t>
            </a:r>
            <a:r>
              <a:rPr lang="en-US" dirty="0"/>
              <a:t>electron = 60 </a:t>
            </a:r>
            <a:r>
              <a:rPr lang="en-US" dirty="0" err="1"/>
              <a:t>GeV</a:t>
            </a:r>
            <a:r>
              <a:rPr lang="en-US" dirty="0"/>
              <a:t> </a:t>
            </a:r>
            <a:endParaRPr lang="en-US" dirty="0" smtClean="0"/>
          </a:p>
          <a:p>
            <a:r>
              <a:rPr lang="en-US" dirty="0"/>
              <a:t>	</a:t>
            </a:r>
            <a:r>
              <a:rPr lang="en-US" dirty="0" err="1" smtClean="0"/>
              <a:t>sqrts</a:t>
            </a:r>
            <a:r>
              <a:rPr lang="en-US" dirty="0" smtClean="0"/>
              <a:t> </a:t>
            </a:r>
            <a:r>
              <a:rPr lang="en-US" dirty="0"/>
              <a:t>= 3.5 </a:t>
            </a:r>
            <a:r>
              <a:rPr lang="en-US" dirty="0" err="1" smtClean="0"/>
              <a:t>TeV</a:t>
            </a:r>
            <a:endParaRPr lang="en-US" dirty="0" smtClean="0"/>
          </a:p>
          <a:p>
            <a:endParaRPr lang="en-US" dirty="0"/>
          </a:p>
          <a:p>
            <a:r>
              <a:rPr lang="en-US" dirty="0"/>
              <a:t>These assume that the ERL is the </a:t>
            </a:r>
            <a:r>
              <a:rPr lang="en-US" dirty="0" err="1"/>
              <a:t>LHeC</a:t>
            </a:r>
            <a:r>
              <a:rPr lang="en-US" dirty="0"/>
              <a:t> which uses two superconducting energy recovery </a:t>
            </a:r>
            <a:r>
              <a:rPr lang="en-US" dirty="0" err="1"/>
              <a:t>linacs</a:t>
            </a:r>
            <a:r>
              <a:rPr lang="en-US" dirty="0"/>
              <a:t> in a racetrack configuration ... each </a:t>
            </a:r>
            <a:r>
              <a:rPr lang="en-US" dirty="0" err="1"/>
              <a:t>linac</a:t>
            </a:r>
            <a:r>
              <a:rPr lang="en-US" dirty="0"/>
              <a:t> able to add 10 </a:t>
            </a:r>
            <a:r>
              <a:rPr lang="en-US" dirty="0" err="1"/>
              <a:t>GeV</a:t>
            </a:r>
            <a:endParaRPr lang="en-US" dirty="0"/>
          </a:p>
        </p:txBody>
      </p:sp>
      <p:sp>
        <p:nvSpPr>
          <p:cNvPr id="4" name="Slide Number Placeholder 3"/>
          <p:cNvSpPr>
            <a:spLocks noGrp="1"/>
          </p:cNvSpPr>
          <p:nvPr>
            <p:ph type="sldNum" sz="quarter" idx="12"/>
          </p:nvPr>
        </p:nvSpPr>
        <p:spPr/>
        <p:txBody>
          <a:bodyPr/>
          <a:lstStyle/>
          <a:p>
            <a:fld id="{27C184BF-946A-D749-B2A2-9D4D00D61C68}" type="slidenum">
              <a:rPr lang="en-US" smtClean="0"/>
              <a:t>77</a:t>
            </a:fld>
            <a:endParaRPr lang="en-US"/>
          </a:p>
        </p:txBody>
      </p:sp>
    </p:spTree>
    <p:extLst>
      <p:ext uri="{BB962C8B-B14F-4D97-AF65-F5344CB8AC3E}">
        <p14:creationId xmlns:p14="http://schemas.microsoft.com/office/powerpoint/2010/main" val="104225485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Circular ERL – </a:t>
            </a:r>
            <a:r>
              <a:rPr lang="en-US" sz="3200" dirty="0"/>
              <a:t>A</a:t>
            </a:r>
            <a:r>
              <a:rPr lang="en-US" sz="3200" dirty="0" smtClean="0"/>
              <a:t>. </a:t>
            </a:r>
            <a:r>
              <a:rPr lang="en-US" sz="3200" dirty="0" err="1" smtClean="0"/>
              <a:t>Valloni</a:t>
            </a:r>
            <a:endParaRPr lang="en-US" sz="3200" dirty="0"/>
          </a:p>
        </p:txBody>
      </p:sp>
      <p:pic>
        <p:nvPicPr>
          <p:cNvPr id="3" name="Picture 2"/>
          <p:cNvPicPr>
            <a:picLocks noChangeAspect="1"/>
          </p:cNvPicPr>
          <p:nvPr/>
        </p:nvPicPr>
        <p:blipFill>
          <a:blip r:embed="rId2"/>
          <a:stretch>
            <a:fillRect/>
          </a:stretch>
        </p:blipFill>
        <p:spPr>
          <a:xfrm>
            <a:off x="1203570" y="952558"/>
            <a:ext cx="7354941" cy="5529100"/>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78</a:t>
            </a:fld>
            <a:endParaRPr lang="en-US"/>
          </a:p>
        </p:txBody>
      </p:sp>
    </p:spTree>
    <p:extLst>
      <p:ext uri="{BB962C8B-B14F-4D97-AF65-F5344CB8AC3E}">
        <p14:creationId xmlns:p14="http://schemas.microsoft.com/office/powerpoint/2010/main" val="382723775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Circular ERL – </a:t>
            </a:r>
            <a:r>
              <a:rPr lang="en-US" sz="3200" dirty="0"/>
              <a:t>A</a:t>
            </a:r>
            <a:r>
              <a:rPr lang="en-US" sz="3200" dirty="0" smtClean="0"/>
              <a:t>. </a:t>
            </a:r>
            <a:r>
              <a:rPr lang="en-US" sz="3200" dirty="0" err="1" smtClean="0"/>
              <a:t>Valloni</a:t>
            </a:r>
            <a:endParaRPr lang="en-US" sz="3200" dirty="0"/>
          </a:p>
        </p:txBody>
      </p:sp>
      <p:pic>
        <p:nvPicPr>
          <p:cNvPr id="2" name="Picture 1"/>
          <p:cNvPicPr>
            <a:picLocks noChangeAspect="1"/>
          </p:cNvPicPr>
          <p:nvPr/>
        </p:nvPicPr>
        <p:blipFill>
          <a:blip r:embed="rId2"/>
          <a:stretch>
            <a:fillRect/>
          </a:stretch>
        </p:blipFill>
        <p:spPr>
          <a:xfrm>
            <a:off x="996419" y="813664"/>
            <a:ext cx="7735591" cy="5829242"/>
          </a:xfrm>
          <a:prstGeom prst="rect">
            <a:avLst/>
          </a:prstGeom>
        </p:spPr>
      </p:pic>
      <p:sp>
        <p:nvSpPr>
          <p:cNvPr id="4" name="Slide Number Placeholder 3"/>
          <p:cNvSpPr>
            <a:spLocks noGrp="1"/>
          </p:cNvSpPr>
          <p:nvPr>
            <p:ph type="sldNum" sz="quarter" idx="12"/>
          </p:nvPr>
        </p:nvSpPr>
        <p:spPr/>
        <p:txBody>
          <a:bodyPr/>
          <a:lstStyle/>
          <a:p>
            <a:fld id="{27C184BF-946A-D749-B2A2-9D4D00D61C68}" type="slidenum">
              <a:rPr lang="en-US" smtClean="0"/>
              <a:t>79</a:t>
            </a:fld>
            <a:endParaRPr lang="en-US"/>
          </a:p>
        </p:txBody>
      </p:sp>
    </p:spTree>
    <p:extLst>
      <p:ext uri="{BB962C8B-B14F-4D97-AF65-F5344CB8AC3E}">
        <p14:creationId xmlns:p14="http://schemas.microsoft.com/office/powerpoint/2010/main" val="1138247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sp>
        <p:nvSpPr>
          <p:cNvPr id="7" name="Content Placeholder 2"/>
          <p:cNvSpPr>
            <a:spLocks noGrp="1"/>
          </p:cNvSpPr>
          <p:nvPr>
            <p:ph idx="1"/>
          </p:nvPr>
        </p:nvSpPr>
        <p:spPr>
          <a:xfrm>
            <a:off x="457199" y="948533"/>
            <a:ext cx="8419223" cy="4525963"/>
          </a:xfrm>
        </p:spPr>
        <p:txBody>
          <a:bodyPr>
            <a:normAutofit/>
          </a:bodyPr>
          <a:lstStyle/>
          <a:p>
            <a:r>
              <a:rPr lang="en-US" sz="1800" dirty="0" smtClean="0"/>
              <a:t>5ns option to reduce pileup</a:t>
            </a:r>
            <a:endParaRPr lang="en-US" sz="1800" dirty="0"/>
          </a:p>
        </p:txBody>
      </p:sp>
      <p:pic>
        <p:nvPicPr>
          <p:cNvPr id="8" name="Picture 7"/>
          <p:cNvPicPr>
            <a:picLocks noChangeAspect="1"/>
          </p:cNvPicPr>
          <p:nvPr/>
        </p:nvPicPr>
        <p:blipFill>
          <a:blip r:embed="rId2"/>
          <a:stretch>
            <a:fillRect/>
          </a:stretch>
        </p:blipFill>
        <p:spPr>
          <a:xfrm>
            <a:off x="1200129" y="1427608"/>
            <a:ext cx="7155968" cy="5379592"/>
          </a:xfrm>
          <a:prstGeom prst="rect">
            <a:avLst/>
          </a:prstGeom>
        </p:spPr>
      </p:pic>
      <p:sp>
        <p:nvSpPr>
          <p:cNvPr id="9" name="Slide Number Placeholder 8"/>
          <p:cNvSpPr>
            <a:spLocks noGrp="1"/>
          </p:cNvSpPr>
          <p:nvPr>
            <p:ph type="sldNum" sz="quarter" idx="12"/>
          </p:nvPr>
        </p:nvSpPr>
        <p:spPr/>
        <p:txBody>
          <a:bodyPr/>
          <a:lstStyle/>
          <a:p>
            <a:fld id="{27C184BF-946A-D749-B2A2-9D4D00D61C68}" type="slidenum">
              <a:rPr lang="en-US" smtClean="0"/>
              <a:t>8</a:t>
            </a:fld>
            <a:endParaRPr lang="en-US"/>
          </a:p>
        </p:txBody>
      </p:sp>
    </p:spTree>
    <p:extLst>
      <p:ext uri="{BB962C8B-B14F-4D97-AF65-F5344CB8AC3E}">
        <p14:creationId xmlns:p14="http://schemas.microsoft.com/office/powerpoint/2010/main" val="4913905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Circular ERL – </a:t>
            </a:r>
            <a:r>
              <a:rPr lang="en-US" sz="3200" dirty="0"/>
              <a:t>A</a:t>
            </a:r>
            <a:r>
              <a:rPr lang="en-US" sz="3200" dirty="0" smtClean="0"/>
              <a:t>. </a:t>
            </a:r>
            <a:r>
              <a:rPr lang="en-US" sz="3200" dirty="0" err="1" smtClean="0"/>
              <a:t>Valloni</a:t>
            </a:r>
            <a:endParaRPr lang="en-US" sz="3200" dirty="0"/>
          </a:p>
        </p:txBody>
      </p:sp>
      <p:sp>
        <p:nvSpPr>
          <p:cNvPr id="3" name="TextBox 2"/>
          <p:cNvSpPr txBox="1"/>
          <p:nvPr/>
        </p:nvSpPr>
        <p:spPr>
          <a:xfrm>
            <a:off x="250635" y="952558"/>
            <a:ext cx="8521590" cy="369332"/>
          </a:xfrm>
          <a:prstGeom prst="rect">
            <a:avLst/>
          </a:prstGeom>
          <a:noFill/>
        </p:spPr>
        <p:txBody>
          <a:bodyPr wrap="square" rtlCol="0">
            <a:spAutoFit/>
          </a:bodyPr>
          <a:lstStyle/>
          <a:p>
            <a:pPr marL="285750" indent="-285750">
              <a:buFont typeface="Arial"/>
              <a:buChar char="•"/>
            </a:pPr>
            <a:r>
              <a:rPr lang="en-US" dirty="0" smtClean="0"/>
              <a:t>‘ERL Facility’ – a smaller testing version for </a:t>
            </a:r>
            <a:r>
              <a:rPr lang="en-US" dirty="0" err="1" smtClean="0"/>
              <a:t>LHeC</a:t>
            </a:r>
            <a:r>
              <a:rPr lang="en-US" dirty="0" smtClean="0"/>
              <a:t>/FCC-eh  (CDR – June 15)</a:t>
            </a:r>
            <a:endParaRPr lang="en-US" dirty="0"/>
          </a:p>
        </p:txBody>
      </p:sp>
      <p:pic>
        <p:nvPicPr>
          <p:cNvPr id="4" name="Picture 3"/>
          <p:cNvPicPr>
            <a:picLocks noChangeAspect="1"/>
          </p:cNvPicPr>
          <p:nvPr/>
        </p:nvPicPr>
        <p:blipFill>
          <a:blip r:embed="rId2"/>
          <a:stretch>
            <a:fillRect/>
          </a:stretch>
        </p:blipFill>
        <p:spPr>
          <a:xfrm>
            <a:off x="1269993" y="1321890"/>
            <a:ext cx="6984253" cy="5253114"/>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80</a:t>
            </a:fld>
            <a:endParaRPr lang="en-US"/>
          </a:p>
        </p:txBody>
      </p:sp>
    </p:spTree>
    <p:extLst>
      <p:ext uri="{BB962C8B-B14F-4D97-AF65-F5344CB8AC3E}">
        <p14:creationId xmlns:p14="http://schemas.microsoft.com/office/powerpoint/2010/main" val="418440539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Circular ERL – </a:t>
            </a:r>
            <a:r>
              <a:rPr lang="en-US" sz="3200" dirty="0"/>
              <a:t>A</a:t>
            </a:r>
            <a:r>
              <a:rPr lang="en-US" sz="3200" dirty="0" smtClean="0"/>
              <a:t>. </a:t>
            </a:r>
            <a:r>
              <a:rPr lang="en-US" sz="3200" dirty="0" err="1" smtClean="0"/>
              <a:t>Valloni</a:t>
            </a:r>
            <a:endParaRPr lang="en-US" sz="3200" dirty="0"/>
          </a:p>
        </p:txBody>
      </p:sp>
      <p:sp>
        <p:nvSpPr>
          <p:cNvPr id="3" name="TextBox 2"/>
          <p:cNvSpPr txBox="1"/>
          <p:nvPr/>
        </p:nvSpPr>
        <p:spPr>
          <a:xfrm>
            <a:off x="250635" y="952558"/>
            <a:ext cx="8521590" cy="369332"/>
          </a:xfrm>
          <a:prstGeom prst="rect">
            <a:avLst/>
          </a:prstGeom>
          <a:noFill/>
        </p:spPr>
        <p:txBody>
          <a:bodyPr wrap="square" rtlCol="0">
            <a:spAutoFit/>
          </a:bodyPr>
          <a:lstStyle/>
          <a:p>
            <a:pPr marL="285750" indent="-285750">
              <a:buFont typeface="Arial"/>
              <a:buChar char="•"/>
            </a:pPr>
            <a:r>
              <a:rPr lang="en-US" dirty="0" smtClean="0"/>
              <a:t>‘ERL Facility’ – a smaller testing version for </a:t>
            </a:r>
            <a:r>
              <a:rPr lang="en-US" dirty="0" err="1" smtClean="0"/>
              <a:t>LHeC</a:t>
            </a:r>
            <a:r>
              <a:rPr lang="en-US" dirty="0" smtClean="0"/>
              <a:t>/FCC-eh  (CDR – June 15)</a:t>
            </a:r>
            <a:endParaRPr lang="en-US" dirty="0"/>
          </a:p>
        </p:txBody>
      </p:sp>
      <p:pic>
        <p:nvPicPr>
          <p:cNvPr id="2" name="Picture 1"/>
          <p:cNvPicPr>
            <a:picLocks noChangeAspect="1"/>
          </p:cNvPicPr>
          <p:nvPr/>
        </p:nvPicPr>
        <p:blipFill>
          <a:blip r:embed="rId2"/>
          <a:stretch>
            <a:fillRect/>
          </a:stretch>
        </p:blipFill>
        <p:spPr>
          <a:xfrm>
            <a:off x="1444971" y="1321890"/>
            <a:ext cx="7327254" cy="5498010"/>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81</a:t>
            </a:fld>
            <a:endParaRPr lang="en-US"/>
          </a:p>
        </p:txBody>
      </p:sp>
    </p:spTree>
    <p:extLst>
      <p:ext uri="{BB962C8B-B14F-4D97-AF65-F5344CB8AC3E}">
        <p14:creationId xmlns:p14="http://schemas.microsoft.com/office/powerpoint/2010/main" val="54765247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Circular ERL – </a:t>
            </a:r>
            <a:r>
              <a:rPr lang="en-US" sz="3200" dirty="0"/>
              <a:t>A</a:t>
            </a:r>
            <a:r>
              <a:rPr lang="en-US" sz="3200" dirty="0" smtClean="0"/>
              <a:t>. </a:t>
            </a:r>
            <a:r>
              <a:rPr lang="en-US" sz="3200" dirty="0" err="1" smtClean="0"/>
              <a:t>Valloni</a:t>
            </a:r>
            <a:endParaRPr lang="en-US" sz="3200" dirty="0"/>
          </a:p>
        </p:txBody>
      </p:sp>
      <p:sp>
        <p:nvSpPr>
          <p:cNvPr id="3" name="TextBox 2"/>
          <p:cNvSpPr txBox="1"/>
          <p:nvPr/>
        </p:nvSpPr>
        <p:spPr>
          <a:xfrm>
            <a:off x="250635" y="952558"/>
            <a:ext cx="8521590" cy="369332"/>
          </a:xfrm>
          <a:prstGeom prst="rect">
            <a:avLst/>
          </a:prstGeom>
          <a:noFill/>
        </p:spPr>
        <p:txBody>
          <a:bodyPr wrap="square" rtlCol="0">
            <a:spAutoFit/>
          </a:bodyPr>
          <a:lstStyle/>
          <a:p>
            <a:pPr marL="285750" indent="-285750">
              <a:buFont typeface="Arial"/>
              <a:buChar char="•"/>
            </a:pPr>
            <a:r>
              <a:rPr lang="en-US" dirty="0" smtClean="0"/>
              <a:t>‘ERL Facility’ – a smaller testing version for </a:t>
            </a:r>
            <a:r>
              <a:rPr lang="en-US" dirty="0" err="1" smtClean="0"/>
              <a:t>LHeC</a:t>
            </a:r>
            <a:r>
              <a:rPr lang="en-US" dirty="0" smtClean="0"/>
              <a:t>/FCC-eh  (CDR – June 15)</a:t>
            </a:r>
            <a:endParaRPr lang="en-US" dirty="0"/>
          </a:p>
        </p:txBody>
      </p:sp>
      <p:pic>
        <p:nvPicPr>
          <p:cNvPr id="4" name="Picture 3"/>
          <p:cNvPicPr>
            <a:picLocks noChangeAspect="1"/>
          </p:cNvPicPr>
          <p:nvPr/>
        </p:nvPicPr>
        <p:blipFill>
          <a:blip r:embed="rId2"/>
          <a:stretch>
            <a:fillRect/>
          </a:stretch>
        </p:blipFill>
        <p:spPr>
          <a:xfrm>
            <a:off x="1284751" y="1321890"/>
            <a:ext cx="7077261" cy="5345273"/>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82</a:t>
            </a:fld>
            <a:endParaRPr lang="en-US"/>
          </a:p>
        </p:txBody>
      </p:sp>
    </p:spTree>
    <p:extLst>
      <p:ext uri="{BB962C8B-B14F-4D97-AF65-F5344CB8AC3E}">
        <p14:creationId xmlns:p14="http://schemas.microsoft.com/office/powerpoint/2010/main" val="45683925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0"/>
            <a:ext cx="8914028" cy="963298"/>
          </a:xfrm>
        </p:spPr>
        <p:txBody>
          <a:bodyPr>
            <a:normAutofit/>
          </a:bodyPr>
          <a:lstStyle/>
          <a:p>
            <a:r>
              <a:rPr lang="en-US" sz="3200" dirty="0" smtClean="0"/>
              <a:t>Beam-Beam effects in </a:t>
            </a:r>
            <a:r>
              <a:rPr lang="en-US" sz="3200" dirty="0" err="1" smtClean="0"/>
              <a:t>ep</a:t>
            </a:r>
            <a:r>
              <a:rPr lang="en-US" sz="3200" dirty="0" smtClean="0"/>
              <a:t> – E. </a:t>
            </a:r>
            <a:r>
              <a:rPr lang="en-US" sz="3200" dirty="0" err="1" smtClean="0"/>
              <a:t>Nissen</a:t>
            </a:r>
            <a:endParaRPr lang="en-US" sz="3200" dirty="0"/>
          </a:p>
        </p:txBody>
      </p:sp>
      <p:sp>
        <p:nvSpPr>
          <p:cNvPr id="5" name="Title 1"/>
          <p:cNvSpPr txBox="1">
            <a:spLocks/>
          </p:cNvSpPr>
          <p:nvPr/>
        </p:nvSpPr>
        <p:spPr>
          <a:xfrm>
            <a:off x="130565" y="1431411"/>
            <a:ext cx="8914028" cy="9632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Lepton Energy Recovery </a:t>
            </a:r>
            <a:r>
              <a:rPr lang="en-US" sz="3200" dirty="0" err="1" smtClean="0"/>
              <a:t>Linac</a:t>
            </a:r>
            <a:r>
              <a:rPr lang="en-US" sz="3200" dirty="0" smtClean="0"/>
              <a:t> – V </a:t>
            </a:r>
            <a:r>
              <a:rPr lang="en-US" sz="3200" dirty="0" err="1" smtClean="0"/>
              <a:t>Litvinenko</a:t>
            </a:r>
            <a:endParaRPr lang="en-US" sz="3200" dirty="0"/>
          </a:p>
        </p:txBody>
      </p:sp>
      <p:sp>
        <p:nvSpPr>
          <p:cNvPr id="2" name="TextBox 1"/>
          <p:cNvSpPr txBox="1"/>
          <p:nvPr/>
        </p:nvSpPr>
        <p:spPr>
          <a:xfrm>
            <a:off x="436610" y="2579501"/>
            <a:ext cx="7521597" cy="707886"/>
          </a:xfrm>
          <a:prstGeom prst="rect">
            <a:avLst/>
          </a:prstGeom>
          <a:noFill/>
        </p:spPr>
        <p:txBody>
          <a:bodyPr wrap="square" rtlCol="0">
            <a:spAutoFit/>
          </a:bodyPr>
          <a:lstStyle/>
          <a:p>
            <a:pPr marL="285750" indent="-285750">
              <a:buFont typeface="Arial"/>
              <a:buChar char="•"/>
            </a:pPr>
            <a:r>
              <a:rPr lang="en-US" sz="2000" dirty="0" smtClean="0"/>
              <a:t>Better for higher energy (no synchrotron </a:t>
            </a:r>
            <a:r>
              <a:rPr lang="en-US" sz="2000" dirty="0" err="1" smtClean="0"/>
              <a:t>losss</a:t>
            </a:r>
            <a:r>
              <a:rPr lang="en-US" sz="2000" dirty="0" smtClean="0"/>
              <a:t>)</a:t>
            </a:r>
          </a:p>
          <a:p>
            <a:pPr marL="285750" indent="-285750">
              <a:buFont typeface="Arial"/>
              <a:buChar char="•"/>
            </a:pPr>
            <a:r>
              <a:rPr lang="en-US" sz="2000" dirty="0" smtClean="0"/>
              <a:t>But also high cost</a:t>
            </a:r>
            <a:endParaRPr lang="en-US" sz="2000" dirty="0"/>
          </a:p>
        </p:txBody>
      </p:sp>
      <p:sp>
        <p:nvSpPr>
          <p:cNvPr id="6" name="Slide Number Placeholder 5"/>
          <p:cNvSpPr>
            <a:spLocks noGrp="1"/>
          </p:cNvSpPr>
          <p:nvPr>
            <p:ph type="sldNum" sz="quarter" idx="12"/>
          </p:nvPr>
        </p:nvSpPr>
        <p:spPr/>
        <p:txBody>
          <a:bodyPr/>
          <a:lstStyle/>
          <a:p>
            <a:fld id="{27C184BF-946A-D749-B2A2-9D4D00D61C68}" type="slidenum">
              <a:rPr lang="en-US" smtClean="0"/>
              <a:t>83</a:t>
            </a:fld>
            <a:endParaRPr lang="en-US"/>
          </a:p>
        </p:txBody>
      </p:sp>
    </p:spTree>
    <p:extLst>
      <p:ext uri="{BB962C8B-B14F-4D97-AF65-F5344CB8AC3E}">
        <p14:creationId xmlns:p14="http://schemas.microsoft.com/office/powerpoint/2010/main" val="369488362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1"/>
            <a:ext cx="8914028" cy="1748635"/>
          </a:xfrm>
        </p:spPr>
        <p:txBody>
          <a:bodyPr>
            <a:normAutofit fontScale="90000"/>
          </a:bodyPr>
          <a:lstStyle/>
          <a:p>
            <a:r>
              <a:rPr lang="en-US" sz="3200" dirty="0" smtClean="0"/>
              <a:t>Wednesday</a:t>
            </a:r>
            <a:br>
              <a:rPr lang="en-US" sz="3200" dirty="0" smtClean="0"/>
            </a:br>
            <a:r>
              <a:rPr lang="en-US" sz="3200" dirty="0" smtClean="0"/>
              <a:t>FCC-</a:t>
            </a:r>
            <a:r>
              <a:rPr lang="en-US" sz="3200" dirty="0" err="1" smtClean="0"/>
              <a:t>ee</a:t>
            </a:r>
            <a:r>
              <a:rPr lang="en-US" sz="3200" dirty="0" smtClean="0"/>
              <a:t> 15.30 session</a:t>
            </a:r>
            <a:br>
              <a:rPr lang="en-US" sz="3200" dirty="0" smtClean="0"/>
            </a:br>
            <a:r>
              <a:rPr lang="en-US" sz="3200" dirty="0" smtClean="0"/>
              <a:t>Prospects for FCC-</a:t>
            </a:r>
            <a:r>
              <a:rPr lang="en-US" sz="3200" dirty="0" err="1" smtClean="0"/>
              <a:t>ee</a:t>
            </a:r>
            <a:r>
              <a:rPr lang="en-US" sz="3200" dirty="0" smtClean="0"/>
              <a:t> </a:t>
            </a:r>
            <a:r>
              <a:rPr lang="en-US" sz="3200" dirty="0" err="1" smtClean="0"/>
              <a:t>polarisation</a:t>
            </a:r>
            <a:r>
              <a:rPr lang="en-US" sz="3200" dirty="0" smtClean="0"/>
              <a:t> – E </a:t>
            </a:r>
            <a:r>
              <a:rPr lang="en-US" sz="3200" dirty="0" err="1" smtClean="0"/>
              <a:t>Gianfelice</a:t>
            </a:r>
            <a:r>
              <a:rPr lang="en-US" sz="3200" dirty="0" smtClean="0"/>
              <a:t> Wendt</a:t>
            </a:r>
            <a:endParaRPr lang="en-US" sz="3200" dirty="0"/>
          </a:p>
        </p:txBody>
      </p:sp>
      <p:sp>
        <p:nvSpPr>
          <p:cNvPr id="6" name="TextBox 5"/>
          <p:cNvSpPr txBox="1"/>
          <p:nvPr/>
        </p:nvSpPr>
        <p:spPr>
          <a:xfrm>
            <a:off x="436610" y="1803661"/>
            <a:ext cx="7521597" cy="1323439"/>
          </a:xfrm>
          <a:prstGeom prst="rect">
            <a:avLst/>
          </a:prstGeom>
          <a:noFill/>
        </p:spPr>
        <p:txBody>
          <a:bodyPr wrap="square" rtlCol="0">
            <a:spAutoFit/>
          </a:bodyPr>
          <a:lstStyle/>
          <a:p>
            <a:pPr marL="285750" indent="-285750">
              <a:buFont typeface="Arial"/>
              <a:buChar char="•"/>
            </a:pPr>
            <a:r>
              <a:rPr lang="en-US" sz="2000" dirty="0" smtClean="0"/>
              <a:t>Look at slides later…</a:t>
            </a:r>
          </a:p>
          <a:p>
            <a:pPr marL="285750" indent="-285750">
              <a:buFont typeface="Arial"/>
              <a:buChar char="•"/>
            </a:pPr>
            <a:endParaRPr lang="en-US" sz="2000" dirty="0"/>
          </a:p>
          <a:p>
            <a:pPr marL="285750" indent="-285750">
              <a:buFont typeface="Arial"/>
              <a:buChar char="•"/>
            </a:pPr>
            <a:endParaRPr lang="en-US" sz="2000" dirty="0" smtClean="0"/>
          </a:p>
          <a:p>
            <a:pPr marL="285750" indent="-285750">
              <a:buFont typeface="Arial"/>
              <a:buChar char="•"/>
            </a:pPr>
            <a:r>
              <a:rPr lang="en-US" sz="2000" dirty="0" smtClean="0"/>
              <a:t>Other talks on injectors </a:t>
            </a:r>
            <a:r>
              <a:rPr lang="en-US" sz="2000" dirty="0" err="1" smtClean="0"/>
              <a:t>etc</a:t>
            </a:r>
            <a:endParaRPr lang="en-US" sz="2000" dirty="0"/>
          </a:p>
        </p:txBody>
      </p:sp>
      <p:sp>
        <p:nvSpPr>
          <p:cNvPr id="3" name="Slide Number Placeholder 2"/>
          <p:cNvSpPr>
            <a:spLocks noGrp="1"/>
          </p:cNvSpPr>
          <p:nvPr>
            <p:ph type="sldNum" sz="quarter" idx="12"/>
          </p:nvPr>
        </p:nvSpPr>
        <p:spPr/>
        <p:txBody>
          <a:bodyPr/>
          <a:lstStyle/>
          <a:p>
            <a:fld id="{27C184BF-946A-D749-B2A2-9D4D00D61C68}" type="slidenum">
              <a:rPr lang="en-US" smtClean="0"/>
              <a:t>84</a:t>
            </a:fld>
            <a:endParaRPr lang="en-US"/>
          </a:p>
        </p:txBody>
      </p:sp>
    </p:spTree>
    <p:extLst>
      <p:ext uri="{BB962C8B-B14F-4D97-AF65-F5344CB8AC3E}">
        <p14:creationId xmlns:p14="http://schemas.microsoft.com/office/powerpoint/2010/main" val="59874316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1"/>
            <a:ext cx="8914028" cy="1748635"/>
          </a:xfrm>
        </p:spPr>
        <p:txBody>
          <a:bodyPr>
            <a:normAutofit/>
          </a:bodyPr>
          <a:lstStyle/>
          <a:p>
            <a:r>
              <a:rPr lang="en-US" sz="3200" dirty="0" smtClean="0"/>
              <a:t>FCC-eh 15.30 session</a:t>
            </a:r>
            <a:br>
              <a:rPr lang="en-US" sz="3200" dirty="0" smtClean="0"/>
            </a:br>
            <a:r>
              <a:rPr lang="en-US" sz="3200" dirty="0" smtClean="0"/>
              <a:t>A new detector for </a:t>
            </a:r>
            <a:r>
              <a:rPr lang="en-US" sz="3200" dirty="0" err="1" smtClean="0"/>
              <a:t>ep</a:t>
            </a:r>
            <a:r>
              <a:rPr lang="en-US" sz="3200" dirty="0" smtClean="0"/>
              <a:t>/</a:t>
            </a:r>
            <a:r>
              <a:rPr lang="en-US" sz="3200" dirty="0" err="1" smtClean="0"/>
              <a:t>eA</a:t>
            </a:r>
            <a:r>
              <a:rPr lang="en-US" sz="3200" dirty="0" smtClean="0"/>
              <a:t> – P </a:t>
            </a:r>
            <a:r>
              <a:rPr lang="en-US" sz="3200" dirty="0" err="1" smtClean="0"/>
              <a:t>Kostka</a:t>
            </a:r>
            <a:endParaRPr lang="en-US" sz="3200" dirty="0"/>
          </a:p>
        </p:txBody>
      </p:sp>
      <p:sp>
        <p:nvSpPr>
          <p:cNvPr id="6" name="TextBox 5"/>
          <p:cNvSpPr txBox="1"/>
          <p:nvPr/>
        </p:nvSpPr>
        <p:spPr>
          <a:xfrm>
            <a:off x="436610" y="1803661"/>
            <a:ext cx="8319706" cy="1015663"/>
          </a:xfrm>
          <a:prstGeom prst="rect">
            <a:avLst/>
          </a:prstGeom>
          <a:noFill/>
        </p:spPr>
        <p:txBody>
          <a:bodyPr wrap="square" rtlCol="0">
            <a:spAutoFit/>
          </a:bodyPr>
          <a:lstStyle/>
          <a:p>
            <a:pPr marL="285750" indent="-285750">
              <a:buFont typeface="Arial"/>
              <a:buChar char="•"/>
            </a:pPr>
            <a:r>
              <a:rPr lang="en-US" sz="2000" dirty="0" smtClean="0"/>
              <a:t>Detector layout established (based on </a:t>
            </a:r>
            <a:r>
              <a:rPr lang="en-US" sz="2000" dirty="0" err="1" smtClean="0"/>
              <a:t>LHeC</a:t>
            </a:r>
            <a:r>
              <a:rPr lang="en-US" sz="2000" dirty="0" smtClean="0"/>
              <a:t>)</a:t>
            </a:r>
          </a:p>
          <a:p>
            <a:pPr marL="285750" indent="-285750">
              <a:buFont typeface="Arial"/>
              <a:buChar char="•"/>
            </a:pPr>
            <a:r>
              <a:rPr lang="en-US" sz="2000" dirty="0" smtClean="0"/>
              <a:t>FCC-he detector feasible with technology available today (though would benefit from technology in progress)</a:t>
            </a:r>
          </a:p>
        </p:txBody>
      </p:sp>
      <p:sp>
        <p:nvSpPr>
          <p:cNvPr id="4" name="Title 1"/>
          <p:cNvSpPr txBox="1">
            <a:spLocks/>
          </p:cNvSpPr>
          <p:nvPr/>
        </p:nvSpPr>
        <p:spPr>
          <a:xfrm>
            <a:off x="590439" y="3122817"/>
            <a:ext cx="8914028" cy="174863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 IR magnet design – B Parker</a:t>
            </a:r>
            <a:endParaRPr lang="en-US" sz="3200" dirty="0"/>
          </a:p>
        </p:txBody>
      </p:sp>
      <p:sp>
        <p:nvSpPr>
          <p:cNvPr id="2" name="Slide Number Placeholder 1"/>
          <p:cNvSpPr>
            <a:spLocks noGrp="1"/>
          </p:cNvSpPr>
          <p:nvPr>
            <p:ph type="sldNum" sz="quarter" idx="12"/>
          </p:nvPr>
        </p:nvSpPr>
        <p:spPr/>
        <p:txBody>
          <a:bodyPr/>
          <a:lstStyle/>
          <a:p>
            <a:fld id="{27C184BF-946A-D749-B2A2-9D4D00D61C68}" type="slidenum">
              <a:rPr lang="en-US" smtClean="0"/>
              <a:t>85</a:t>
            </a:fld>
            <a:endParaRPr lang="en-US"/>
          </a:p>
        </p:txBody>
      </p:sp>
    </p:spTree>
    <p:extLst>
      <p:ext uri="{BB962C8B-B14F-4D97-AF65-F5344CB8AC3E}">
        <p14:creationId xmlns:p14="http://schemas.microsoft.com/office/powerpoint/2010/main" val="383738520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1"/>
            <a:ext cx="8914028" cy="1748635"/>
          </a:xfrm>
        </p:spPr>
        <p:txBody>
          <a:bodyPr>
            <a:normAutofit/>
          </a:bodyPr>
          <a:lstStyle/>
          <a:p>
            <a:r>
              <a:rPr lang="en-US" sz="3200" dirty="0" smtClean="0"/>
              <a:t>FCC-eh 15.30 session – Physics talks</a:t>
            </a:r>
            <a:br>
              <a:rPr lang="en-US" sz="3200" dirty="0" smtClean="0"/>
            </a:br>
            <a:r>
              <a:rPr lang="en-US" sz="3200" dirty="0" smtClean="0"/>
              <a:t>Higgs in </a:t>
            </a:r>
            <a:r>
              <a:rPr lang="en-US" sz="3200" dirty="0" err="1" smtClean="0"/>
              <a:t>ep</a:t>
            </a:r>
            <a:r>
              <a:rPr lang="en-US" sz="3200" dirty="0" smtClean="0"/>
              <a:t> – </a:t>
            </a:r>
            <a:r>
              <a:rPr lang="en-US" sz="3200" dirty="0"/>
              <a:t>M</a:t>
            </a:r>
            <a:r>
              <a:rPr lang="en-US" sz="3200" dirty="0" smtClean="0"/>
              <a:t> Klein</a:t>
            </a:r>
            <a:endParaRPr lang="en-US" sz="3200" dirty="0"/>
          </a:p>
        </p:txBody>
      </p:sp>
      <p:pic>
        <p:nvPicPr>
          <p:cNvPr id="2" name="Picture 1"/>
          <p:cNvPicPr>
            <a:picLocks noChangeAspect="1"/>
          </p:cNvPicPr>
          <p:nvPr/>
        </p:nvPicPr>
        <p:blipFill>
          <a:blip r:embed="rId2"/>
          <a:stretch>
            <a:fillRect/>
          </a:stretch>
        </p:blipFill>
        <p:spPr>
          <a:xfrm>
            <a:off x="1391787" y="1882456"/>
            <a:ext cx="6471512" cy="4828674"/>
          </a:xfrm>
          <a:prstGeom prst="rect">
            <a:avLst/>
          </a:prstGeom>
        </p:spPr>
      </p:pic>
      <p:sp>
        <p:nvSpPr>
          <p:cNvPr id="3" name="TextBox 2"/>
          <p:cNvSpPr txBox="1"/>
          <p:nvPr/>
        </p:nvSpPr>
        <p:spPr>
          <a:xfrm>
            <a:off x="427789" y="1553228"/>
            <a:ext cx="4264527" cy="369332"/>
          </a:xfrm>
          <a:prstGeom prst="rect">
            <a:avLst/>
          </a:prstGeom>
          <a:noFill/>
        </p:spPr>
        <p:txBody>
          <a:bodyPr wrap="square" rtlCol="0">
            <a:spAutoFit/>
          </a:bodyPr>
          <a:lstStyle/>
          <a:p>
            <a:pPr marL="285750" indent="-285750">
              <a:buFont typeface="Arial"/>
              <a:buChar char="•"/>
            </a:pPr>
            <a:r>
              <a:rPr lang="en-US" dirty="0" smtClean="0"/>
              <a:t>H-HH is a primary goal</a:t>
            </a:r>
            <a:endParaRPr lang="en-US" dirty="0"/>
          </a:p>
        </p:txBody>
      </p:sp>
      <p:sp>
        <p:nvSpPr>
          <p:cNvPr id="5" name="Slide Number Placeholder 4"/>
          <p:cNvSpPr>
            <a:spLocks noGrp="1"/>
          </p:cNvSpPr>
          <p:nvPr>
            <p:ph type="sldNum" sz="quarter" idx="12"/>
          </p:nvPr>
        </p:nvSpPr>
        <p:spPr/>
        <p:txBody>
          <a:bodyPr/>
          <a:lstStyle/>
          <a:p>
            <a:fld id="{27C184BF-946A-D749-B2A2-9D4D00D61C68}" type="slidenum">
              <a:rPr lang="en-US" smtClean="0"/>
              <a:t>86</a:t>
            </a:fld>
            <a:endParaRPr lang="en-US"/>
          </a:p>
        </p:txBody>
      </p:sp>
    </p:spTree>
    <p:extLst>
      <p:ext uri="{BB962C8B-B14F-4D97-AF65-F5344CB8AC3E}">
        <p14:creationId xmlns:p14="http://schemas.microsoft.com/office/powerpoint/2010/main" val="342636986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1"/>
            <a:ext cx="8914028" cy="1147057"/>
          </a:xfrm>
        </p:spPr>
        <p:txBody>
          <a:bodyPr>
            <a:normAutofit/>
          </a:bodyPr>
          <a:lstStyle/>
          <a:p>
            <a:r>
              <a:rPr lang="en-US" sz="3200" dirty="0" smtClean="0"/>
              <a:t>Higgs in </a:t>
            </a:r>
            <a:r>
              <a:rPr lang="en-US" sz="3200" dirty="0" err="1" smtClean="0"/>
              <a:t>ep</a:t>
            </a:r>
            <a:r>
              <a:rPr lang="en-US" sz="3200" dirty="0" smtClean="0"/>
              <a:t> – </a:t>
            </a:r>
            <a:r>
              <a:rPr lang="en-US" sz="3200" dirty="0"/>
              <a:t>M</a:t>
            </a:r>
            <a:r>
              <a:rPr lang="en-US" sz="3200" dirty="0" smtClean="0"/>
              <a:t> Klein</a:t>
            </a:r>
            <a:endParaRPr lang="en-US" sz="3200" dirty="0"/>
          </a:p>
        </p:txBody>
      </p:sp>
      <p:pic>
        <p:nvPicPr>
          <p:cNvPr id="4" name="Picture 3"/>
          <p:cNvPicPr>
            <a:picLocks noChangeAspect="1"/>
          </p:cNvPicPr>
          <p:nvPr/>
        </p:nvPicPr>
        <p:blipFill>
          <a:blip r:embed="rId2"/>
          <a:stretch>
            <a:fillRect/>
          </a:stretch>
        </p:blipFill>
        <p:spPr>
          <a:xfrm>
            <a:off x="1310385" y="1510631"/>
            <a:ext cx="6596366" cy="4963695"/>
          </a:xfrm>
          <a:prstGeom prst="rect">
            <a:avLst/>
          </a:prstGeom>
        </p:spPr>
      </p:pic>
      <p:sp>
        <p:nvSpPr>
          <p:cNvPr id="6" name="TextBox 5"/>
          <p:cNvSpPr txBox="1"/>
          <p:nvPr/>
        </p:nvSpPr>
        <p:spPr>
          <a:xfrm>
            <a:off x="427789" y="951650"/>
            <a:ext cx="8221579" cy="646331"/>
          </a:xfrm>
          <a:prstGeom prst="rect">
            <a:avLst/>
          </a:prstGeom>
          <a:noFill/>
        </p:spPr>
        <p:txBody>
          <a:bodyPr wrap="square" rtlCol="0">
            <a:spAutoFit/>
          </a:bodyPr>
          <a:lstStyle/>
          <a:p>
            <a:pPr marL="285750" indent="-285750">
              <a:buFont typeface="Arial"/>
              <a:buChar char="•"/>
            </a:pPr>
            <a:r>
              <a:rPr lang="en-US" dirty="0" smtClean="0"/>
              <a:t>NC and CC processes; very clean; S/B~1</a:t>
            </a:r>
          </a:p>
          <a:p>
            <a:pPr marL="285750" indent="-285750">
              <a:buFont typeface="Arial"/>
              <a:buChar char="•"/>
            </a:pPr>
            <a:r>
              <a:rPr lang="en-US" dirty="0" err="1" smtClean="0"/>
              <a:t>LHeCor</a:t>
            </a:r>
            <a:r>
              <a:rPr lang="en-US" dirty="0" smtClean="0"/>
              <a:t> FCC-eh can also massively improve the PDFs (and alphas) for </a:t>
            </a:r>
            <a:r>
              <a:rPr lang="en-US" dirty="0" err="1" smtClean="0"/>
              <a:t>pp</a:t>
            </a:r>
            <a:r>
              <a:rPr lang="en-US" dirty="0" smtClean="0"/>
              <a:t> </a:t>
            </a:r>
            <a:endParaRPr lang="en-US" dirty="0"/>
          </a:p>
        </p:txBody>
      </p:sp>
      <p:sp>
        <p:nvSpPr>
          <p:cNvPr id="5" name="Slide Number Placeholder 4"/>
          <p:cNvSpPr>
            <a:spLocks noGrp="1"/>
          </p:cNvSpPr>
          <p:nvPr>
            <p:ph type="sldNum" sz="quarter" idx="12"/>
          </p:nvPr>
        </p:nvSpPr>
        <p:spPr/>
        <p:txBody>
          <a:bodyPr/>
          <a:lstStyle/>
          <a:p>
            <a:fld id="{27C184BF-946A-D749-B2A2-9D4D00D61C68}" type="slidenum">
              <a:rPr lang="en-US" smtClean="0"/>
              <a:t>87</a:t>
            </a:fld>
            <a:endParaRPr lang="en-US"/>
          </a:p>
        </p:txBody>
      </p:sp>
    </p:spTree>
    <p:extLst>
      <p:ext uri="{BB962C8B-B14F-4D97-AF65-F5344CB8AC3E}">
        <p14:creationId xmlns:p14="http://schemas.microsoft.com/office/powerpoint/2010/main" val="196558077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1"/>
            <a:ext cx="8914028" cy="1147057"/>
          </a:xfrm>
        </p:spPr>
        <p:txBody>
          <a:bodyPr>
            <a:normAutofit/>
          </a:bodyPr>
          <a:lstStyle/>
          <a:p>
            <a:r>
              <a:rPr lang="en-US" sz="3200" dirty="0" smtClean="0"/>
              <a:t>Higgs in </a:t>
            </a:r>
            <a:r>
              <a:rPr lang="en-US" sz="3200" dirty="0" err="1" smtClean="0"/>
              <a:t>ep</a:t>
            </a:r>
            <a:r>
              <a:rPr lang="en-US" sz="3200" dirty="0" smtClean="0"/>
              <a:t> – </a:t>
            </a:r>
            <a:r>
              <a:rPr lang="en-US" sz="3200" dirty="0"/>
              <a:t>M</a:t>
            </a:r>
            <a:r>
              <a:rPr lang="en-US" sz="3200" dirty="0" smtClean="0"/>
              <a:t> Klein</a:t>
            </a:r>
            <a:endParaRPr lang="en-US" sz="3200" dirty="0"/>
          </a:p>
        </p:txBody>
      </p:sp>
      <p:sp>
        <p:nvSpPr>
          <p:cNvPr id="6" name="TextBox 5"/>
          <p:cNvSpPr txBox="1"/>
          <p:nvPr/>
        </p:nvSpPr>
        <p:spPr>
          <a:xfrm>
            <a:off x="427789" y="951650"/>
            <a:ext cx="8221579" cy="646331"/>
          </a:xfrm>
          <a:prstGeom prst="rect">
            <a:avLst/>
          </a:prstGeom>
          <a:noFill/>
        </p:spPr>
        <p:txBody>
          <a:bodyPr wrap="square" rtlCol="0">
            <a:spAutoFit/>
          </a:bodyPr>
          <a:lstStyle/>
          <a:p>
            <a:pPr marL="285750" indent="-285750">
              <a:buFont typeface="Arial"/>
              <a:buChar char="•"/>
            </a:pPr>
            <a:r>
              <a:rPr lang="en-US" dirty="0" smtClean="0"/>
              <a:t>O(1%) precision for H-&gt;bb couplings</a:t>
            </a:r>
          </a:p>
          <a:p>
            <a:pPr marL="285750" indent="-285750">
              <a:buFont typeface="Arial"/>
              <a:buChar char="•"/>
            </a:pPr>
            <a:r>
              <a:rPr lang="en-US" dirty="0"/>
              <a:t>a</a:t>
            </a:r>
            <a:r>
              <a:rPr lang="en-US" dirty="0" smtClean="0"/>
              <a:t>lso, high production rates for many decay channels</a:t>
            </a:r>
            <a:endParaRPr lang="en-US" dirty="0"/>
          </a:p>
        </p:txBody>
      </p:sp>
      <p:pic>
        <p:nvPicPr>
          <p:cNvPr id="2" name="Picture 1"/>
          <p:cNvPicPr>
            <a:picLocks noChangeAspect="1"/>
          </p:cNvPicPr>
          <p:nvPr/>
        </p:nvPicPr>
        <p:blipFill>
          <a:blip r:embed="rId2"/>
          <a:stretch>
            <a:fillRect/>
          </a:stretch>
        </p:blipFill>
        <p:spPr>
          <a:xfrm>
            <a:off x="1715716" y="1737894"/>
            <a:ext cx="6419635" cy="4766510"/>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88</a:t>
            </a:fld>
            <a:endParaRPr lang="en-US"/>
          </a:p>
        </p:txBody>
      </p:sp>
    </p:spTree>
    <p:extLst>
      <p:ext uri="{BB962C8B-B14F-4D97-AF65-F5344CB8AC3E}">
        <p14:creationId xmlns:p14="http://schemas.microsoft.com/office/powerpoint/2010/main" val="259431201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1"/>
            <a:ext cx="8914028" cy="1147057"/>
          </a:xfrm>
        </p:spPr>
        <p:txBody>
          <a:bodyPr>
            <a:normAutofit/>
          </a:bodyPr>
          <a:lstStyle/>
          <a:p>
            <a:r>
              <a:rPr lang="en-US" sz="3200" dirty="0" smtClean="0"/>
              <a:t>PDFs – F </a:t>
            </a:r>
            <a:r>
              <a:rPr lang="en-US" sz="3200" dirty="0" err="1" smtClean="0"/>
              <a:t>Olness</a:t>
            </a:r>
            <a:endParaRPr lang="en-US" sz="3200" dirty="0"/>
          </a:p>
        </p:txBody>
      </p:sp>
      <p:sp>
        <p:nvSpPr>
          <p:cNvPr id="6" name="TextBox 5"/>
          <p:cNvSpPr txBox="1"/>
          <p:nvPr/>
        </p:nvSpPr>
        <p:spPr>
          <a:xfrm>
            <a:off x="427789" y="951650"/>
            <a:ext cx="8221579" cy="2585323"/>
          </a:xfrm>
          <a:prstGeom prst="rect">
            <a:avLst/>
          </a:prstGeom>
          <a:noFill/>
        </p:spPr>
        <p:txBody>
          <a:bodyPr wrap="square" rtlCol="0">
            <a:spAutoFit/>
          </a:bodyPr>
          <a:lstStyle/>
          <a:p>
            <a:pPr marL="285750" indent="-285750">
              <a:buFont typeface="Arial"/>
              <a:buChar char="•"/>
            </a:pPr>
            <a:r>
              <a:rPr lang="en-US" dirty="0" smtClean="0"/>
              <a:t>FCC-he, combined with FCC-</a:t>
            </a:r>
            <a:r>
              <a:rPr lang="en-US" dirty="0" err="1" smtClean="0"/>
              <a:t>hh</a:t>
            </a:r>
            <a:r>
              <a:rPr lang="en-US" dirty="0" smtClean="0"/>
              <a:t>, would </a:t>
            </a:r>
            <a:r>
              <a:rPr lang="en-US" dirty="0" err="1" smtClean="0"/>
              <a:t>maximise</a:t>
            </a:r>
            <a:r>
              <a:rPr lang="en-US" dirty="0" smtClean="0"/>
              <a:t> potential</a:t>
            </a:r>
          </a:p>
          <a:p>
            <a:pPr marL="285750" indent="-285750">
              <a:buFont typeface="Arial"/>
              <a:buChar char="•"/>
            </a:pPr>
            <a:endParaRPr lang="en-US" dirty="0"/>
          </a:p>
          <a:p>
            <a:pPr marL="285750" indent="-285750">
              <a:buFont typeface="Arial"/>
              <a:buChar char="•"/>
            </a:pPr>
            <a:r>
              <a:rPr lang="en-US" dirty="0" smtClean="0"/>
              <a:t>PDFs dominate e.g. Higgs, BSM</a:t>
            </a:r>
            <a:endParaRPr lang="en-US" dirty="0"/>
          </a:p>
          <a:p>
            <a:pPr marL="285750" indent="-285750">
              <a:buFont typeface="Arial"/>
              <a:buChar char="•"/>
            </a:pPr>
            <a:r>
              <a:rPr lang="en-US" dirty="0" smtClean="0"/>
              <a:t>At high E, Higgs is medium x, but still….</a:t>
            </a:r>
          </a:p>
          <a:p>
            <a:pPr marL="285750" indent="-285750">
              <a:buFont typeface="Arial"/>
              <a:buChar char="•"/>
            </a:pPr>
            <a:r>
              <a:rPr lang="en-US" dirty="0" err="1" smtClean="0"/>
              <a:t>LHeC</a:t>
            </a:r>
            <a:r>
              <a:rPr lang="en-US" dirty="0" smtClean="0"/>
              <a:t>/</a:t>
            </a:r>
            <a:r>
              <a:rPr lang="en-US" dirty="0" err="1" smtClean="0"/>
              <a:t>FCC_eh</a:t>
            </a:r>
            <a:r>
              <a:rPr lang="en-US" dirty="0" smtClean="0"/>
              <a:t> can hugely restrict PDFs</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r>
              <a:rPr lang="en-US" dirty="0" smtClean="0"/>
              <a:t>At higher energies – will need to include </a:t>
            </a:r>
            <a:r>
              <a:rPr lang="en-US" dirty="0" err="1" smtClean="0"/>
              <a:t>c,b,top</a:t>
            </a:r>
            <a:r>
              <a:rPr lang="en-US" dirty="0" smtClean="0"/>
              <a:t> in PDF, at high energies</a:t>
            </a:r>
          </a:p>
          <a:p>
            <a:pPr marL="285750" indent="-285750">
              <a:buFont typeface="Arial"/>
              <a:buChar char="•"/>
            </a:pPr>
            <a:r>
              <a:rPr lang="en-US" dirty="0" smtClean="0"/>
              <a:t>And will need to worry about photon, W, Z PDFs</a:t>
            </a:r>
            <a:endParaRPr lang="en-US" dirty="0"/>
          </a:p>
        </p:txBody>
      </p:sp>
      <p:sp>
        <p:nvSpPr>
          <p:cNvPr id="3" name="Slide Number Placeholder 2"/>
          <p:cNvSpPr>
            <a:spLocks noGrp="1"/>
          </p:cNvSpPr>
          <p:nvPr>
            <p:ph type="sldNum" sz="quarter" idx="12"/>
          </p:nvPr>
        </p:nvSpPr>
        <p:spPr/>
        <p:txBody>
          <a:bodyPr/>
          <a:lstStyle/>
          <a:p>
            <a:fld id="{27C184BF-946A-D749-B2A2-9D4D00D61C68}" type="slidenum">
              <a:rPr lang="en-US" smtClean="0"/>
              <a:t>89</a:t>
            </a:fld>
            <a:endParaRPr lang="en-US"/>
          </a:p>
        </p:txBody>
      </p:sp>
    </p:spTree>
    <p:extLst>
      <p:ext uri="{BB962C8B-B14F-4D97-AF65-F5344CB8AC3E}">
        <p14:creationId xmlns:p14="http://schemas.microsoft.com/office/powerpoint/2010/main" val="35776812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normAutofit/>
          </a:bodyPr>
          <a:lstStyle/>
          <a:p>
            <a:r>
              <a:rPr lang="en-US" sz="3400" dirty="0" smtClean="0"/>
              <a:t>FCC study overview + status – M </a:t>
            </a:r>
            <a:r>
              <a:rPr lang="en-US" sz="3400" dirty="0" err="1" smtClean="0"/>
              <a:t>Benedikt</a:t>
            </a:r>
            <a:endParaRPr lang="en-US" sz="3400" dirty="0"/>
          </a:p>
        </p:txBody>
      </p:sp>
      <p:pic>
        <p:nvPicPr>
          <p:cNvPr id="4" name="Picture 3"/>
          <p:cNvPicPr>
            <a:picLocks noChangeAspect="1"/>
          </p:cNvPicPr>
          <p:nvPr/>
        </p:nvPicPr>
        <p:blipFill>
          <a:blip r:embed="rId2"/>
          <a:stretch>
            <a:fillRect/>
          </a:stretch>
        </p:blipFill>
        <p:spPr>
          <a:xfrm>
            <a:off x="1814913" y="1639486"/>
            <a:ext cx="6058237" cy="4575811"/>
          </a:xfrm>
          <a:prstGeom prst="rect">
            <a:avLst/>
          </a:prstGeom>
        </p:spPr>
      </p:pic>
      <p:sp>
        <p:nvSpPr>
          <p:cNvPr id="5" name="Slide Number Placeholder 4"/>
          <p:cNvSpPr>
            <a:spLocks noGrp="1"/>
          </p:cNvSpPr>
          <p:nvPr>
            <p:ph type="sldNum" sz="quarter" idx="12"/>
          </p:nvPr>
        </p:nvSpPr>
        <p:spPr/>
        <p:txBody>
          <a:bodyPr/>
          <a:lstStyle/>
          <a:p>
            <a:fld id="{27C184BF-946A-D749-B2A2-9D4D00D61C68}" type="slidenum">
              <a:rPr lang="en-US" smtClean="0"/>
              <a:t>9</a:t>
            </a:fld>
            <a:endParaRPr lang="en-US"/>
          </a:p>
        </p:txBody>
      </p:sp>
    </p:spTree>
    <p:extLst>
      <p:ext uri="{BB962C8B-B14F-4D97-AF65-F5344CB8AC3E}">
        <p14:creationId xmlns:p14="http://schemas.microsoft.com/office/powerpoint/2010/main" val="22617625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1"/>
            <a:ext cx="8914028" cy="1147057"/>
          </a:xfrm>
        </p:spPr>
        <p:txBody>
          <a:bodyPr>
            <a:normAutofit/>
          </a:bodyPr>
          <a:lstStyle/>
          <a:p>
            <a:r>
              <a:rPr lang="en-US" sz="3200" dirty="0" smtClean="0"/>
              <a:t>BSM – G </a:t>
            </a:r>
            <a:r>
              <a:rPr lang="en-US" sz="3200" dirty="0" err="1" smtClean="0"/>
              <a:t>Azeulos</a:t>
            </a:r>
            <a:endParaRPr lang="en-US" sz="3200" dirty="0"/>
          </a:p>
        </p:txBody>
      </p:sp>
      <p:sp>
        <p:nvSpPr>
          <p:cNvPr id="6" name="TextBox 5"/>
          <p:cNvSpPr txBox="1"/>
          <p:nvPr/>
        </p:nvSpPr>
        <p:spPr>
          <a:xfrm>
            <a:off x="427789" y="951650"/>
            <a:ext cx="8221579" cy="3693319"/>
          </a:xfrm>
          <a:prstGeom prst="rect">
            <a:avLst/>
          </a:prstGeom>
          <a:noFill/>
        </p:spPr>
        <p:txBody>
          <a:bodyPr wrap="square" rtlCol="0">
            <a:spAutoFit/>
          </a:bodyPr>
          <a:lstStyle/>
          <a:p>
            <a:pPr marL="285750" indent="-285750">
              <a:buFont typeface="Arial"/>
              <a:buChar char="•"/>
            </a:pPr>
            <a:r>
              <a:rPr lang="en-US" dirty="0" smtClean="0"/>
              <a:t>LQ, contact interactions, compositeness, heavy/excited fermions, </a:t>
            </a:r>
            <a:r>
              <a:rPr lang="en-US" dirty="0" err="1" smtClean="0"/>
              <a:t>anomolous</a:t>
            </a:r>
            <a:r>
              <a:rPr lang="en-US" dirty="0" smtClean="0"/>
              <a:t> couplings, composite Higgs</a:t>
            </a:r>
          </a:p>
          <a:p>
            <a:pPr marL="285750" indent="-285750">
              <a:buFont typeface="Arial"/>
              <a:buChar char="•"/>
            </a:pPr>
            <a:r>
              <a:rPr lang="en-US" dirty="0" smtClean="0"/>
              <a:t>Can improve on sensitivity, better potential in some cases</a:t>
            </a:r>
          </a:p>
          <a:p>
            <a:pPr marL="285750" indent="-285750">
              <a:buFont typeface="Arial"/>
              <a:buChar char="•"/>
            </a:pPr>
            <a:r>
              <a:rPr lang="en-US" dirty="0" smtClean="0"/>
              <a:t>Gave some examples of improved sensitivity </a:t>
            </a:r>
          </a:p>
          <a:p>
            <a:pPr marL="742950" lvl="1" indent="-285750">
              <a:buFont typeface="Arial"/>
              <a:buChar char="•"/>
            </a:pPr>
            <a:r>
              <a:rPr lang="en-US" dirty="0" smtClean="0"/>
              <a:t>e.g. LQ much better than LHC14 sensitivity</a:t>
            </a:r>
            <a:r>
              <a:rPr lang="en-US" dirty="0"/>
              <a:t> </a:t>
            </a:r>
            <a:r>
              <a:rPr lang="en-US" dirty="0" smtClean="0"/>
              <a:t>+ fermion couplings and spin</a:t>
            </a:r>
          </a:p>
          <a:p>
            <a:pPr marL="742950" lvl="1" indent="-285750">
              <a:buFont typeface="Arial"/>
              <a:buChar char="•"/>
            </a:pPr>
            <a:r>
              <a:rPr lang="en-US" dirty="0" smtClean="0"/>
              <a:t>Contact interactions – scale (40TeV at LHC14, 60-100 at </a:t>
            </a:r>
            <a:r>
              <a:rPr lang="en-US" dirty="0" err="1" smtClean="0"/>
              <a:t>LHeC</a:t>
            </a:r>
            <a:r>
              <a:rPr lang="en-US" dirty="0" smtClean="0"/>
              <a:t>, 150-300 at </a:t>
            </a:r>
            <a:r>
              <a:rPr lang="en-US" dirty="0" err="1" smtClean="0"/>
              <a:t>FCC_he</a:t>
            </a:r>
            <a:r>
              <a:rPr lang="en-US" dirty="0" smtClean="0"/>
              <a:t>)</a:t>
            </a:r>
          </a:p>
          <a:p>
            <a:pPr marL="742950" lvl="1" indent="-285750">
              <a:buFont typeface="Arial"/>
              <a:buChar char="•"/>
            </a:pPr>
            <a:r>
              <a:rPr lang="en-US" dirty="0"/>
              <a:t>t</a:t>
            </a:r>
            <a:r>
              <a:rPr lang="en-US" dirty="0" smtClean="0"/>
              <a:t>op quark FCNC coupling</a:t>
            </a:r>
          </a:p>
          <a:p>
            <a:pPr marL="742950" lvl="1" indent="-285750">
              <a:buFont typeface="Arial"/>
              <a:buChar char="•"/>
            </a:pPr>
            <a:r>
              <a:rPr lang="en-US" dirty="0" smtClean="0"/>
              <a:t>Sensitivity to small (dimension 5) </a:t>
            </a:r>
            <a:r>
              <a:rPr lang="en-US" dirty="0" err="1" smtClean="0"/>
              <a:t>anomolous</a:t>
            </a:r>
            <a:r>
              <a:rPr lang="en-US" dirty="0" smtClean="0"/>
              <a:t> couplings of Higgs (HWW, HZZ)</a:t>
            </a:r>
          </a:p>
          <a:p>
            <a:pPr marL="742950" lvl="1" indent="-285750">
              <a:buFont typeface="Arial"/>
              <a:buChar char="•"/>
            </a:pPr>
            <a:endParaRPr lang="en-US" dirty="0"/>
          </a:p>
          <a:p>
            <a:pPr marL="285750" indent="-285750">
              <a:buFont typeface="Arial"/>
              <a:buChar char="•"/>
            </a:pPr>
            <a:r>
              <a:rPr lang="en-US" dirty="0" smtClean="0"/>
              <a:t>Also, simply through precision measurements of proton and nuclear structure, we improve LHC and HL-LHC searches and measurements hugely</a:t>
            </a:r>
          </a:p>
          <a:p>
            <a:pPr marL="285750" indent="-285750">
              <a:buFont typeface="Arial"/>
              <a:buChar char="•"/>
            </a:pPr>
            <a:endParaRPr lang="en-US" dirty="0"/>
          </a:p>
        </p:txBody>
      </p:sp>
      <p:sp>
        <p:nvSpPr>
          <p:cNvPr id="2" name="Slide Number Placeholder 1"/>
          <p:cNvSpPr>
            <a:spLocks noGrp="1"/>
          </p:cNvSpPr>
          <p:nvPr>
            <p:ph type="sldNum" sz="quarter" idx="12"/>
          </p:nvPr>
        </p:nvSpPr>
        <p:spPr/>
        <p:txBody>
          <a:bodyPr/>
          <a:lstStyle/>
          <a:p>
            <a:fld id="{27C184BF-946A-D749-B2A2-9D4D00D61C68}" type="slidenum">
              <a:rPr lang="en-US" smtClean="0"/>
              <a:t>90</a:t>
            </a:fld>
            <a:endParaRPr lang="en-US"/>
          </a:p>
        </p:txBody>
      </p:sp>
    </p:spTree>
    <p:extLst>
      <p:ext uri="{BB962C8B-B14F-4D97-AF65-F5344CB8AC3E}">
        <p14:creationId xmlns:p14="http://schemas.microsoft.com/office/powerpoint/2010/main" val="220534118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0741"/>
            <a:ext cx="8914028" cy="1147057"/>
          </a:xfrm>
        </p:spPr>
        <p:txBody>
          <a:bodyPr>
            <a:normAutofit/>
          </a:bodyPr>
          <a:lstStyle/>
          <a:p>
            <a:r>
              <a:rPr lang="en-US" sz="3200" dirty="0" smtClean="0"/>
              <a:t>Thursday</a:t>
            </a:r>
            <a:endParaRPr lang="en-US" sz="3200" dirty="0"/>
          </a:p>
        </p:txBody>
      </p:sp>
      <p:sp>
        <p:nvSpPr>
          <p:cNvPr id="2" name="Slide Number Placeholder 1"/>
          <p:cNvSpPr>
            <a:spLocks noGrp="1"/>
          </p:cNvSpPr>
          <p:nvPr>
            <p:ph type="sldNum" sz="quarter" idx="12"/>
          </p:nvPr>
        </p:nvSpPr>
        <p:spPr/>
        <p:txBody>
          <a:bodyPr/>
          <a:lstStyle/>
          <a:p>
            <a:fld id="{27C184BF-946A-D749-B2A2-9D4D00D61C68}" type="slidenum">
              <a:rPr lang="en-US" smtClean="0"/>
              <a:t>91</a:t>
            </a:fld>
            <a:endParaRPr lang="en-US"/>
          </a:p>
        </p:txBody>
      </p:sp>
    </p:spTree>
    <p:extLst>
      <p:ext uri="{BB962C8B-B14F-4D97-AF65-F5344CB8AC3E}">
        <p14:creationId xmlns:p14="http://schemas.microsoft.com/office/powerpoint/2010/main" val="351171819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0565" y="140720"/>
            <a:ext cx="8914028" cy="1147057"/>
          </a:xfrm>
        </p:spPr>
        <p:txBody>
          <a:bodyPr>
            <a:normAutofit/>
          </a:bodyPr>
          <a:lstStyle/>
          <a:p>
            <a:r>
              <a:rPr lang="en-US" sz="3200" dirty="0" smtClean="0"/>
              <a:t>FCC-</a:t>
            </a:r>
            <a:r>
              <a:rPr lang="en-US" sz="3200" dirty="0" err="1" smtClean="0"/>
              <a:t>hh</a:t>
            </a:r>
            <a:r>
              <a:rPr lang="en-US" sz="3200" dirty="0" smtClean="0"/>
              <a:t> physics – 8.30 session</a:t>
            </a:r>
            <a:br>
              <a:rPr lang="en-US" sz="3200" dirty="0" smtClean="0"/>
            </a:br>
            <a:r>
              <a:rPr lang="en-US" sz="3200" dirty="0" smtClean="0"/>
              <a:t>EW precision measurements summary – R </a:t>
            </a:r>
            <a:r>
              <a:rPr lang="en-US" sz="3200" dirty="0" err="1" smtClean="0"/>
              <a:t>Tenchini</a:t>
            </a:r>
            <a:endParaRPr lang="en-US" sz="3200" dirty="0"/>
          </a:p>
        </p:txBody>
      </p:sp>
      <p:sp>
        <p:nvSpPr>
          <p:cNvPr id="2" name="Slide Number Placeholder 1"/>
          <p:cNvSpPr>
            <a:spLocks noGrp="1"/>
          </p:cNvSpPr>
          <p:nvPr>
            <p:ph type="sldNum" sz="quarter" idx="12"/>
          </p:nvPr>
        </p:nvSpPr>
        <p:spPr/>
        <p:txBody>
          <a:bodyPr/>
          <a:lstStyle/>
          <a:p>
            <a:fld id="{27C184BF-946A-D749-B2A2-9D4D00D61C68}" type="slidenum">
              <a:rPr lang="en-US" smtClean="0"/>
              <a:t>92</a:t>
            </a:fld>
            <a:endParaRPr lang="en-US"/>
          </a:p>
        </p:txBody>
      </p:sp>
    </p:spTree>
    <p:extLst>
      <p:ext uri="{BB962C8B-B14F-4D97-AF65-F5344CB8AC3E}">
        <p14:creationId xmlns:p14="http://schemas.microsoft.com/office/powerpoint/2010/main" val="71601844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Potential for Higgs Coupling Measurements – M </a:t>
            </a:r>
            <a:r>
              <a:rPr lang="en-US" sz="3000" dirty="0" err="1" smtClean="0"/>
              <a:t>Klute</a:t>
            </a:r>
            <a:endParaRPr lang="en-US" sz="3000" dirty="0"/>
          </a:p>
        </p:txBody>
      </p:sp>
      <p:pic>
        <p:nvPicPr>
          <p:cNvPr id="5" name="Picture 4"/>
          <p:cNvPicPr>
            <a:picLocks noChangeAspect="1"/>
          </p:cNvPicPr>
          <p:nvPr/>
        </p:nvPicPr>
        <p:blipFill>
          <a:blip r:embed="rId2"/>
          <a:stretch>
            <a:fillRect/>
          </a:stretch>
        </p:blipFill>
        <p:spPr>
          <a:xfrm>
            <a:off x="1172854" y="1284939"/>
            <a:ext cx="7104556" cy="5308977"/>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93</a:t>
            </a:fld>
            <a:endParaRPr lang="en-US"/>
          </a:p>
        </p:txBody>
      </p:sp>
    </p:spTree>
    <p:extLst>
      <p:ext uri="{BB962C8B-B14F-4D97-AF65-F5344CB8AC3E}">
        <p14:creationId xmlns:p14="http://schemas.microsoft.com/office/powerpoint/2010/main" val="33347593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Potential for Higgs Coupling Measurements – M </a:t>
            </a:r>
            <a:r>
              <a:rPr lang="en-US" sz="3000" dirty="0" err="1" smtClean="0"/>
              <a:t>Klute</a:t>
            </a:r>
            <a:endParaRPr lang="en-US" sz="3000" dirty="0"/>
          </a:p>
        </p:txBody>
      </p:sp>
      <p:sp>
        <p:nvSpPr>
          <p:cNvPr id="6" name="TextBox 5"/>
          <p:cNvSpPr txBox="1"/>
          <p:nvPr/>
        </p:nvSpPr>
        <p:spPr>
          <a:xfrm>
            <a:off x="427789" y="1304950"/>
            <a:ext cx="8221579" cy="2031325"/>
          </a:xfrm>
          <a:prstGeom prst="rect">
            <a:avLst/>
          </a:prstGeom>
          <a:noFill/>
        </p:spPr>
        <p:txBody>
          <a:bodyPr wrap="square" rtlCol="0">
            <a:spAutoFit/>
          </a:bodyPr>
          <a:lstStyle/>
          <a:p>
            <a:pPr marL="285750" indent="-285750">
              <a:buFont typeface="Arial"/>
              <a:buChar char="•"/>
            </a:pPr>
            <a:r>
              <a:rPr lang="en-US" dirty="0" smtClean="0"/>
              <a:t>Continuation of LHC/HL-LHC – FCC-</a:t>
            </a:r>
            <a:r>
              <a:rPr lang="en-US" dirty="0" err="1" smtClean="0"/>
              <a:t>pp</a:t>
            </a:r>
            <a:r>
              <a:rPr lang="en-US" dirty="0" smtClean="0"/>
              <a:t> is a G-Higgs factory</a:t>
            </a:r>
          </a:p>
          <a:p>
            <a:pPr marL="285750" indent="-285750">
              <a:buFont typeface="Arial"/>
              <a:buChar char="•"/>
            </a:pPr>
            <a:r>
              <a:rPr lang="en-US" dirty="0" smtClean="0"/>
              <a:t>But also new measurements, not possible at LHC/HL-LHC (</a:t>
            </a:r>
            <a:r>
              <a:rPr lang="en-US" dirty="0" err="1" smtClean="0"/>
              <a:t>ttH</a:t>
            </a:r>
            <a:r>
              <a:rPr lang="en-US" dirty="0" smtClean="0"/>
              <a:t>, </a:t>
            </a:r>
            <a:r>
              <a:rPr lang="en-US" dirty="0" err="1" smtClean="0"/>
              <a:t>ttZ</a:t>
            </a:r>
            <a:r>
              <a:rPr lang="en-US" dirty="0" smtClean="0"/>
              <a:t>)</a:t>
            </a:r>
          </a:p>
          <a:p>
            <a:pPr marL="285750" indent="-285750">
              <a:buFont typeface="Arial"/>
              <a:buChar char="•"/>
            </a:pPr>
            <a:r>
              <a:rPr lang="en-US" dirty="0" smtClean="0"/>
              <a:t>Also, FCC-</a:t>
            </a:r>
            <a:r>
              <a:rPr lang="en-US" dirty="0" err="1" smtClean="0"/>
              <a:t>ep</a:t>
            </a:r>
            <a:r>
              <a:rPr lang="en-US" dirty="0" smtClean="0"/>
              <a:t> helps improve PDFs for FCC-</a:t>
            </a:r>
            <a:r>
              <a:rPr lang="en-US" dirty="0" err="1" smtClean="0"/>
              <a:t>pp</a:t>
            </a:r>
            <a:r>
              <a:rPr lang="en-US" dirty="0" smtClean="0"/>
              <a:t> study. Plus in its own right – clean environment, high precision H-&gt;bb </a:t>
            </a:r>
            <a:r>
              <a:rPr lang="en-US" dirty="0" err="1" smtClean="0"/>
              <a:t>etc</a:t>
            </a:r>
            <a:r>
              <a:rPr lang="en-US" dirty="0" smtClean="0"/>
              <a:t>, also </a:t>
            </a:r>
            <a:r>
              <a:rPr lang="en-US" dirty="0" err="1" smtClean="0"/>
              <a:t>diHiggs</a:t>
            </a:r>
            <a:r>
              <a:rPr lang="en-US" dirty="0" smtClean="0"/>
              <a:t> (in </a:t>
            </a:r>
            <a:r>
              <a:rPr lang="en-US" dirty="0" err="1" smtClean="0"/>
              <a:t>bbbb</a:t>
            </a:r>
            <a:r>
              <a:rPr lang="en-US" dirty="0" smtClean="0"/>
              <a:t>)</a:t>
            </a:r>
          </a:p>
          <a:p>
            <a:pPr marL="285750" indent="-285750">
              <a:buFont typeface="Arial"/>
              <a:buChar char="•"/>
            </a:pPr>
            <a:r>
              <a:rPr lang="en-US" dirty="0" smtClean="0"/>
              <a:t>FCC-</a:t>
            </a:r>
            <a:r>
              <a:rPr lang="en-US" dirty="0" err="1" smtClean="0"/>
              <a:t>ee</a:t>
            </a:r>
            <a:r>
              <a:rPr lang="en-US" dirty="0" smtClean="0"/>
              <a:t> (M-Higgs factory): precision Higgs coupling including Z-&gt;</a:t>
            </a:r>
            <a:r>
              <a:rPr lang="en-US" dirty="0" err="1" smtClean="0"/>
              <a:t>inv</a:t>
            </a:r>
            <a:r>
              <a:rPr lang="en-US" dirty="0" smtClean="0"/>
              <a:t>, self-coupling, rare and exotic decays</a:t>
            </a:r>
          </a:p>
          <a:p>
            <a:pPr marL="285750" indent="-285750">
              <a:buFont typeface="Arial"/>
              <a:buChar char="•"/>
            </a:pPr>
            <a:endParaRPr lang="en-US" dirty="0"/>
          </a:p>
        </p:txBody>
      </p:sp>
      <p:sp>
        <p:nvSpPr>
          <p:cNvPr id="2" name="Slide Number Placeholder 1"/>
          <p:cNvSpPr>
            <a:spLocks noGrp="1"/>
          </p:cNvSpPr>
          <p:nvPr>
            <p:ph type="sldNum" sz="quarter" idx="12"/>
          </p:nvPr>
        </p:nvSpPr>
        <p:spPr/>
        <p:txBody>
          <a:bodyPr/>
          <a:lstStyle/>
          <a:p>
            <a:fld id="{27C184BF-946A-D749-B2A2-9D4D00D61C68}" type="slidenum">
              <a:rPr lang="en-US" smtClean="0"/>
              <a:t>94</a:t>
            </a:fld>
            <a:endParaRPr lang="en-US"/>
          </a:p>
        </p:txBody>
      </p:sp>
    </p:spTree>
    <p:extLst>
      <p:ext uri="{BB962C8B-B14F-4D97-AF65-F5344CB8AC3E}">
        <p14:creationId xmlns:p14="http://schemas.microsoft.com/office/powerpoint/2010/main" val="180771570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Sensitivity to new physics of precision Higgs and EW </a:t>
            </a:r>
            <a:r>
              <a:rPr lang="en-US" sz="3000" dirty="0" err="1" smtClean="0"/>
              <a:t>observabls</a:t>
            </a:r>
            <a:r>
              <a:rPr lang="en-US" sz="3000" dirty="0" smtClean="0"/>
              <a:t> – </a:t>
            </a:r>
            <a:r>
              <a:rPr lang="en-US" sz="3000" dirty="0" err="1" smtClean="0"/>
              <a:t>Jiji</a:t>
            </a:r>
            <a:r>
              <a:rPr lang="en-US" sz="3000" dirty="0" smtClean="0"/>
              <a:t> Fan</a:t>
            </a:r>
            <a:endParaRPr lang="en-US" sz="3000" dirty="0"/>
          </a:p>
        </p:txBody>
      </p:sp>
      <p:pic>
        <p:nvPicPr>
          <p:cNvPr id="2" name="Picture 1"/>
          <p:cNvPicPr>
            <a:picLocks noChangeAspect="1"/>
          </p:cNvPicPr>
          <p:nvPr/>
        </p:nvPicPr>
        <p:blipFill>
          <a:blip r:embed="rId2"/>
          <a:stretch>
            <a:fillRect/>
          </a:stretch>
        </p:blipFill>
        <p:spPr>
          <a:xfrm>
            <a:off x="1519708" y="1374588"/>
            <a:ext cx="6966880" cy="5211553"/>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95</a:t>
            </a:fld>
            <a:endParaRPr lang="en-US"/>
          </a:p>
        </p:txBody>
      </p:sp>
    </p:spTree>
    <p:extLst>
      <p:ext uri="{BB962C8B-B14F-4D97-AF65-F5344CB8AC3E}">
        <p14:creationId xmlns:p14="http://schemas.microsoft.com/office/powerpoint/2010/main" val="91546402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2965" y="122941"/>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H self couplings, VBS at high mass and high energy probes of EWSB – M Son</a:t>
            </a:r>
            <a:endParaRPr lang="en-US" sz="3000" dirty="0"/>
          </a:p>
        </p:txBody>
      </p:sp>
      <p:sp>
        <p:nvSpPr>
          <p:cNvPr id="5" name="TextBox 4"/>
          <p:cNvSpPr txBox="1"/>
          <p:nvPr/>
        </p:nvSpPr>
        <p:spPr>
          <a:xfrm>
            <a:off x="427789" y="1304950"/>
            <a:ext cx="8221579" cy="923330"/>
          </a:xfrm>
          <a:prstGeom prst="rect">
            <a:avLst/>
          </a:prstGeom>
          <a:noFill/>
        </p:spPr>
        <p:txBody>
          <a:bodyPr wrap="square" rtlCol="0">
            <a:spAutoFit/>
          </a:bodyPr>
          <a:lstStyle/>
          <a:p>
            <a:pPr marL="285750" indent="-285750">
              <a:buFont typeface="Arial"/>
              <a:buChar char="•"/>
            </a:pPr>
            <a:r>
              <a:rPr lang="en-US" dirty="0" smtClean="0"/>
              <a:t>Some useful slides on required precision gains in order to measure some H </a:t>
            </a:r>
            <a:r>
              <a:rPr lang="en-US" dirty="0" err="1" smtClean="0"/>
              <a:t>proprties</a:t>
            </a:r>
            <a:r>
              <a:rPr lang="en-US" dirty="0" smtClean="0"/>
              <a:t> + HL-LHC/ILC/FCC-</a:t>
            </a:r>
            <a:r>
              <a:rPr lang="en-US" dirty="0" err="1" smtClean="0"/>
              <a:t>hh</a:t>
            </a:r>
            <a:r>
              <a:rPr lang="en-US" dirty="0" smtClean="0"/>
              <a:t> physics reach comparisons</a:t>
            </a:r>
          </a:p>
          <a:p>
            <a:pPr marL="285750" indent="-285750">
              <a:buFont typeface="Arial"/>
              <a:buChar char="•"/>
            </a:pPr>
            <a:endParaRPr lang="en-US" dirty="0"/>
          </a:p>
        </p:txBody>
      </p:sp>
      <p:pic>
        <p:nvPicPr>
          <p:cNvPr id="3" name="Picture 2"/>
          <p:cNvPicPr>
            <a:picLocks noChangeAspect="1"/>
          </p:cNvPicPr>
          <p:nvPr/>
        </p:nvPicPr>
        <p:blipFill>
          <a:blip r:embed="rId2"/>
          <a:stretch>
            <a:fillRect/>
          </a:stretch>
        </p:blipFill>
        <p:spPr>
          <a:xfrm>
            <a:off x="3561739" y="2228280"/>
            <a:ext cx="5582261" cy="4173071"/>
          </a:xfrm>
          <a:prstGeom prst="rect">
            <a:avLst/>
          </a:prstGeom>
        </p:spPr>
      </p:pic>
      <p:sp>
        <p:nvSpPr>
          <p:cNvPr id="6" name="TextBox 5"/>
          <p:cNvSpPr txBox="1"/>
          <p:nvPr/>
        </p:nvSpPr>
        <p:spPr>
          <a:xfrm>
            <a:off x="427789" y="2353146"/>
            <a:ext cx="2769623" cy="3970318"/>
          </a:xfrm>
          <a:prstGeom prst="rect">
            <a:avLst/>
          </a:prstGeom>
          <a:noFill/>
        </p:spPr>
        <p:txBody>
          <a:bodyPr wrap="square" rtlCol="0">
            <a:spAutoFit/>
          </a:bodyPr>
          <a:lstStyle/>
          <a:p>
            <a:pPr marL="285750" indent="-285750">
              <a:buFont typeface="Arial"/>
              <a:buChar char="•"/>
            </a:pPr>
            <a:endParaRPr lang="en-US" dirty="0"/>
          </a:p>
          <a:p>
            <a:pPr marL="285750" indent="-285750">
              <a:buFont typeface="Arial"/>
              <a:buChar char="•"/>
            </a:pPr>
            <a:r>
              <a:rPr lang="en-US" dirty="0" smtClean="0"/>
              <a:t>HHH not yet accessible; challenging even at HL-LHC</a:t>
            </a:r>
          </a:p>
          <a:p>
            <a:pPr marL="285750" indent="-285750">
              <a:buFont typeface="Arial"/>
              <a:buChar char="•"/>
            </a:pPr>
            <a:r>
              <a:rPr lang="en-US" dirty="0" smtClean="0"/>
              <a:t>Will need FCC-</a:t>
            </a:r>
            <a:r>
              <a:rPr lang="en-US" dirty="0" err="1" smtClean="0"/>
              <a:t>pp</a:t>
            </a:r>
            <a:r>
              <a:rPr lang="en-US" dirty="0" smtClean="0"/>
              <a:t> or ILC/CLIC to reach 5-10% precision </a:t>
            </a:r>
          </a:p>
          <a:p>
            <a:pPr marL="285750" indent="-285750">
              <a:buFont typeface="Arial"/>
              <a:buChar char="•"/>
            </a:pPr>
            <a:r>
              <a:rPr lang="en-US" dirty="0" smtClean="0"/>
              <a:t>also FCC-</a:t>
            </a:r>
            <a:r>
              <a:rPr lang="en-US" dirty="0" err="1" smtClean="0"/>
              <a:t>ee</a:t>
            </a:r>
            <a:r>
              <a:rPr lang="en-US" dirty="0" smtClean="0"/>
              <a:t> (and FCC-eh) can contribute</a:t>
            </a:r>
          </a:p>
          <a:p>
            <a:pPr marL="285750" indent="-285750">
              <a:buFont typeface="Arial"/>
              <a:buChar char="•"/>
            </a:pPr>
            <a:r>
              <a:rPr lang="en-US" dirty="0" smtClean="0"/>
              <a:t>HH -&gt; </a:t>
            </a:r>
            <a:r>
              <a:rPr lang="en-US" dirty="0" err="1" smtClean="0"/>
              <a:t>bbgamgam</a:t>
            </a:r>
            <a:r>
              <a:rPr lang="en-US" dirty="0" smtClean="0"/>
              <a:t> most promising? (clean, low rate, but enough stats at FCC-</a:t>
            </a:r>
            <a:r>
              <a:rPr lang="en-US" dirty="0" err="1" smtClean="0"/>
              <a:t>pp</a:t>
            </a:r>
            <a:r>
              <a:rPr lang="en-US" dirty="0" smtClean="0"/>
              <a:t>) e.g. Alan’s paper</a:t>
            </a:r>
            <a:endParaRPr lang="en-US" dirty="0"/>
          </a:p>
        </p:txBody>
      </p:sp>
      <p:sp>
        <p:nvSpPr>
          <p:cNvPr id="7" name="Slide Number Placeholder 6"/>
          <p:cNvSpPr>
            <a:spLocks noGrp="1"/>
          </p:cNvSpPr>
          <p:nvPr>
            <p:ph type="sldNum" sz="quarter" idx="12"/>
          </p:nvPr>
        </p:nvSpPr>
        <p:spPr/>
        <p:txBody>
          <a:bodyPr/>
          <a:lstStyle/>
          <a:p>
            <a:fld id="{27C184BF-946A-D749-B2A2-9D4D00D61C68}" type="slidenum">
              <a:rPr lang="en-US" smtClean="0"/>
              <a:t>96</a:t>
            </a:fld>
            <a:endParaRPr lang="en-US"/>
          </a:p>
        </p:txBody>
      </p:sp>
    </p:spTree>
    <p:extLst>
      <p:ext uri="{BB962C8B-B14F-4D97-AF65-F5344CB8AC3E}">
        <p14:creationId xmlns:p14="http://schemas.microsoft.com/office/powerpoint/2010/main" val="280287119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9972" y="63176"/>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BSM Higgs sectors – D Curtin</a:t>
            </a:r>
            <a:endParaRPr lang="en-US" sz="3000" dirty="0"/>
          </a:p>
        </p:txBody>
      </p:sp>
      <p:sp>
        <p:nvSpPr>
          <p:cNvPr id="5" name="TextBox 4"/>
          <p:cNvSpPr txBox="1"/>
          <p:nvPr/>
        </p:nvSpPr>
        <p:spPr>
          <a:xfrm>
            <a:off x="427789" y="1175314"/>
            <a:ext cx="8221579" cy="369332"/>
          </a:xfrm>
          <a:prstGeom prst="rect">
            <a:avLst/>
          </a:prstGeom>
          <a:noFill/>
        </p:spPr>
        <p:txBody>
          <a:bodyPr wrap="square" rtlCol="0">
            <a:spAutoFit/>
          </a:bodyPr>
          <a:lstStyle/>
          <a:p>
            <a:pPr marL="285750" indent="-285750">
              <a:buFont typeface="Arial"/>
              <a:buChar char="•"/>
            </a:pPr>
            <a:r>
              <a:rPr lang="en-US" dirty="0" smtClean="0"/>
              <a:t>Big picture</a:t>
            </a:r>
          </a:p>
        </p:txBody>
      </p:sp>
      <p:pic>
        <p:nvPicPr>
          <p:cNvPr id="8" name="Picture 7"/>
          <p:cNvPicPr>
            <a:picLocks noChangeAspect="1"/>
          </p:cNvPicPr>
          <p:nvPr/>
        </p:nvPicPr>
        <p:blipFill>
          <a:blip r:embed="rId2"/>
          <a:stretch>
            <a:fillRect/>
          </a:stretch>
        </p:blipFill>
        <p:spPr>
          <a:xfrm>
            <a:off x="1516662" y="1544646"/>
            <a:ext cx="6168536" cy="4766237"/>
          </a:xfrm>
          <a:prstGeom prst="rect">
            <a:avLst/>
          </a:prstGeom>
        </p:spPr>
      </p:pic>
      <p:sp>
        <p:nvSpPr>
          <p:cNvPr id="9" name="Slide Number Placeholder 8"/>
          <p:cNvSpPr>
            <a:spLocks noGrp="1"/>
          </p:cNvSpPr>
          <p:nvPr>
            <p:ph type="sldNum" sz="quarter" idx="12"/>
          </p:nvPr>
        </p:nvSpPr>
        <p:spPr/>
        <p:txBody>
          <a:bodyPr/>
          <a:lstStyle/>
          <a:p>
            <a:fld id="{27C184BF-946A-D749-B2A2-9D4D00D61C68}" type="slidenum">
              <a:rPr lang="en-US" smtClean="0"/>
              <a:t>97</a:t>
            </a:fld>
            <a:endParaRPr lang="en-US"/>
          </a:p>
        </p:txBody>
      </p:sp>
    </p:spTree>
    <p:extLst>
      <p:ext uri="{BB962C8B-B14F-4D97-AF65-F5344CB8AC3E}">
        <p14:creationId xmlns:p14="http://schemas.microsoft.com/office/powerpoint/2010/main" val="340849171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9972" y="63176"/>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BSM Higgs sectors – D Curtin</a:t>
            </a:r>
            <a:endParaRPr lang="en-US" sz="3000" dirty="0"/>
          </a:p>
        </p:txBody>
      </p:sp>
      <p:sp>
        <p:nvSpPr>
          <p:cNvPr id="5" name="TextBox 4"/>
          <p:cNvSpPr txBox="1"/>
          <p:nvPr/>
        </p:nvSpPr>
        <p:spPr>
          <a:xfrm>
            <a:off x="427789" y="5771658"/>
            <a:ext cx="8551858" cy="646331"/>
          </a:xfrm>
          <a:prstGeom prst="rect">
            <a:avLst/>
          </a:prstGeom>
          <a:noFill/>
        </p:spPr>
        <p:txBody>
          <a:bodyPr wrap="square" rtlCol="0">
            <a:spAutoFit/>
          </a:bodyPr>
          <a:lstStyle/>
          <a:p>
            <a:pPr marL="285750" indent="-285750">
              <a:buFont typeface="Arial"/>
              <a:buChar char="•"/>
            </a:pPr>
            <a:r>
              <a:rPr lang="en-US" dirty="0" smtClean="0"/>
              <a:t>Higgs portal observables e.g. what if </a:t>
            </a:r>
            <a:r>
              <a:rPr lang="en-US" dirty="0" err="1" smtClean="0"/>
              <a:t>TeV</a:t>
            </a:r>
            <a:r>
              <a:rPr lang="en-US" dirty="0" smtClean="0"/>
              <a:t>-scale new physics couples *only* to Higgs?</a:t>
            </a:r>
          </a:p>
          <a:p>
            <a:pPr marL="285750" indent="-285750">
              <a:buFont typeface="Arial"/>
              <a:buChar char="•"/>
            </a:pPr>
            <a:r>
              <a:rPr lang="en-US" dirty="0" smtClean="0"/>
              <a:t>Mass reach of these probes in relevant models is only a few 100GeV at 100TeV collider</a:t>
            </a:r>
          </a:p>
        </p:txBody>
      </p:sp>
      <p:pic>
        <p:nvPicPr>
          <p:cNvPr id="2" name="Picture 1"/>
          <p:cNvPicPr>
            <a:picLocks noChangeAspect="1"/>
          </p:cNvPicPr>
          <p:nvPr/>
        </p:nvPicPr>
        <p:blipFill>
          <a:blip r:embed="rId2"/>
          <a:stretch>
            <a:fillRect/>
          </a:stretch>
        </p:blipFill>
        <p:spPr>
          <a:xfrm>
            <a:off x="1718236" y="1210233"/>
            <a:ext cx="5747545" cy="4433610"/>
          </a:xfrm>
          <a:prstGeom prst="rect">
            <a:avLst/>
          </a:prstGeom>
        </p:spPr>
      </p:pic>
      <p:sp>
        <p:nvSpPr>
          <p:cNvPr id="3" name="Slide Number Placeholder 2"/>
          <p:cNvSpPr>
            <a:spLocks noGrp="1"/>
          </p:cNvSpPr>
          <p:nvPr>
            <p:ph type="sldNum" sz="quarter" idx="12"/>
          </p:nvPr>
        </p:nvSpPr>
        <p:spPr/>
        <p:txBody>
          <a:bodyPr/>
          <a:lstStyle/>
          <a:p>
            <a:fld id="{27C184BF-946A-D749-B2A2-9D4D00D61C68}" type="slidenum">
              <a:rPr lang="en-US" smtClean="0"/>
              <a:t>98</a:t>
            </a:fld>
            <a:endParaRPr lang="en-US"/>
          </a:p>
        </p:txBody>
      </p:sp>
    </p:spTree>
    <p:extLst>
      <p:ext uri="{BB962C8B-B14F-4D97-AF65-F5344CB8AC3E}">
        <p14:creationId xmlns:p14="http://schemas.microsoft.com/office/powerpoint/2010/main" val="258319725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9972" y="63176"/>
            <a:ext cx="8914028" cy="1147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t>BSM Higgs sectors – D Curtin</a:t>
            </a:r>
            <a:endParaRPr lang="en-US" sz="3000" dirty="0"/>
          </a:p>
        </p:txBody>
      </p:sp>
      <p:pic>
        <p:nvPicPr>
          <p:cNvPr id="3" name="Picture 2"/>
          <p:cNvPicPr>
            <a:picLocks noChangeAspect="1"/>
          </p:cNvPicPr>
          <p:nvPr/>
        </p:nvPicPr>
        <p:blipFill>
          <a:blip r:embed="rId2"/>
          <a:stretch>
            <a:fillRect/>
          </a:stretch>
        </p:blipFill>
        <p:spPr>
          <a:xfrm>
            <a:off x="815076" y="896467"/>
            <a:ext cx="7276036" cy="5647767"/>
          </a:xfrm>
          <a:prstGeom prst="rect">
            <a:avLst/>
          </a:prstGeom>
        </p:spPr>
      </p:pic>
      <p:sp>
        <p:nvSpPr>
          <p:cNvPr id="6" name="Slide Number Placeholder 5"/>
          <p:cNvSpPr>
            <a:spLocks noGrp="1"/>
          </p:cNvSpPr>
          <p:nvPr>
            <p:ph type="sldNum" sz="quarter" idx="12"/>
          </p:nvPr>
        </p:nvSpPr>
        <p:spPr/>
        <p:txBody>
          <a:bodyPr/>
          <a:lstStyle/>
          <a:p>
            <a:fld id="{27C184BF-946A-D749-B2A2-9D4D00D61C68}" type="slidenum">
              <a:rPr lang="en-US" smtClean="0"/>
              <a:t>99</a:t>
            </a:fld>
            <a:endParaRPr lang="en-US"/>
          </a:p>
        </p:txBody>
      </p:sp>
    </p:spTree>
    <p:extLst>
      <p:ext uri="{BB962C8B-B14F-4D97-AF65-F5344CB8AC3E}">
        <p14:creationId xmlns:p14="http://schemas.microsoft.com/office/powerpoint/2010/main" val="28841548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2142</TotalTime>
  <Words>4322</Words>
  <Application>Microsoft Macintosh PowerPoint</Application>
  <PresentationFormat>On-screen Show (4:3)</PresentationFormat>
  <Paragraphs>564</Paragraphs>
  <Slides>138</Slides>
  <Notes>0</Notes>
  <HiddenSlides>0</HiddenSlides>
  <MMClips>0</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Office Theme</vt:lpstr>
      <vt:lpstr>FCC week 15 Washington</vt:lpstr>
      <vt:lpstr>Opening – congressman Bill Foster</vt:lpstr>
      <vt:lpstr>A Della Corte/B Strauss – openings</vt:lpstr>
      <vt:lpstr>FCC study overview + status – M Benedikt</vt:lpstr>
      <vt:lpstr>FCC study overview + status – M Benedikt</vt:lpstr>
      <vt:lpstr>FCC study overview + status – M Benedikt</vt:lpstr>
      <vt:lpstr>FCC study overview + status – M Benedikt</vt:lpstr>
      <vt:lpstr>FCC study overview + status – M Benedikt</vt:lpstr>
      <vt:lpstr>FCC study overview + status – M Benedikt</vt:lpstr>
      <vt:lpstr>FCC study overview + status – M Benedikt</vt:lpstr>
      <vt:lpstr>FCC study overview + status – M Benedikt</vt:lpstr>
      <vt:lpstr>FCC study overview + status – M Benedikt</vt:lpstr>
      <vt:lpstr>FCC study overview + status – M Benedikt</vt:lpstr>
      <vt:lpstr>Physics Motivation – J Thaler</vt:lpstr>
      <vt:lpstr>Physics Motivation – J Thaler</vt:lpstr>
      <vt:lpstr>Physics Motivation – J Thaler</vt:lpstr>
      <vt:lpstr>Physics Motivation – J Thaler</vt:lpstr>
      <vt:lpstr>Physics Motivation – J Thaler</vt:lpstr>
      <vt:lpstr>Physics Motivation – J Thaler</vt:lpstr>
      <vt:lpstr>Physics Motivation – J Thaler</vt:lpstr>
      <vt:lpstr>Physics Motivation – J Thaler</vt:lpstr>
      <vt:lpstr>Overview of experiment studies hh,ee,eh – P Janot</vt:lpstr>
      <vt:lpstr>Overview of experiment studies hh,ee,eh – P Janot</vt:lpstr>
      <vt:lpstr>Overview of experiment studies hh,ee,eh – P Janot</vt:lpstr>
      <vt:lpstr>Overview of experiment studies hh,ee,eh – P Janot</vt:lpstr>
      <vt:lpstr>Overview of experiment studies hh,ee,eh – P Janot</vt:lpstr>
      <vt:lpstr>Overview of experiment studies hh,ee,eh – P Janot</vt:lpstr>
      <vt:lpstr>FCC-hh machine overview – D Schultz</vt:lpstr>
      <vt:lpstr>PowerPoint Presentation</vt:lpstr>
      <vt:lpstr>FCC-ee machine overview – F Zimmermann</vt:lpstr>
      <vt:lpstr>FCC-ee machine overview – F Zimmermann</vt:lpstr>
      <vt:lpstr>FCC-ee machine overview – F Zimmermann</vt:lpstr>
      <vt:lpstr>Magnet and RF talks – L Bottura, E Jensen</vt:lpstr>
      <vt:lpstr>Infrastructure– P Lebrun</vt:lpstr>
      <vt:lpstr>Scope</vt:lpstr>
      <vt:lpstr>Basic input to FCC Infrastructure &amp; Operation Quasi-circular tunnel of 80 to 100 km perimeter</vt:lpstr>
      <vt:lpstr>FCC 100 km perimeter Possible siting</vt:lpstr>
      <vt:lpstr>European Strategy and CERN roadmap – F Bordry</vt:lpstr>
      <vt:lpstr>US activities related to future colliders – J Siegrist</vt:lpstr>
      <vt:lpstr>US activities related to future colliders – J Siegrist</vt:lpstr>
      <vt:lpstr>US activities related to future colliders – J Siegrist</vt:lpstr>
      <vt:lpstr>US activities related to future colliders – J Siegrist</vt:lpstr>
      <vt:lpstr>Tuesday sessions</vt:lpstr>
      <vt:lpstr>FCC-ee 8.30 session First look at detector requirements – M Dam </vt:lpstr>
      <vt:lpstr>First look at detector requirements – M Dam </vt:lpstr>
      <vt:lpstr>First look at detector requirements – M Dam </vt:lpstr>
      <vt:lpstr>First look at detector requirements – M Dam </vt:lpstr>
      <vt:lpstr>CEPC talk – H Zhu </vt:lpstr>
      <vt:lpstr>FCC-hh 8.30 session SPPC – J Tang </vt:lpstr>
      <vt:lpstr>SPPC – J Tang </vt:lpstr>
      <vt:lpstr>SPPC – J Tang </vt:lpstr>
      <vt:lpstr>SPPC – J Tang </vt:lpstr>
      <vt:lpstr>FCC-ee 10.30 physics session Precision Electroweak – D Wackeroth</vt:lpstr>
      <vt:lpstr>Precision Electroweak – D Wackeroth</vt:lpstr>
      <vt:lpstr>Precision Electroweak – D Wackeroth</vt:lpstr>
      <vt:lpstr>Precision Electroweak – D Wackeroth</vt:lpstr>
      <vt:lpstr>CP violation in Higgs – F Yu</vt:lpstr>
      <vt:lpstr>FCC-ee 13.30 physics session top physics at FCC-ee – P Azzi</vt:lpstr>
      <vt:lpstr> top physics at FCC-ee – P Azzi</vt:lpstr>
      <vt:lpstr> top physics at FCC-ee – P Azzi</vt:lpstr>
      <vt:lpstr> top physics at FCC-ee – P Azzi</vt:lpstr>
      <vt:lpstr> top physics at FCC-ee – P Azzi</vt:lpstr>
      <vt:lpstr> top physics at FCC-ee – P Azzi</vt:lpstr>
      <vt:lpstr> top physics at FCC-ee – P Azzi</vt:lpstr>
      <vt:lpstr> DM and BSM searches – M Pierini</vt:lpstr>
      <vt:lpstr> Flavour physics – S Moteil</vt:lpstr>
      <vt:lpstr> Sterile Neutrinos – A Blondel</vt:lpstr>
      <vt:lpstr> Sterile Neutrinos – A Blondel</vt:lpstr>
      <vt:lpstr> Sterile Neutrinos – A Blondel</vt:lpstr>
      <vt:lpstr>FCC-he 16.00 session Introduction to FCC-he – M Klein</vt:lpstr>
      <vt:lpstr>Introduction to FCC-he – M Klein</vt:lpstr>
      <vt:lpstr>Introduction to FCC-he – M Klein</vt:lpstr>
      <vt:lpstr>eh accelerator prospects – F. Zimmermann</vt:lpstr>
      <vt:lpstr>eh accelerator prospects – F. Zimmermann</vt:lpstr>
      <vt:lpstr>eh accelerator prospects – F. Zimmermann</vt:lpstr>
      <vt:lpstr>Circular ERL – A. Valloni</vt:lpstr>
      <vt:lpstr>Circular ERL – A. Valloni</vt:lpstr>
      <vt:lpstr>Circular ERL – A. Valloni</vt:lpstr>
      <vt:lpstr>Circular ERL – A. Valloni</vt:lpstr>
      <vt:lpstr>Circular ERL – A. Valloni</vt:lpstr>
      <vt:lpstr>Circular ERL – A. Valloni</vt:lpstr>
      <vt:lpstr>Circular ERL – A. Valloni</vt:lpstr>
      <vt:lpstr>Beam-Beam effects in ep – E. Nissen</vt:lpstr>
      <vt:lpstr>Wednesday FCC-ee 15.30 session Prospects for FCC-ee polarisation – E Gianfelice Wendt</vt:lpstr>
      <vt:lpstr>FCC-eh 15.30 session A new detector for ep/eA – P Kostka</vt:lpstr>
      <vt:lpstr>FCC-eh 15.30 session – Physics talks Higgs in ep – M Klein</vt:lpstr>
      <vt:lpstr>Higgs in ep – M Klein</vt:lpstr>
      <vt:lpstr>Higgs in ep – M Klein</vt:lpstr>
      <vt:lpstr>PDFs – F Olness</vt:lpstr>
      <vt:lpstr>BSM – G Azeulos</vt:lpstr>
      <vt:lpstr>Thursday</vt:lpstr>
      <vt:lpstr>FCC-hh physics – 8.30 session EW precision measurements summary – R Tenchini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Friday – Summary Talks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FCC week 15 Washington</dc:title>
  <dc:creator>Claire Gwenlan</dc:creator>
  <cp:lastModifiedBy>Claire Gwenlan</cp:lastModifiedBy>
  <cp:revision>84</cp:revision>
  <cp:lastPrinted>2015-04-08T11:41:15Z</cp:lastPrinted>
  <dcterms:created xsi:type="dcterms:W3CDTF">2015-04-07T20:51:10Z</dcterms:created>
  <dcterms:modified xsi:type="dcterms:W3CDTF">2015-04-09T08:33:39Z</dcterms:modified>
</cp:coreProperties>
</file>